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16DB-18DF-DA14-5DFA-5458C9801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6E2427-3681-248E-3AE0-863F7962EB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124BEC-42A8-7F52-F2A8-5A0CE0CB3CA2}"/>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5" name="Footer Placeholder 4">
            <a:extLst>
              <a:ext uri="{FF2B5EF4-FFF2-40B4-BE49-F238E27FC236}">
                <a16:creationId xmlns:a16="http://schemas.microsoft.com/office/drawing/2014/main" id="{BE03EEC7-5DFF-D20C-335E-2F6E4B2BB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05DBE-3455-6811-D4D7-30DE1C76801D}"/>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20577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A701-4744-BA63-A7E0-4C9E863EF2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4F1D4B-F81A-106A-2F50-079CEA378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B5115-FEFA-873C-66B8-D3BAD13B1AFF}"/>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5" name="Footer Placeholder 4">
            <a:extLst>
              <a:ext uri="{FF2B5EF4-FFF2-40B4-BE49-F238E27FC236}">
                <a16:creationId xmlns:a16="http://schemas.microsoft.com/office/drawing/2014/main" id="{C5B79FC7-0213-946F-D7F5-4B9353680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7836B-059B-E226-54A8-7AB07006F166}"/>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252874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65391A-455B-4E31-6DDA-1BAFDA7EC7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233E3B-57CC-5B94-80CD-6022C3787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5787A-E3F1-5730-43EC-0BD1776FB6AE}"/>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5" name="Footer Placeholder 4">
            <a:extLst>
              <a:ext uri="{FF2B5EF4-FFF2-40B4-BE49-F238E27FC236}">
                <a16:creationId xmlns:a16="http://schemas.microsoft.com/office/drawing/2014/main" id="{997DC285-6B2C-D297-7F1F-F2548BBE2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3A9DD-461F-9D29-544D-2FFB89D6B4EC}"/>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292444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6559-748D-FD1B-165E-8B7208FC2B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7DE092-6934-ED4E-4DB8-C33FB8261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D0B4D-26CF-2C85-BA65-001CE576A526}"/>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5" name="Footer Placeholder 4">
            <a:extLst>
              <a:ext uri="{FF2B5EF4-FFF2-40B4-BE49-F238E27FC236}">
                <a16:creationId xmlns:a16="http://schemas.microsoft.com/office/drawing/2014/main" id="{D00B78A8-452D-A733-85C4-7E37A993D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6B580-05AC-2EC5-11CB-0E77E069AC3C}"/>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297617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7E56-8E71-B0B4-CFB6-81E53CE0C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401F97-EADF-76DE-892D-6AE72495E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3D7D0-3286-5C95-9A98-E8ECE9B2FD2B}"/>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5" name="Footer Placeholder 4">
            <a:extLst>
              <a:ext uri="{FF2B5EF4-FFF2-40B4-BE49-F238E27FC236}">
                <a16:creationId xmlns:a16="http://schemas.microsoft.com/office/drawing/2014/main" id="{AEB3DD3D-0E34-A9B3-5642-BBF54D0D1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565FF-6D28-6F6A-C0D0-C3339785C6FC}"/>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124048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B1C4-E1DD-6CB9-5948-CD695CA988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11B7B3-8523-0135-0B31-9DC3A8B25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D7414-1C71-C55C-4E60-74BCBC1AA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DAAA30-D452-F96D-6326-E45116E9601D}"/>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6" name="Footer Placeholder 5">
            <a:extLst>
              <a:ext uri="{FF2B5EF4-FFF2-40B4-BE49-F238E27FC236}">
                <a16:creationId xmlns:a16="http://schemas.microsoft.com/office/drawing/2014/main" id="{B0529E33-53A7-34E4-3CD7-1C4292F4D7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811CB-DF73-3BCC-3023-FDE07A3B9457}"/>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916964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B8AA-BDF9-A9DF-418E-71C4249379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F99E98-1A26-C6F1-FA59-B175C143D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7D672E-12F1-9B54-53FD-6D35A50E3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77AAD3-F035-DF62-15DB-336F2C624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6FA5F-EF64-14DF-DC23-B00239C99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67E31-2DBB-6507-D781-CFD85F45E7DF}"/>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8" name="Footer Placeholder 7">
            <a:extLst>
              <a:ext uri="{FF2B5EF4-FFF2-40B4-BE49-F238E27FC236}">
                <a16:creationId xmlns:a16="http://schemas.microsoft.com/office/drawing/2014/main" id="{480BC78B-1737-D82B-41F8-FD67730830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D464B1-105B-5914-18C3-9071FFF4D6E1}"/>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86670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8E56-A692-D054-8F65-9A376181F7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69AEA0-C490-2A16-037C-56C8A7346F2E}"/>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4" name="Footer Placeholder 3">
            <a:extLst>
              <a:ext uri="{FF2B5EF4-FFF2-40B4-BE49-F238E27FC236}">
                <a16:creationId xmlns:a16="http://schemas.microsoft.com/office/drawing/2014/main" id="{18A06F54-B81E-53F2-FE0E-18516E49A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C96860-283B-5622-8568-EDC268BE46D1}"/>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236482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1A648E-8906-6AD9-0D1F-CDE1A0AD5056}"/>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3" name="Footer Placeholder 2">
            <a:extLst>
              <a:ext uri="{FF2B5EF4-FFF2-40B4-BE49-F238E27FC236}">
                <a16:creationId xmlns:a16="http://schemas.microsoft.com/office/drawing/2014/main" id="{37F94087-E0DE-BDAF-B6AB-FF51DDD407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609892-7477-2286-3742-2B249D4833D4}"/>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189285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E483-69F4-4902-D688-C2D849016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1C13C8-B9FE-A6B3-9FF7-D52C65BA8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54D598-19D4-9CCC-DAA0-9CF74B9FA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BFFC4-89B7-0874-1177-E317CFBE5AAB}"/>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6" name="Footer Placeholder 5">
            <a:extLst>
              <a:ext uri="{FF2B5EF4-FFF2-40B4-BE49-F238E27FC236}">
                <a16:creationId xmlns:a16="http://schemas.microsoft.com/office/drawing/2014/main" id="{50DECAF8-DCC4-70BD-5CA2-2378486B3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A097D-2985-23EE-A938-D5F37AD08B98}"/>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312083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1D72-C0EF-84D2-8A4F-0D7B32FDE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1D76A9-3734-4951-C760-7CCAB855A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1905C9-43D2-B451-28AC-E2EBCB975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EA19E-62C4-829D-675C-7BF070886471}"/>
              </a:ext>
            </a:extLst>
          </p:cNvPr>
          <p:cNvSpPr>
            <a:spLocks noGrp="1"/>
          </p:cNvSpPr>
          <p:nvPr>
            <p:ph type="dt" sz="half" idx="10"/>
          </p:nvPr>
        </p:nvSpPr>
        <p:spPr/>
        <p:txBody>
          <a:bodyPr/>
          <a:lstStyle/>
          <a:p>
            <a:fld id="{00E629EB-85F0-4875-9137-7DEAFF9D59BF}" type="datetimeFigureOut">
              <a:rPr lang="en-IN" smtClean="0"/>
              <a:t>02-01-2024</a:t>
            </a:fld>
            <a:endParaRPr lang="en-IN"/>
          </a:p>
        </p:txBody>
      </p:sp>
      <p:sp>
        <p:nvSpPr>
          <p:cNvPr id="6" name="Footer Placeholder 5">
            <a:extLst>
              <a:ext uri="{FF2B5EF4-FFF2-40B4-BE49-F238E27FC236}">
                <a16:creationId xmlns:a16="http://schemas.microsoft.com/office/drawing/2014/main" id="{BB41012E-95CF-9144-A19B-063D49296E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583FB7-301D-B55C-E2EC-29A533D74DB5}"/>
              </a:ext>
            </a:extLst>
          </p:cNvPr>
          <p:cNvSpPr>
            <a:spLocks noGrp="1"/>
          </p:cNvSpPr>
          <p:nvPr>
            <p:ph type="sldNum" sz="quarter" idx="12"/>
          </p:nvPr>
        </p:nvSpPr>
        <p:spPr/>
        <p:txBody>
          <a:bodyPr/>
          <a:lstStyle/>
          <a:p>
            <a:fld id="{92B2FB8A-AC3C-4441-9316-30DC04435FE7}" type="slidenum">
              <a:rPr lang="en-IN" smtClean="0"/>
              <a:t>‹#›</a:t>
            </a:fld>
            <a:endParaRPr lang="en-IN"/>
          </a:p>
        </p:txBody>
      </p:sp>
    </p:spTree>
    <p:extLst>
      <p:ext uri="{BB962C8B-B14F-4D97-AF65-F5344CB8AC3E}">
        <p14:creationId xmlns:p14="http://schemas.microsoft.com/office/powerpoint/2010/main" val="125653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7486E-01F1-3BFD-3119-86FDECB81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7615F7-1C91-B516-EC6D-4A426461B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DFC545-A66D-F3F2-F97A-9D8970E26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629EB-85F0-4875-9137-7DEAFF9D59BF}" type="datetimeFigureOut">
              <a:rPr lang="en-IN" smtClean="0"/>
              <a:t>02-01-2024</a:t>
            </a:fld>
            <a:endParaRPr lang="en-IN"/>
          </a:p>
        </p:txBody>
      </p:sp>
      <p:sp>
        <p:nvSpPr>
          <p:cNvPr id="5" name="Footer Placeholder 4">
            <a:extLst>
              <a:ext uri="{FF2B5EF4-FFF2-40B4-BE49-F238E27FC236}">
                <a16:creationId xmlns:a16="http://schemas.microsoft.com/office/drawing/2014/main" id="{3E99AF75-D766-6BE9-F21D-7FD50EE267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82FBC7-0549-19CE-58DC-1447013FD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2FB8A-AC3C-4441-9316-30DC04435FE7}" type="slidenum">
              <a:rPr lang="en-IN" smtClean="0"/>
              <a:t>‹#›</a:t>
            </a:fld>
            <a:endParaRPr lang="en-IN"/>
          </a:p>
        </p:txBody>
      </p:sp>
    </p:spTree>
    <p:extLst>
      <p:ext uri="{BB962C8B-B14F-4D97-AF65-F5344CB8AC3E}">
        <p14:creationId xmlns:p14="http://schemas.microsoft.com/office/powerpoint/2010/main" val="117195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BD6E-F409-E379-FAD3-4DA2FDF70B23}"/>
              </a:ext>
            </a:extLst>
          </p:cNvPr>
          <p:cNvSpPr>
            <a:spLocks noGrp="1"/>
          </p:cNvSpPr>
          <p:nvPr>
            <p:ph type="ctrTitle"/>
          </p:nvPr>
        </p:nvSpPr>
        <p:spPr>
          <a:xfrm>
            <a:off x="1524000" y="2632363"/>
            <a:ext cx="9144000" cy="796637"/>
          </a:xfrm>
        </p:spPr>
        <p:txBody>
          <a:bodyPr>
            <a:normAutofit/>
          </a:bodyPr>
          <a:lstStyle/>
          <a:p>
            <a:r>
              <a:rPr lang="en-IN" sz="4000" u="sng" dirty="0">
                <a:latin typeface="Times New Roman" panose="02020603050405020304" pitchFamily="18" charset="0"/>
                <a:cs typeface="Times New Roman" panose="02020603050405020304" pitchFamily="18" charset="0"/>
              </a:rPr>
              <a:t>Exception Handling in Java</a:t>
            </a:r>
          </a:p>
        </p:txBody>
      </p:sp>
    </p:spTree>
    <p:extLst>
      <p:ext uri="{BB962C8B-B14F-4D97-AF65-F5344CB8AC3E}">
        <p14:creationId xmlns:p14="http://schemas.microsoft.com/office/powerpoint/2010/main" val="164999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94A71-FFB9-B702-0924-97FFE12A3D87}"/>
              </a:ext>
            </a:extLst>
          </p:cNvPr>
          <p:cNvSpPr>
            <a:spLocks noGrp="1"/>
          </p:cNvSpPr>
          <p:nvPr>
            <p:ph idx="1"/>
          </p:nvPr>
        </p:nvSpPr>
        <p:spPr>
          <a:xfrm>
            <a:off x="838200" y="429491"/>
            <a:ext cx="10515600" cy="6137564"/>
          </a:xfrm>
        </p:spPr>
        <p:txBody>
          <a:bodyPr>
            <a:normAutofit/>
          </a:bodyPr>
          <a:lstStyle/>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Exception Handling in Java is one of the powerful mechanism to handle the runtime errors so that the normal flow of the application can be maintained.</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core advantage of exception handling is to maintain the normal flow of the application.</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java.lang.Throwable </a:t>
            </a:r>
            <a:r>
              <a:rPr lang="en-US" sz="2400" dirty="0">
                <a:latin typeface="Times New Roman" panose="02020603050405020304" pitchFamily="18" charset="0"/>
                <a:cs typeface="Times New Roman" panose="02020603050405020304" pitchFamily="18" charset="0"/>
              </a:rPr>
              <a:t>class is the root class of Java Exception hierarchy inherited by two subclasses: Exception and Error.</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There are mainly two types of exceptions: </a:t>
            </a:r>
          </a:p>
          <a:p>
            <a:pPr marL="1371600" lvl="2"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checked </a:t>
            </a:r>
          </a:p>
          <a:p>
            <a:pPr marL="1371600" lvl="2"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unchecked</a:t>
            </a:r>
          </a:p>
          <a:p>
            <a:pPr>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654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96A9-2A96-2ABE-F536-CB8CB2113827}"/>
              </a:ext>
            </a:extLst>
          </p:cNvPr>
          <p:cNvSpPr>
            <a:spLocks noGrp="1"/>
          </p:cNvSpPr>
          <p:nvPr>
            <p:ph type="title"/>
          </p:nvPr>
        </p:nvSpPr>
        <p:spPr/>
        <p:txBody>
          <a:bodyPr/>
          <a:lstStyle/>
          <a:p>
            <a:r>
              <a:rPr lang="en-IN" sz="3200" i="0" u="sng" dirty="0">
                <a:solidFill>
                  <a:srgbClr val="273239"/>
                </a:solidFill>
                <a:effectLst/>
                <a:latin typeface="Times New Roman" panose="02020603050405020304" pitchFamily="18" charset="0"/>
                <a:cs typeface="Times New Roman" panose="02020603050405020304" pitchFamily="18" charset="0"/>
              </a:rPr>
              <a:t>Exception Hierarchy</a:t>
            </a:r>
            <a:br>
              <a:rPr lang="en-IN" b="1" i="0" dirty="0">
                <a:solidFill>
                  <a:srgbClr val="273239"/>
                </a:solidFill>
                <a:effectLst/>
                <a:latin typeface="Nunito" pitchFamily="2" charset="0"/>
              </a:rPr>
            </a:br>
            <a:endParaRPr lang="en-IN" dirty="0"/>
          </a:p>
        </p:txBody>
      </p:sp>
      <p:pic>
        <p:nvPicPr>
          <p:cNvPr id="1026" name="Picture 2" descr="Lightbox">
            <a:extLst>
              <a:ext uri="{FF2B5EF4-FFF2-40B4-BE49-F238E27FC236}">
                <a16:creationId xmlns:a16="http://schemas.microsoft.com/office/drawing/2014/main" id="{F3FA988E-3BD5-A472-19C9-5D231F04F4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1697" y="1216025"/>
            <a:ext cx="7903794" cy="476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84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EC61-3F2D-DADC-155A-33DB4A4F1288}"/>
              </a:ext>
            </a:extLst>
          </p:cNvPr>
          <p:cNvSpPr>
            <a:spLocks noGrp="1"/>
          </p:cNvSpPr>
          <p:nvPr>
            <p:ph type="title"/>
          </p:nvPr>
        </p:nvSpPr>
        <p:spPr/>
        <p:txBody>
          <a:bodyPr/>
          <a:lstStyle/>
          <a:p>
            <a:r>
              <a:rPr lang="en-IN" sz="3200" i="0" u="sng" dirty="0">
                <a:solidFill>
                  <a:srgbClr val="273239"/>
                </a:solidFill>
                <a:effectLst/>
                <a:latin typeface="Times New Roman" panose="02020603050405020304" pitchFamily="18" charset="0"/>
                <a:cs typeface="Times New Roman" panose="02020603050405020304" pitchFamily="18" charset="0"/>
              </a:rPr>
              <a:t>Types of Exceptions</a:t>
            </a:r>
            <a:br>
              <a:rPr lang="en-IN" b="1" i="0" dirty="0">
                <a:solidFill>
                  <a:srgbClr val="273239"/>
                </a:solidFill>
                <a:effectLst/>
                <a:latin typeface="Nunito" pitchFamily="2" charset="0"/>
              </a:rPr>
            </a:br>
            <a:endParaRPr lang="en-IN" dirty="0"/>
          </a:p>
        </p:txBody>
      </p:sp>
      <p:pic>
        <p:nvPicPr>
          <p:cNvPr id="4" name="Content Placeholder 3">
            <a:extLst>
              <a:ext uri="{FF2B5EF4-FFF2-40B4-BE49-F238E27FC236}">
                <a16:creationId xmlns:a16="http://schemas.microsoft.com/office/drawing/2014/main" id="{912EF123-8C9D-BE02-6C86-5A873026AD9D}"/>
              </a:ext>
            </a:extLst>
          </p:cNvPr>
          <p:cNvPicPr>
            <a:picLocks noGrp="1" noChangeAspect="1"/>
          </p:cNvPicPr>
          <p:nvPr>
            <p:ph idx="1"/>
          </p:nvPr>
        </p:nvPicPr>
        <p:blipFill>
          <a:blip r:embed="rId2"/>
          <a:stretch>
            <a:fillRect/>
          </a:stretch>
        </p:blipFill>
        <p:spPr>
          <a:xfrm>
            <a:off x="1487979" y="1260765"/>
            <a:ext cx="9865821" cy="4945756"/>
          </a:xfrm>
          <a:prstGeom prst="rect">
            <a:avLst/>
          </a:prstGeom>
        </p:spPr>
      </p:pic>
    </p:spTree>
    <p:extLst>
      <p:ext uri="{BB962C8B-B14F-4D97-AF65-F5344CB8AC3E}">
        <p14:creationId xmlns:p14="http://schemas.microsoft.com/office/powerpoint/2010/main" val="288637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BBB25-47FD-BD9B-1DFC-9A970A39D694}"/>
              </a:ext>
            </a:extLst>
          </p:cNvPr>
          <p:cNvSpPr>
            <a:spLocks noGrp="1"/>
          </p:cNvSpPr>
          <p:nvPr>
            <p:ph idx="1"/>
          </p:nvPr>
        </p:nvSpPr>
        <p:spPr>
          <a:xfrm>
            <a:off x="838200" y="374073"/>
            <a:ext cx="10515600" cy="5802890"/>
          </a:xfrm>
        </p:spPr>
        <p:txBody>
          <a:bodyPr/>
          <a:lstStyle/>
          <a:p>
            <a:pPr>
              <a:lnSpc>
                <a:spcPct val="150000"/>
              </a:lnSpc>
              <a:buFont typeface="Wingdings" panose="05000000000000000000" pitchFamily="2" charset="2"/>
              <a:buChar char="Ø"/>
            </a:pPr>
            <a:r>
              <a:rPr lang="en-IN" sz="2400" u="sng" dirty="0">
                <a:latin typeface="Times New Roman" panose="02020603050405020304" pitchFamily="18" charset="0"/>
                <a:cs typeface="Times New Roman" panose="02020603050405020304" pitchFamily="18" charset="0"/>
              </a:rPr>
              <a:t>Checked exceptions </a:t>
            </a:r>
            <a:r>
              <a:rPr lang="en-IN" sz="2400" dirty="0">
                <a:latin typeface="Times New Roman" panose="02020603050405020304" pitchFamily="18" charset="0"/>
                <a:cs typeface="Times New Roman" panose="02020603050405020304" pitchFamily="18" charset="0"/>
              </a:rPr>
              <a:t>are checked at compile-time. Such as IOException, SQLException etc.</a:t>
            </a:r>
          </a:p>
          <a:p>
            <a:pPr>
              <a:lnSpc>
                <a:spcPct val="150000"/>
              </a:lnSpc>
              <a:buFont typeface="Wingdings" panose="05000000000000000000" pitchFamily="2" charset="2"/>
              <a:buChar char="Ø"/>
            </a:pPr>
            <a:r>
              <a:rPr lang="en-IN" sz="2400" u="sng" dirty="0">
                <a:latin typeface="Times New Roman" panose="02020603050405020304" pitchFamily="18" charset="0"/>
                <a:cs typeface="Times New Roman" panose="02020603050405020304" pitchFamily="18" charset="0"/>
              </a:rPr>
              <a:t>Unchecked exceptions </a:t>
            </a:r>
            <a:r>
              <a:rPr lang="en-IN" sz="2400" dirty="0">
                <a:latin typeface="Times New Roman" panose="02020603050405020304" pitchFamily="18" charset="0"/>
                <a:cs typeface="Times New Roman" panose="02020603050405020304" pitchFamily="18" charset="0"/>
              </a:rPr>
              <a:t>are not checked at compile-time, but they are checked at runtime. Such as ArithmeticException, NullPointerException, ArrayIndexOutOfBoundsException, etc.</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42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B32B-6CC9-B79F-96DD-36570B6DFFFC}"/>
              </a:ext>
            </a:extLst>
          </p:cNvPr>
          <p:cNvSpPr>
            <a:spLocks noGrp="1"/>
          </p:cNvSpPr>
          <p:nvPr>
            <p:ph type="title"/>
          </p:nvPr>
        </p:nvSpPr>
        <p:spPr>
          <a:xfrm>
            <a:off x="838200" y="365126"/>
            <a:ext cx="10515600" cy="729384"/>
          </a:xfrm>
        </p:spPr>
        <p:txBody>
          <a:bodyPr>
            <a:normAutofit/>
          </a:bodyPr>
          <a:lstStyle/>
          <a:p>
            <a:r>
              <a:rPr lang="en-US" sz="3200" u="sng" dirty="0">
                <a:latin typeface="Times New Roman" panose="02020603050405020304" pitchFamily="18" charset="0"/>
                <a:cs typeface="Times New Roman" panose="02020603050405020304" pitchFamily="18" charset="0"/>
              </a:rPr>
              <a:t>How Does JVM Handle an Exception?</a:t>
            </a:r>
            <a:endParaRPr lang="en-IN" sz="3200" u="sng" dirty="0">
              <a:latin typeface="Times New Roman" panose="02020603050405020304" pitchFamily="18" charset="0"/>
              <a:cs typeface="Times New Roman" panose="02020603050405020304" pitchFamily="18" charset="0"/>
            </a:endParaRPr>
          </a:p>
        </p:txBody>
      </p:sp>
      <p:pic>
        <p:nvPicPr>
          <p:cNvPr id="2050" name="Picture 2" descr="Lightbox">
            <a:extLst>
              <a:ext uri="{FF2B5EF4-FFF2-40B4-BE49-F238E27FC236}">
                <a16:creationId xmlns:a16="http://schemas.microsoft.com/office/drawing/2014/main" id="{18E16DCA-84E0-5DA3-5A9C-0188781A4C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9832" y="1219199"/>
            <a:ext cx="7971253" cy="501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07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9DD5-AB49-3AB3-1BD1-52EBC6BBD74B}"/>
              </a:ext>
            </a:extLst>
          </p:cNvPr>
          <p:cNvSpPr>
            <a:spLocks noGrp="1"/>
          </p:cNvSpPr>
          <p:nvPr>
            <p:ph type="title"/>
          </p:nvPr>
        </p:nvSpPr>
        <p:spPr>
          <a:xfrm>
            <a:off x="1443111" y="513682"/>
            <a:ext cx="10515600" cy="706583"/>
          </a:xfrm>
        </p:spPr>
        <p:txBody>
          <a:bodyPr>
            <a:normAutofit fontScale="90000"/>
          </a:bodyPr>
          <a:lstStyle/>
          <a:p>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6EA3B366-B1F6-0929-4110-816A4CB2F46D}"/>
              </a:ext>
            </a:extLst>
          </p:cNvPr>
          <p:cNvSpPr>
            <a:spLocks noGrp="1"/>
          </p:cNvSpPr>
          <p:nvPr>
            <p:ph idx="1"/>
          </p:nvPr>
        </p:nvSpPr>
        <p:spPr>
          <a:xfrm>
            <a:off x="838200" y="513682"/>
            <a:ext cx="10515600" cy="5555673"/>
          </a:xfrm>
        </p:spPr>
        <p:txBody>
          <a:bodyPr>
            <a:normAutofit fontScale="92500" lnSpcReduction="20000"/>
          </a:bodyPr>
          <a:lstStyle/>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Whenever inside a method, if an exception has occurred, the method creates an Object known as an Exception Object and hands it off to the run-time system(JVM).</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Creating the Exception Object and handling it in the run-time system is called throwing an Exception.</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There might be a list of the methods that had been called to get to the method where an exception occurred. This ordered list of methods is called Call Stack.</a:t>
            </a:r>
          </a:p>
          <a:p>
            <a:pPr>
              <a:lnSpc>
                <a:spcPct val="150000"/>
              </a:lnSpc>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The run-time system searches the call stack to find the method that contains a block of code that can handle the occurred exception. The block of the code is called an </a:t>
            </a:r>
            <a:r>
              <a:rPr lang="en-US" sz="2600" b="1" i="0" dirty="0">
                <a:effectLst/>
                <a:latin typeface="Times New Roman" panose="02020603050405020304" pitchFamily="18" charset="0"/>
                <a:cs typeface="Times New Roman" panose="02020603050405020304" pitchFamily="18" charset="0"/>
              </a:rPr>
              <a:t>Exception handler</a:t>
            </a:r>
            <a:r>
              <a:rPr lang="en-US" sz="2600" b="0" i="0" dirty="0">
                <a:effectLst/>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29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FEEAD-D1A6-D1CF-3156-A6831A61E49F}"/>
              </a:ext>
            </a:extLst>
          </p:cNvPr>
          <p:cNvSpPr>
            <a:spLocks noGrp="1"/>
          </p:cNvSpPr>
          <p:nvPr>
            <p:ph idx="1"/>
          </p:nvPr>
        </p:nvSpPr>
        <p:spPr>
          <a:xfrm>
            <a:off x="838200" y="290944"/>
            <a:ext cx="10515600" cy="6165273"/>
          </a:xfrm>
        </p:spPr>
        <p:txBody>
          <a:bodyPr>
            <a:normAutofit/>
          </a:bodyPr>
          <a:lstStyle/>
          <a:p>
            <a:pPr algn="l" fontAlgn="base">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run-time system starts searching from the method in which the exception occurred and proceeds through the call stack in the reverse order in which methods were called.</a:t>
            </a:r>
          </a:p>
          <a:p>
            <a:pPr algn="l" fontAlgn="base">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If it finds an appropriate handler, then it passes the occurred exception to it. An appropriate handler means the type of exception object thrown matches the type of exception object it can handle.</a:t>
            </a:r>
          </a:p>
          <a:p>
            <a:pPr algn="l" fontAlgn="base">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If the run-time system searches all the methods on the call stack and couldn’t have found the appropriate handler, then the run-time system handover the Exception Object to the </a:t>
            </a:r>
            <a:r>
              <a:rPr lang="en-US" sz="2400" b="1" i="0" dirty="0">
                <a:effectLst/>
                <a:latin typeface="Times New Roman" panose="02020603050405020304" pitchFamily="18" charset="0"/>
                <a:cs typeface="Times New Roman" panose="02020603050405020304" pitchFamily="18" charset="0"/>
              </a:rPr>
              <a:t>default exception handler</a:t>
            </a:r>
            <a:r>
              <a:rPr lang="en-US" sz="2400" b="0" i="0" dirty="0">
                <a:effectLst/>
                <a:latin typeface="Times New Roman" panose="02020603050405020304" pitchFamily="18" charset="0"/>
                <a:cs typeface="Times New Roman" panose="02020603050405020304" pitchFamily="18" charset="0"/>
              </a:rPr>
              <a:t>, which is part of the run-time system. </a:t>
            </a:r>
            <a:endParaRPr lang="en-IN" sz="2400" dirty="0"/>
          </a:p>
        </p:txBody>
      </p:sp>
    </p:spTree>
    <p:extLst>
      <p:ext uri="{BB962C8B-B14F-4D97-AF65-F5344CB8AC3E}">
        <p14:creationId xmlns:p14="http://schemas.microsoft.com/office/powerpoint/2010/main" val="401371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10AC-F0BF-B381-9D02-29F92400E738}"/>
              </a:ext>
            </a:extLst>
          </p:cNvPr>
          <p:cNvSpPr>
            <a:spLocks noGrp="1"/>
          </p:cNvSpPr>
          <p:nvPr>
            <p:ph type="title"/>
          </p:nvPr>
        </p:nvSpPr>
        <p:spPr>
          <a:xfrm>
            <a:off x="838200" y="365126"/>
            <a:ext cx="10515600" cy="715530"/>
          </a:xfrm>
        </p:spPr>
        <p:txBody>
          <a:bodyPr>
            <a:normAutofit/>
          </a:bodyPr>
          <a:lstStyle/>
          <a:p>
            <a:r>
              <a:rPr lang="en-IN" sz="3200" u="sng" dirty="0">
                <a:latin typeface="Times New Roman" panose="02020603050405020304" pitchFamily="18" charset="0"/>
                <a:cs typeface="Times New Roman" panose="02020603050405020304" pitchFamily="18" charset="0"/>
              </a:rPr>
              <a:t>Exception Keywords</a:t>
            </a:r>
          </a:p>
        </p:txBody>
      </p:sp>
      <p:sp>
        <p:nvSpPr>
          <p:cNvPr id="3" name="Content Placeholder 2">
            <a:extLst>
              <a:ext uri="{FF2B5EF4-FFF2-40B4-BE49-F238E27FC236}">
                <a16:creationId xmlns:a16="http://schemas.microsoft.com/office/drawing/2014/main" id="{C30D4385-7F0C-85C8-D3C8-5E4F2EDE1972}"/>
              </a:ext>
            </a:extLst>
          </p:cNvPr>
          <p:cNvSpPr>
            <a:spLocks noGrp="1"/>
          </p:cNvSpPr>
          <p:nvPr>
            <p:ph idx="1"/>
          </p:nvPr>
        </p:nvSpPr>
        <p:spPr>
          <a:xfrm>
            <a:off x="838200" y="1080656"/>
            <a:ext cx="10515600" cy="5096307"/>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Java provides five keywords that are used to handle the exception</a:t>
            </a:r>
          </a:p>
          <a:p>
            <a:pPr marL="1428750" lvl="2" indent="-51435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try    - place an exception code</a:t>
            </a:r>
          </a:p>
          <a:p>
            <a:pPr marL="1428750" lvl="2" indent="-51435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catch  - handle the exception</a:t>
            </a:r>
          </a:p>
          <a:p>
            <a:pPr marL="1428750" lvl="2" indent="-51435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finally - execute the necessary code</a:t>
            </a:r>
          </a:p>
          <a:p>
            <a:pPr marL="1428750" lvl="2" indent="-51435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throw - throw an exception</a:t>
            </a:r>
          </a:p>
          <a:p>
            <a:pPr marL="1428750" lvl="2" indent="-51435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throws - declare exceptions</a:t>
            </a:r>
          </a:p>
          <a:p>
            <a:endParaRPr lang="en-IN" dirty="0"/>
          </a:p>
        </p:txBody>
      </p:sp>
    </p:spTree>
    <p:extLst>
      <p:ext uri="{BB962C8B-B14F-4D97-AF65-F5344CB8AC3E}">
        <p14:creationId xmlns:p14="http://schemas.microsoft.com/office/powerpoint/2010/main" val="1549855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399</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Nunito</vt:lpstr>
      <vt:lpstr>Times New Roman</vt:lpstr>
      <vt:lpstr>Wingdings</vt:lpstr>
      <vt:lpstr>Office Theme</vt:lpstr>
      <vt:lpstr>Exception Handling in Java</vt:lpstr>
      <vt:lpstr>PowerPoint Presentation</vt:lpstr>
      <vt:lpstr>Exception Hierarchy </vt:lpstr>
      <vt:lpstr>Types of Exceptions </vt:lpstr>
      <vt:lpstr>PowerPoint Presentation</vt:lpstr>
      <vt:lpstr>How Does JVM Handle an Exception?</vt:lpstr>
      <vt:lpstr> </vt:lpstr>
      <vt:lpstr>PowerPoint Presentation</vt:lpstr>
      <vt:lpstr>Exception Keywords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Rajeshwari Patil</dc:creator>
  <cp:lastModifiedBy>Rajeshwari Patil</cp:lastModifiedBy>
  <cp:revision>3</cp:revision>
  <dcterms:created xsi:type="dcterms:W3CDTF">2024-01-02T04:47:47Z</dcterms:created>
  <dcterms:modified xsi:type="dcterms:W3CDTF">2024-01-02T08:27:28Z</dcterms:modified>
</cp:coreProperties>
</file>