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2" r:id="rId3"/>
    <p:sldId id="257" r:id="rId4"/>
    <p:sldId id="258" r:id="rId5"/>
    <p:sldId id="259" r:id="rId6"/>
    <p:sldId id="260" r:id="rId7"/>
    <p:sldId id="261" r:id="rId8"/>
    <p:sldId id="263"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86A130-4E21-4DB7-915D-02B63E7A48D5}" v="1" dt="2025-03-25T23:50:40.8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ladugu, Sai Vineeth" userId="afd7a418-e41d-4105-a57b-b7f13eafe0d1" providerId="ADAL" clId="{8E86A130-4E21-4DB7-915D-02B63E7A48D5}"/>
    <pc:docChg chg="custSel modSld">
      <pc:chgData name="Paladugu, Sai Vineeth" userId="afd7a418-e41d-4105-a57b-b7f13eafe0d1" providerId="ADAL" clId="{8E86A130-4E21-4DB7-915D-02B63E7A48D5}" dt="2025-03-25T23:50:53.395" v="18" actId="20577"/>
      <pc:docMkLst>
        <pc:docMk/>
      </pc:docMkLst>
      <pc:sldChg chg="modSp mod">
        <pc:chgData name="Paladugu, Sai Vineeth" userId="afd7a418-e41d-4105-a57b-b7f13eafe0d1" providerId="ADAL" clId="{8E86A130-4E21-4DB7-915D-02B63E7A48D5}" dt="2025-03-25T23:50:53.395" v="18" actId="20577"/>
        <pc:sldMkLst>
          <pc:docMk/>
          <pc:sldMk cId="0" sldId="256"/>
        </pc:sldMkLst>
        <pc:spChg chg="mod">
          <ac:chgData name="Paladugu, Sai Vineeth" userId="afd7a418-e41d-4105-a57b-b7f13eafe0d1" providerId="ADAL" clId="{8E86A130-4E21-4DB7-915D-02B63E7A48D5}" dt="2025-03-25T23:50:53.395" v="18" actId="20577"/>
          <ac:spMkLst>
            <pc:docMk/>
            <pc:sldMk cId="0" sldId="256"/>
            <ac:spMk id="3" creationId="{00000000-0000-0000-0000-000000000000}"/>
          </ac:spMkLst>
        </pc:spChg>
      </pc:sldChg>
      <pc:sldChg chg="addSp delSp modSp mod">
        <pc:chgData name="Paladugu, Sai Vineeth" userId="afd7a418-e41d-4105-a57b-b7f13eafe0d1" providerId="ADAL" clId="{8E86A130-4E21-4DB7-915D-02B63E7A48D5}" dt="2025-03-25T21:06:51.747" v="10" actId="1076"/>
        <pc:sldMkLst>
          <pc:docMk/>
          <pc:sldMk cId="0" sldId="257"/>
        </pc:sldMkLst>
        <pc:picChg chg="add mod">
          <ac:chgData name="Paladugu, Sai Vineeth" userId="afd7a418-e41d-4105-a57b-b7f13eafe0d1" providerId="ADAL" clId="{8E86A130-4E21-4DB7-915D-02B63E7A48D5}" dt="2025-03-25T21:06:51.747" v="10" actId="1076"/>
          <ac:picMkLst>
            <pc:docMk/>
            <pc:sldMk cId="0" sldId="257"/>
            <ac:picMk id="4" creationId="{A75CA8D5-CBFA-A9CF-F0BE-D55B10897B3B}"/>
          </ac:picMkLst>
        </pc:picChg>
        <pc:picChg chg="del">
          <ac:chgData name="Paladugu, Sai Vineeth" userId="afd7a418-e41d-4105-a57b-b7f13eafe0d1" providerId="ADAL" clId="{8E86A130-4E21-4DB7-915D-02B63E7A48D5}" dt="2025-03-25T21:06:42.155" v="7" actId="478"/>
          <ac:picMkLst>
            <pc:docMk/>
            <pc:sldMk cId="0" sldId="257"/>
            <ac:picMk id="5" creationId="{5FF4BEA2-8463-FD67-0CA5-9662B999BD66}"/>
          </ac:picMkLst>
        </pc:picChg>
      </pc:sldChg>
      <pc:sldChg chg="modSp mod">
        <pc:chgData name="Paladugu, Sai Vineeth" userId="afd7a418-e41d-4105-a57b-b7f13eafe0d1" providerId="ADAL" clId="{8E86A130-4E21-4DB7-915D-02B63E7A48D5}" dt="2025-03-25T23:49:28.553" v="12" actId="27636"/>
        <pc:sldMkLst>
          <pc:docMk/>
          <pc:sldMk cId="0" sldId="261"/>
        </pc:sldMkLst>
        <pc:spChg chg="mod">
          <ac:chgData name="Paladugu, Sai Vineeth" userId="afd7a418-e41d-4105-a57b-b7f13eafe0d1" providerId="ADAL" clId="{8E86A130-4E21-4DB7-915D-02B63E7A48D5}" dt="2025-03-25T23:49:28.553" v="12" actId="27636"/>
          <ac:spMkLst>
            <pc:docMk/>
            <pc:sldMk cId="0" sldId="261"/>
            <ac:spMk id="3" creationId="{00000000-0000-0000-0000-000000000000}"/>
          </ac:spMkLst>
        </pc:spChg>
      </pc:sldChg>
      <pc:sldChg chg="modSp mod">
        <pc:chgData name="Paladugu, Sai Vineeth" userId="afd7a418-e41d-4105-a57b-b7f13eafe0d1" providerId="ADAL" clId="{8E86A130-4E21-4DB7-915D-02B63E7A48D5}" dt="2025-03-25T21:00:45.660" v="6" actId="20577"/>
        <pc:sldMkLst>
          <pc:docMk/>
          <pc:sldMk cId="38011703" sldId="262"/>
        </pc:sldMkLst>
        <pc:spChg chg="mod">
          <ac:chgData name="Paladugu, Sai Vineeth" userId="afd7a418-e41d-4105-a57b-b7f13eafe0d1" providerId="ADAL" clId="{8E86A130-4E21-4DB7-915D-02B63E7A48D5}" dt="2025-03-25T21:00:45.660" v="6" actId="20577"/>
          <ac:spMkLst>
            <pc:docMk/>
            <pc:sldMk cId="38011703" sldId="262"/>
            <ac:spMk id="3" creationId="{12E9622B-44B3-9800-920F-12EC12D8B12A}"/>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8D2EAF-6A79-4EE9-8CF3-BB9EFD791B6D}"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E6C28AF8-7E05-4225-BBD9-E86CFD923DD8}">
      <dgm:prSet/>
      <dgm:spPr/>
      <dgm:t>
        <a:bodyPr/>
        <a:lstStyle/>
        <a:p>
          <a:r>
            <a:rPr lang="en-US"/>
            <a:t>- ESP32 (Microcontroller, BLE/Wi-Fi)</a:t>
          </a:r>
        </a:p>
      </dgm:t>
    </dgm:pt>
    <dgm:pt modelId="{17898C4C-C459-43A8-936C-B6452ABB060B}" type="parTrans" cxnId="{D799A5D1-5C3F-4912-A0F4-EB7A69C334AC}">
      <dgm:prSet/>
      <dgm:spPr/>
      <dgm:t>
        <a:bodyPr/>
        <a:lstStyle/>
        <a:p>
          <a:endParaRPr lang="en-US"/>
        </a:p>
      </dgm:t>
    </dgm:pt>
    <dgm:pt modelId="{74371B5A-3337-4B2C-B36E-3877DB53C2BC}" type="sibTrans" cxnId="{D799A5D1-5C3F-4912-A0F4-EB7A69C334AC}">
      <dgm:prSet/>
      <dgm:spPr/>
      <dgm:t>
        <a:bodyPr/>
        <a:lstStyle/>
        <a:p>
          <a:endParaRPr lang="en-US"/>
        </a:p>
      </dgm:t>
    </dgm:pt>
    <dgm:pt modelId="{2D29D698-3105-4F05-8294-E0D9195712C8}">
      <dgm:prSet/>
      <dgm:spPr/>
      <dgm:t>
        <a:bodyPr/>
        <a:lstStyle/>
        <a:p>
          <a:r>
            <a:rPr lang="en-US"/>
            <a:t>- MAX30102 (Heart Rate, SpO₂ Sensor)</a:t>
          </a:r>
        </a:p>
      </dgm:t>
    </dgm:pt>
    <dgm:pt modelId="{02A5F8FB-4A93-4A17-B78B-7D34A6C077AE}" type="parTrans" cxnId="{4B07452B-79BD-4E20-A4FE-C54F656E60F5}">
      <dgm:prSet/>
      <dgm:spPr/>
      <dgm:t>
        <a:bodyPr/>
        <a:lstStyle/>
        <a:p>
          <a:endParaRPr lang="en-US"/>
        </a:p>
      </dgm:t>
    </dgm:pt>
    <dgm:pt modelId="{B32D033D-51E2-4BE6-AC0D-8A842532DC30}" type="sibTrans" cxnId="{4B07452B-79BD-4E20-A4FE-C54F656E60F5}">
      <dgm:prSet/>
      <dgm:spPr/>
      <dgm:t>
        <a:bodyPr/>
        <a:lstStyle/>
        <a:p>
          <a:endParaRPr lang="en-US"/>
        </a:p>
      </dgm:t>
    </dgm:pt>
    <dgm:pt modelId="{3A3FB62F-D98B-42D5-A6C7-1E62A34FCB2F}">
      <dgm:prSet/>
      <dgm:spPr/>
      <dgm:t>
        <a:bodyPr/>
        <a:lstStyle/>
        <a:p>
          <a:r>
            <a:rPr lang="en-US"/>
            <a:t>- MLX90614 (Temperature Sensor)</a:t>
          </a:r>
        </a:p>
      </dgm:t>
    </dgm:pt>
    <dgm:pt modelId="{92AC1245-2971-4684-A076-AB6FCBF96D24}" type="parTrans" cxnId="{DE645067-23D1-46B0-BB94-F24E2BBD5D6A}">
      <dgm:prSet/>
      <dgm:spPr/>
      <dgm:t>
        <a:bodyPr/>
        <a:lstStyle/>
        <a:p>
          <a:endParaRPr lang="en-US"/>
        </a:p>
      </dgm:t>
    </dgm:pt>
    <dgm:pt modelId="{F68B3528-A6FB-4109-A492-FD6F756B4BA8}" type="sibTrans" cxnId="{DE645067-23D1-46B0-BB94-F24E2BBD5D6A}">
      <dgm:prSet/>
      <dgm:spPr/>
      <dgm:t>
        <a:bodyPr/>
        <a:lstStyle/>
        <a:p>
          <a:endParaRPr lang="en-US"/>
        </a:p>
      </dgm:t>
    </dgm:pt>
    <dgm:pt modelId="{BEBA37B5-7E76-4FD8-A0B5-3470320655F3}">
      <dgm:prSet/>
      <dgm:spPr/>
      <dgm:t>
        <a:bodyPr/>
        <a:lstStyle/>
        <a:p>
          <a:r>
            <a:rPr lang="en-US" dirty="0"/>
            <a:t>- MPU6050 (IMU - Motion &amp; Fall Detection)</a:t>
          </a:r>
        </a:p>
      </dgm:t>
    </dgm:pt>
    <dgm:pt modelId="{06C14F4B-DC63-4EFB-8671-CA7649DAEDE0}" type="parTrans" cxnId="{F6F19498-08F4-4A65-8F67-82CBA224A36D}">
      <dgm:prSet/>
      <dgm:spPr/>
      <dgm:t>
        <a:bodyPr/>
        <a:lstStyle/>
        <a:p>
          <a:endParaRPr lang="en-US"/>
        </a:p>
      </dgm:t>
    </dgm:pt>
    <dgm:pt modelId="{F2AA1879-CAB4-4F38-B6CB-6352B45452FC}" type="sibTrans" cxnId="{F6F19498-08F4-4A65-8F67-82CBA224A36D}">
      <dgm:prSet/>
      <dgm:spPr/>
      <dgm:t>
        <a:bodyPr/>
        <a:lstStyle/>
        <a:p>
          <a:endParaRPr lang="en-US"/>
        </a:p>
      </dgm:t>
    </dgm:pt>
    <dgm:pt modelId="{4A34DC6B-9E43-40DF-A559-F65D1FB9D25E}">
      <dgm:prSet/>
      <dgm:spPr/>
      <dgm:t>
        <a:bodyPr/>
        <a:lstStyle/>
        <a:p>
          <a:r>
            <a:rPr lang="en-US"/>
            <a:t>- OLED Display</a:t>
          </a:r>
        </a:p>
      </dgm:t>
    </dgm:pt>
    <dgm:pt modelId="{A038A542-1E00-42D8-9C92-3F65B2F6F986}" type="parTrans" cxnId="{A8A85EE3-CACC-4D66-9357-F6667A490890}">
      <dgm:prSet/>
      <dgm:spPr/>
      <dgm:t>
        <a:bodyPr/>
        <a:lstStyle/>
        <a:p>
          <a:endParaRPr lang="en-US"/>
        </a:p>
      </dgm:t>
    </dgm:pt>
    <dgm:pt modelId="{9FA291B2-6431-43C9-BCF6-BF99AF41B1B8}" type="sibTrans" cxnId="{A8A85EE3-CACC-4D66-9357-F6667A490890}">
      <dgm:prSet/>
      <dgm:spPr/>
      <dgm:t>
        <a:bodyPr/>
        <a:lstStyle/>
        <a:p>
          <a:endParaRPr lang="en-US"/>
        </a:p>
      </dgm:t>
    </dgm:pt>
    <dgm:pt modelId="{824C8522-A406-4CEA-B2B4-D44E0614D6A1}">
      <dgm:prSet/>
      <dgm:spPr/>
      <dgm:t>
        <a:bodyPr/>
        <a:lstStyle/>
        <a:p>
          <a:r>
            <a:rPr lang="en-US"/>
            <a:t>- Vibration Motor / Buzzer</a:t>
          </a:r>
        </a:p>
      </dgm:t>
    </dgm:pt>
    <dgm:pt modelId="{8E52C354-0B9F-4B30-9FEF-7B70A66FEF46}" type="parTrans" cxnId="{91146B22-DF52-421C-9CF9-46D31A586944}">
      <dgm:prSet/>
      <dgm:spPr/>
      <dgm:t>
        <a:bodyPr/>
        <a:lstStyle/>
        <a:p>
          <a:endParaRPr lang="en-US"/>
        </a:p>
      </dgm:t>
    </dgm:pt>
    <dgm:pt modelId="{EB1E7BD6-B4A6-4FCC-BA38-E7A828A78F51}" type="sibTrans" cxnId="{91146B22-DF52-421C-9CF9-46D31A586944}">
      <dgm:prSet/>
      <dgm:spPr/>
      <dgm:t>
        <a:bodyPr/>
        <a:lstStyle/>
        <a:p>
          <a:endParaRPr lang="en-US"/>
        </a:p>
      </dgm:t>
    </dgm:pt>
    <dgm:pt modelId="{F09C92F8-0EDD-40E0-A1BF-1FF456AA2C18}">
      <dgm:prSet/>
      <dgm:spPr/>
      <dgm:t>
        <a:bodyPr/>
        <a:lstStyle/>
        <a:p>
          <a:r>
            <a:rPr lang="en-US"/>
            <a:t>- Li-Po Battery + TP4056 Charging Module</a:t>
          </a:r>
        </a:p>
      </dgm:t>
    </dgm:pt>
    <dgm:pt modelId="{10F19FAD-E5D2-4BCB-84A2-87B7D180B63E}" type="parTrans" cxnId="{8CF8105C-9198-43CC-81E3-6CF141CC5039}">
      <dgm:prSet/>
      <dgm:spPr/>
      <dgm:t>
        <a:bodyPr/>
        <a:lstStyle/>
        <a:p>
          <a:endParaRPr lang="en-US"/>
        </a:p>
      </dgm:t>
    </dgm:pt>
    <dgm:pt modelId="{9CAD4680-0834-4FAB-B3C5-8E5C87886D12}" type="sibTrans" cxnId="{8CF8105C-9198-43CC-81E3-6CF141CC5039}">
      <dgm:prSet/>
      <dgm:spPr/>
      <dgm:t>
        <a:bodyPr/>
        <a:lstStyle/>
        <a:p>
          <a:endParaRPr lang="en-US"/>
        </a:p>
      </dgm:t>
    </dgm:pt>
    <dgm:pt modelId="{FD765878-6971-4745-A1E3-34738F792280}" type="pres">
      <dgm:prSet presAssocID="{0D8D2EAF-6A79-4EE9-8CF3-BB9EFD791B6D}" presName="diagram" presStyleCnt="0">
        <dgm:presLayoutVars>
          <dgm:dir/>
          <dgm:resizeHandles val="exact"/>
        </dgm:presLayoutVars>
      </dgm:prSet>
      <dgm:spPr/>
    </dgm:pt>
    <dgm:pt modelId="{8B3A41C6-5948-4EF4-8806-54457C58F996}" type="pres">
      <dgm:prSet presAssocID="{E6C28AF8-7E05-4225-BBD9-E86CFD923DD8}" presName="node" presStyleLbl="node1" presStyleIdx="0" presStyleCnt="7">
        <dgm:presLayoutVars>
          <dgm:bulletEnabled val="1"/>
        </dgm:presLayoutVars>
      </dgm:prSet>
      <dgm:spPr/>
    </dgm:pt>
    <dgm:pt modelId="{24CE1D14-9B66-4F07-B200-91444A44B4BD}" type="pres">
      <dgm:prSet presAssocID="{74371B5A-3337-4B2C-B36E-3877DB53C2BC}" presName="sibTrans" presStyleCnt="0"/>
      <dgm:spPr/>
    </dgm:pt>
    <dgm:pt modelId="{D0D442CD-C27B-4410-82F8-606D0FFB2527}" type="pres">
      <dgm:prSet presAssocID="{2D29D698-3105-4F05-8294-E0D9195712C8}" presName="node" presStyleLbl="node1" presStyleIdx="1" presStyleCnt="7">
        <dgm:presLayoutVars>
          <dgm:bulletEnabled val="1"/>
        </dgm:presLayoutVars>
      </dgm:prSet>
      <dgm:spPr/>
    </dgm:pt>
    <dgm:pt modelId="{AD9FF3D5-CE6D-47A2-8A64-B8EF3B36D679}" type="pres">
      <dgm:prSet presAssocID="{B32D033D-51E2-4BE6-AC0D-8A842532DC30}" presName="sibTrans" presStyleCnt="0"/>
      <dgm:spPr/>
    </dgm:pt>
    <dgm:pt modelId="{C2081590-9B59-44DB-B007-051A8380F2FE}" type="pres">
      <dgm:prSet presAssocID="{3A3FB62F-D98B-42D5-A6C7-1E62A34FCB2F}" presName="node" presStyleLbl="node1" presStyleIdx="2" presStyleCnt="7">
        <dgm:presLayoutVars>
          <dgm:bulletEnabled val="1"/>
        </dgm:presLayoutVars>
      </dgm:prSet>
      <dgm:spPr/>
    </dgm:pt>
    <dgm:pt modelId="{EF69FB83-036E-4744-8930-741C0FA84887}" type="pres">
      <dgm:prSet presAssocID="{F68B3528-A6FB-4109-A492-FD6F756B4BA8}" presName="sibTrans" presStyleCnt="0"/>
      <dgm:spPr/>
    </dgm:pt>
    <dgm:pt modelId="{2DC1467F-6A69-481B-A28B-75C31ECD61EF}" type="pres">
      <dgm:prSet presAssocID="{BEBA37B5-7E76-4FD8-A0B5-3470320655F3}" presName="node" presStyleLbl="node1" presStyleIdx="3" presStyleCnt="7">
        <dgm:presLayoutVars>
          <dgm:bulletEnabled val="1"/>
        </dgm:presLayoutVars>
      </dgm:prSet>
      <dgm:spPr/>
    </dgm:pt>
    <dgm:pt modelId="{34EC29C9-9EB3-4EB6-A020-116E7A89B625}" type="pres">
      <dgm:prSet presAssocID="{F2AA1879-CAB4-4F38-B6CB-6352B45452FC}" presName="sibTrans" presStyleCnt="0"/>
      <dgm:spPr/>
    </dgm:pt>
    <dgm:pt modelId="{821D30A3-39F8-400E-8CA2-989E986DB1A6}" type="pres">
      <dgm:prSet presAssocID="{4A34DC6B-9E43-40DF-A559-F65D1FB9D25E}" presName="node" presStyleLbl="node1" presStyleIdx="4" presStyleCnt="7">
        <dgm:presLayoutVars>
          <dgm:bulletEnabled val="1"/>
        </dgm:presLayoutVars>
      </dgm:prSet>
      <dgm:spPr/>
    </dgm:pt>
    <dgm:pt modelId="{91B37F6F-E4BC-4F9E-98AA-70BE3458C255}" type="pres">
      <dgm:prSet presAssocID="{9FA291B2-6431-43C9-BCF6-BF99AF41B1B8}" presName="sibTrans" presStyleCnt="0"/>
      <dgm:spPr/>
    </dgm:pt>
    <dgm:pt modelId="{08E3449F-93D7-4F3D-B85E-D606BCB41ECE}" type="pres">
      <dgm:prSet presAssocID="{824C8522-A406-4CEA-B2B4-D44E0614D6A1}" presName="node" presStyleLbl="node1" presStyleIdx="5" presStyleCnt="7">
        <dgm:presLayoutVars>
          <dgm:bulletEnabled val="1"/>
        </dgm:presLayoutVars>
      </dgm:prSet>
      <dgm:spPr/>
    </dgm:pt>
    <dgm:pt modelId="{906549C6-0AE6-441B-8516-5C2873F8CC52}" type="pres">
      <dgm:prSet presAssocID="{EB1E7BD6-B4A6-4FCC-BA38-E7A828A78F51}" presName="sibTrans" presStyleCnt="0"/>
      <dgm:spPr/>
    </dgm:pt>
    <dgm:pt modelId="{C6C02D0E-F663-428B-904A-6BC0EEF26D04}" type="pres">
      <dgm:prSet presAssocID="{F09C92F8-0EDD-40E0-A1BF-1FF456AA2C18}" presName="node" presStyleLbl="node1" presStyleIdx="6" presStyleCnt="7">
        <dgm:presLayoutVars>
          <dgm:bulletEnabled val="1"/>
        </dgm:presLayoutVars>
      </dgm:prSet>
      <dgm:spPr/>
    </dgm:pt>
  </dgm:ptLst>
  <dgm:cxnLst>
    <dgm:cxn modelId="{B8C43703-9641-4EF4-8A9C-4204AABEF966}" type="presOf" srcId="{824C8522-A406-4CEA-B2B4-D44E0614D6A1}" destId="{08E3449F-93D7-4F3D-B85E-D606BCB41ECE}" srcOrd="0" destOrd="0" presId="urn:microsoft.com/office/officeart/2005/8/layout/default"/>
    <dgm:cxn modelId="{B0B7990A-65E2-4A37-9520-6C947884187C}" type="presOf" srcId="{2D29D698-3105-4F05-8294-E0D9195712C8}" destId="{D0D442CD-C27B-4410-82F8-606D0FFB2527}" srcOrd="0" destOrd="0" presId="urn:microsoft.com/office/officeart/2005/8/layout/default"/>
    <dgm:cxn modelId="{FB5E050E-C54D-427E-B38C-5108563EB590}" type="presOf" srcId="{E6C28AF8-7E05-4225-BBD9-E86CFD923DD8}" destId="{8B3A41C6-5948-4EF4-8806-54457C58F996}" srcOrd="0" destOrd="0" presId="urn:microsoft.com/office/officeart/2005/8/layout/default"/>
    <dgm:cxn modelId="{91146B22-DF52-421C-9CF9-46D31A586944}" srcId="{0D8D2EAF-6A79-4EE9-8CF3-BB9EFD791B6D}" destId="{824C8522-A406-4CEA-B2B4-D44E0614D6A1}" srcOrd="5" destOrd="0" parTransId="{8E52C354-0B9F-4B30-9FEF-7B70A66FEF46}" sibTransId="{EB1E7BD6-B4A6-4FCC-BA38-E7A828A78F51}"/>
    <dgm:cxn modelId="{4B07452B-79BD-4E20-A4FE-C54F656E60F5}" srcId="{0D8D2EAF-6A79-4EE9-8CF3-BB9EFD791B6D}" destId="{2D29D698-3105-4F05-8294-E0D9195712C8}" srcOrd="1" destOrd="0" parTransId="{02A5F8FB-4A93-4A17-B78B-7D34A6C077AE}" sibTransId="{B32D033D-51E2-4BE6-AC0D-8A842532DC30}"/>
    <dgm:cxn modelId="{8CF8105C-9198-43CC-81E3-6CF141CC5039}" srcId="{0D8D2EAF-6A79-4EE9-8CF3-BB9EFD791B6D}" destId="{F09C92F8-0EDD-40E0-A1BF-1FF456AA2C18}" srcOrd="6" destOrd="0" parTransId="{10F19FAD-E5D2-4BCB-84A2-87B7D180B63E}" sibTransId="{9CAD4680-0834-4FAB-B3C5-8E5C87886D12}"/>
    <dgm:cxn modelId="{2C16605D-AA25-4471-92D8-BABDE3D96875}" type="presOf" srcId="{F09C92F8-0EDD-40E0-A1BF-1FF456AA2C18}" destId="{C6C02D0E-F663-428B-904A-6BC0EEF26D04}" srcOrd="0" destOrd="0" presId="urn:microsoft.com/office/officeart/2005/8/layout/default"/>
    <dgm:cxn modelId="{DE645067-23D1-46B0-BB94-F24E2BBD5D6A}" srcId="{0D8D2EAF-6A79-4EE9-8CF3-BB9EFD791B6D}" destId="{3A3FB62F-D98B-42D5-A6C7-1E62A34FCB2F}" srcOrd="2" destOrd="0" parTransId="{92AC1245-2971-4684-A076-AB6FCBF96D24}" sibTransId="{F68B3528-A6FB-4109-A492-FD6F756B4BA8}"/>
    <dgm:cxn modelId="{ED53DF77-3FCF-4908-B2E0-E22D69FAF3DF}" type="presOf" srcId="{4A34DC6B-9E43-40DF-A559-F65D1FB9D25E}" destId="{821D30A3-39F8-400E-8CA2-989E986DB1A6}" srcOrd="0" destOrd="0" presId="urn:microsoft.com/office/officeart/2005/8/layout/default"/>
    <dgm:cxn modelId="{3F9A078D-EE09-42E8-9F75-B1D1A9D94C83}" type="presOf" srcId="{3A3FB62F-D98B-42D5-A6C7-1E62A34FCB2F}" destId="{C2081590-9B59-44DB-B007-051A8380F2FE}" srcOrd="0" destOrd="0" presId="urn:microsoft.com/office/officeart/2005/8/layout/default"/>
    <dgm:cxn modelId="{F6F19498-08F4-4A65-8F67-82CBA224A36D}" srcId="{0D8D2EAF-6A79-4EE9-8CF3-BB9EFD791B6D}" destId="{BEBA37B5-7E76-4FD8-A0B5-3470320655F3}" srcOrd="3" destOrd="0" parTransId="{06C14F4B-DC63-4EFB-8671-CA7649DAEDE0}" sibTransId="{F2AA1879-CAB4-4F38-B6CB-6352B45452FC}"/>
    <dgm:cxn modelId="{895C2AAC-4689-424C-8F9D-0906C3731BD8}" type="presOf" srcId="{BEBA37B5-7E76-4FD8-A0B5-3470320655F3}" destId="{2DC1467F-6A69-481B-A28B-75C31ECD61EF}" srcOrd="0" destOrd="0" presId="urn:microsoft.com/office/officeart/2005/8/layout/default"/>
    <dgm:cxn modelId="{D799A5D1-5C3F-4912-A0F4-EB7A69C334AC}" srcId="{0D8D2EAF-6A79-4EE9-8CF3-BB9EFD791B6D}" destId="{E6C28AF8-7E05-4225-BBD9-E86CFD923DD8}" srcOrd="0" destOrd="0" parTransId="{17898C4C-C459-43A8-936C-B6452ABB060B}" sibTransId="{74371B5A-3337-4B2C-B36E-3877DB53C2BC}"/>
    <dgm:cxn modelId="{F105DED7-04E1-4A50-B386-623C849426FD}" type="presOf" srcId="{0D8D2EAF-6A79-4EE9-8CF3-BB9EFD791B6D}" destId="{FD765878-6971-4745-A1E3-34738F792280}" srcOrd="0" destOrd="0" presId="urn:microsoft.com/office/officeart/2005/8/layout/default"/>
    <dgm:cxn modelId="{A8A85EE3-CACC-4D66-9357-F6667A490890}" srcId="{0D8D2EAF-6A79-4EE9-8CF3-BB9EFD791B6D}" destId="{4A34DC6B-9E43-40DF-A559-F65D1FB9D25E}" srcOrd="4" destOrd="0" parTransId="{A038A542-1E00-42D8-9C92-3F65B2F6F986}" sibTransId="{9FA291B2-6431-43C9-BCF6-BF99AF41B1B8}"/>
    <dgm:cxn modelId="{5521DF62-0E62-416F-8017-C0F549C910B5}" type="presParOf" srcId="{FD765878-6971-4745-A1E3-34738F792280}" destId="{8B3A41C6-5948-4EF4-8806-54457C58F996}" srcOrd="0" destOrd="0" presId="urn:microsoft.com/office/officeart/2005/8/layout/default"/>
    <dgm:cxn modelId="{03FEBD67-596F-45C8-BDE3-CD9E40719D6D}" type="presParOf" srcId="{FD765878-6971-4745-A1E3-34738F792280}" destId="{24CE1D14-9B66-4F07-B200-91444A44B4BD}" srcOrd="1" destOrd="0" presId="urn:microsoft.com/office/officeart/2005/8/layout/default"/>
    <dgm:cxn modelId="{DE486A10-4DDE-4136-BC54-D0F33A1605AD}" type="presParOf" srcId="{FD765878-6971-4745-A1E3-34738F792280}" destId="{D0D442CD-C27B-4410-82F8-606D0FFB2527}" srcOrd="2" destOrd="0" presId="urn:microsoft.com/office/officeart/2005/8/layout/default"/>
    <dgm:cxn modelId="{FBF1B540-8AFD-4ED0-845F-F8B457CC1B63}" type="presParOf" srcId="{FD765878-6971-4745-A1E3-34738F792280}" destId="{AD9FF3D5-CE6D-47A2-8A64-B8EF3B36D679}" srcOrd="3" destOrd="0" presId="urn:microsoft.com/office/officeart/2005/8/layout/default"/>
    <dgm:cxn modelId="{36F651E2-4362-4084-A050-1419A30560CE}" type="presParOf" srcId="{FD765878-6971-4745-A1E3-34738F792280}" destId="{C2081590-9B59-44DB-B007-051A8380F2FE}" srcOrd="4" destOrd="0" presId="urn:microsoft.com/office/officeart/2005/8/layout/default"/>
    <dgm:cxn modelId="{16856963-AAF9-422D-822A-22402C45715C}" type="presParOf" srcId="{FD765878-6971-4745-A1E3-34738F792280}" destId="{EF69FB83-036E-4744-8930-741C0FA84887}" srcOrd="5" destOrd="0" presId="urn:microsoft.com/office/officeart/2005/8/layout/default"/>
    <dgm:cxn modelId="{53144179-6881-4F64-927E-5B479B5D526A}" type="presParOf" srcId="{FD765878-6971-4745-A1E3-34738F792280}" destId="{2DC1467F-6A69-481B-A28B-75C31ECD61EF}" srcOrd="6" destOrd="0" presId="urn:microsoft.com/office/officeart/2005/8/layout/default"/>
    <dgm:cxn modelId="{86CFAE98-49A7-40E0-B660-8228D356B852}" type="presParOf" srcId="{FD765878-6971-4745-A1E3-34738F792280}" destId="{34EC29C9-9EB3-4EB6-A020-116E7A89B625}" srcOrd="7" destOrd="0" presId="urn:microsoft.com/office/officeart/2005/8/layout/default"/>
    <dgm:cxn modelId="{9567FA79-1FA1-40BD-9E30-22C19C2C0F0F}" type="presParOf" srcId="{FD765878-6971-4745-A1E3-34738F792280}" destId="{821D30A3-39F8-400E-8CA2-989E986DB1A6}" srcOrd="8" destOrd="0" presId="urn:microsoft.com/office/officeart/2005/8/layout/default"/>
    <dgm:cxn modelId="{0244EEFF-504B-4447-BF26-984F79826153}" type="presParOf" srcId="{FD765878-6971-4745-A1E3-34738F792280}" destId="{91B37F6F-E4BC-4F9E-98AA-70BE3458C255}" srcOrd="9" destOrd="0" presId="urn:microsoft.com/office/officeart/2005/8/layout/default"/>
    <dgm:cxn modelId="{E48330E6-A8CD-495F-9B73-A97A1E4BA0C8}" type="presParOf" srcId="{FD765878-6971-4745-A1E3-34738F792280}" destId="{08E3449F-93D7-4F3D-B85E-D606BCB41ECE}" srcOrd="10" destOrd="0" presId="urn:microsoft.com/office/officeart/2005/8/layout/default"/>
    <dgm:cxn modelId="{BE9AA4D1-DE41-461E-8819-FD92DC4E1790}" type="presParOf" srcId="{FD765878-6971-4745-A1E3-34738F792280}" destId="{906549C6-0AE6-441B-8516-5C2873F8CC52}" srcOrd="11" destOrd="0" presId="urn:microsoft.com/office/officeart/2005/8/layout/default"/>
    <dgm:cxn modelId="{9C1D9FFA-B64C-49C1-B15F-24A682FC4D72}" type="presParOf" srcId="{FD765878-6971-4745-A1E3-34738F792280}" destId="{C6C02D0E-F663-428B-904A-6BC0EEF26D04}"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3A41C6-5948-4EF4-8806-54457C58F996}">
      <dsp:nvSpPr>
        <dsp:cNvPr id="0" name=""/>
        <dsp:cNvSpPr/>
      </dsp:nvSpPr>
      <dsp:spPr>
        <a:xfrm>
          <a:off x="495061" y="645"/>
          <a:ext cx="2262336" cy="13574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 ESP32 (Microcontroller, BLE/Wi-Fi)</a:t>
          </a:r>
        </a:p>
      </dsp:txBody>
      <dsp:txXfrm>
        <a:off x="495061" y="645"/>
        <a:ext cx="2262336" cy="1357401"/>
      </dsp:txXfrm>
    </dsp:sp>
    <dsp:sp modelId="{D0D442CD-C27B-4410-82F8-606D0FFB2527}">
      <dsp:nvSpPr>
        <dsp:cNvPr id="0" name=""/>
        <dsp:cNvSpPr/>
      </dsp:nvSpPr>
      <dsp:spPr>
        <a:xfrm>
          <a:off x="2983631" y="645"/>
          <a:ext cx="2262336" cy="13574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 MAX30102 (Heart Rate, SpO₂ Sensor)</a:t>
          </a:r>
        </a:p>
      </dsp:txBody>
      <dsp:txXfrm>
        <a:off x="2983631" y="645"/>
        <a:ext cx="2262336" cy="1357401"/>
      </dsp:txXfrm>
    </dsp:sp>
    <dsp:sp modelId="{C2081590-9B59-44DB-B007-051A8380F2FE}">
      <dsp:nvSpPr>
        <dsp:cNvPr id="0" name=""/>
        <dsp:cNvSpPr/>
      </dsp:nvSpPr>
      <dsp:spPr>
        <a:xfrm>
          <a:off x="5472201" y="645"/>
          <a:ext cx="2262336" cy="13574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 MLX90614 (Temperature Sensor)</a:t>
          </a:r>
        </a:p>
      </dsp:txBody>
      <dsp:txXfrm>
        <a:off x="5472201" y="645"/>
        <a:ext cx="2262336" cy="1357401"/>
      </dsp:txXfrm>
    </dsp:sp>
    <dsp:sp modelId="{2DC1467F-6A69-481B-A28B-75C31ECD61EF}">
      <dsp:nvSpPr>
        <dsp:cNvPr id="0" name=""/>
        <dsp:cNvSpPr/>
      </dsp:nvSpPr>
      <dsp:spPr>
        <a:xfrm>
          <a:off x="495061" y="1584280"/>
          <a:ext cx="2262336" cy="13574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 MPU6050 (IMU - Motion &amp; Fall Detection)</a:t>
          </a:r>
        </a:p>
      </dsp:txBody>
      <dsp:txXfrm>
        <a:off x="495061" y="1584280"/>
        <a:ext cx="2262336" cy="1357401"/>
      </dsp:txXfrm>
    </dsp:sp>
    <dsp:sp modelId="{821D30A3-39F8-400E-8CA2-989E986DB1A6}">
      <dsp:nvSpPr>
        <dsp:cNvPr id="0" name=""/>
        <dsp:cNvSpPr/>
      </dsp:nvSpPr>
      <dsp:spPr>
        <a:xfrm>
          <a:off x="2983631" y="1584280"/>
          <a:ext cx="2262336" cy="13574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 OLED Display</a:t>
          </a:r>
        </a:p>
      </dsp:txBody>
      <dsp:txXfrm>
        <a:off x="2983631" y="1584280"/>
        <a:ext cx="2262336" cy="1357401"/>
      </dsp:txXfrm>
    </dsp:sp>
    <dsp:sp modelId="{08E3449F-93D7-4F3D-B85E-D606BCB41ECE}">
      <dsp:nvSpPr>
        <dsp:cNvPr id="0" name=""/>
        <dsp:cNvSpPr/>
      </dsp:nvSpPr>
      <dsp:spPr>
        <a:xfrm>
          <a:off x="5472201" y="1584280"/>
          <a:ext cx="2262336" cy="13574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 Vibration Motor / Buzzer</a:t>
          </a:r>
        </a:p>
      </dsp:txBody>
      <dsp:txXfrm>
        <a:off x="5472201" y="1584280"/>
        <a:ext cx="2262336" cy="1357401"/>
      </dsp:txXfrm>
    </dsp:sp>
    <dsp:sp modelId="{C6C02D0E-F663-428B-904A-6BC0EEF26D04}">
      <dsp:nvSpPr>
        <dsp:cNvPr id="0" name=""/>
        <dsp:cNvSpPr/>
      </dsp:nvSpPr>
      <dsp:spPr>
        <a:xfrm>
          <a:off x="2983631" y="3167916"/>
          <a:ext cx="2262336" cy="13574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 Li-Po Battery + TP4056 Charging Module</a:t>
          </a:r>
        </a:p>
      </dsp:txBody>
      <dsp:txXfrm>
        <a:off x="2983631" y="3167916"/>
        <a:ext cx="2262336" cy="135740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3/25/2025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3/25/2025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3/25/2025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3/25/2025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3/25/2025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5818" y="0"/>
            <a:ext cx="7472363"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0"/>
            <a:ext cx="7461504"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1143002" y="1999615"/>
            <a:ext cx="6858000" cy="2764028"/>
          </a:xfrm>
        </p:spPr>
        <p:txBody>
          <a:bodyPr anchor="ctr">
            <a:normAutofit fontScale="90000"/>
          </a:bodyPr>
          <a:lstStyle/>
          <a:p>
            <a:pPr>
              <a:lnSpc>
                <a:spcPct val="90000"/>
              </a:lnSpc>
            </a:pPr>
            <a:r>
              <a:rPr lang="en-US" sz="6300" dirty="0"/>
              <a:t>AI-Powered Wearable Health Monitor</a:t>
            </a:r>
            <a:br>
              <a:rPr lang="en-US" sz="6300" dirty="0"/>
            </a:br>
            <a:r>
              <a:rPr lang="en-US" sz="2700" dirty="0"/>
              <a:t>For Chronic Disease Management</a:t>
            </a:r>
            <a:br>
              <a:rPr lang="en-US" sz="2700" dirty="0"/>
            </a:br>
            <a:r>
              <a:rPr lang="en-US" sz="2700" dirty="0"/>
              <a:t>CSCE 5612 - Embedded Hardware/Software Design</a:t>
            </a:r>
            <a:br>
              <a:rPr lang="en-US" sz="2700" dirty="0"/>
            </a:br>
            <a:endParaRPr lang="en-US" sz="2700" dirty="0"/>
          </a:p>
        </p:txBody>
      </p:sp>
      <p:sp>
        <p:nvSpPr>
          <p:cNvPr id="3" name="Subtitle 2"/>
          <p:cNvSpPr>
            <a:spLocks noGrp="1"/>
          </p:cNvSpPr>
          <p:nvPr>
            <p:ph type="subTitle" idx="1"/>
          </p:nvPr>
        </p:nvSpPr>
        <p:spPr>
          <a:xfrm>
            <a:off x="1475184" y="5645150"/>
            <a:ext cx="6193632" cy="631825"/>
          </a:xfrm>
        </p:spPr>
        <p:txBody>
          <a:bodyPr anchor="ctr">
            <a:normAutofit/>
          </a:bodyPr>
          <a:lstStyle/>
          <a:p>
            <a:pPr>
              <a:lnSpc>
                <a:spcPct val="90000"/>
              </a:lnSpc>
            </a:pPr>
            <a:r>
              <a:rPr lang="en-US" sz="1700" dirty="0"/>
              <a:t>Sai Vineeth Paladugu</a:t>
            </a:r>
          </a:p>
          <a:p>
            <a:pPr>
              <a:lnSpc>
                <a:spcPct val="90000"/>
              </a:lnSpc>
            </a:pPr>
            <a:r>
              <a:rPr lang="en-US" sz="1700" dirty="0"/>
              <a:t>Dharani Kondapally</a:t>
            </a: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88920" y="5524786"/>
            <a:ext cx="356616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F93E66-5025-2024-83C9-E23F119CE2C2}"/>
              </a:ext>
            </a:extLst>
          </p:cNvPr>
          <p:cNvSpPr>
            <a:spLocks noGrp="1"/>
          </p:cNvSpPr>
          <p:nvPr>
            <p:ph type="title"/>
          </p:nvPr>
        </p:nvSpPr>
        <p:spPr>
          <a:xfrm>
            <a:off x="606478" y="386930"/>
            <a:ext cx="6927525" cy="1188950"/>
          </a:xfrm>
        </p:spPr>
        <p:txBody>
          <a:bodyPr anchor="b">
            <a:normAutofit/>
          </a:bodyPr>
          <a:lstStyle/>
          <a:p>
            <a:r>
              <a:rPr lang="en-US" sz="4700"/>
              <a:t>Project Overview</a:t>
            </a:r>
          </a:p>
        </p:txBody>
      </p:sp>
      <p:grpSp>
        <p:nvGrpSpPr>
          <p:cNvPr id="21" name="Group 20">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998368"/>
            <a:ext cx="8771274" cy="782176"/>
            <a:chOff x="-2" y="1998368"/>
            <a:chExt cx="11695083" cy="782176"/>
          </a:xfrm>
        </p:grpSpPr>
        <p:sp>
          <p:nvSpPr>
            <p:cNvPr id="22" name="Rectangle 21">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8537521"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2E9622B-44B3-9800-920F-12EC12D8B12A}"/>
              </a:ext>
            </a:extLst>
          </p:cNvPr>
          <p:cNvSpPr>
            <a:spLocks noGrp="1"/>
          </p:cNvSpPr>
          <p:nvPr>
            <p:ph idx="1"/>
          </p:nvPr>
        </p:nvSpPr>
        <p:spPr>
          <a:xfrm>
            <a:off x="595245" y="2599509"/>
            <a:ext cx="7607751" cy="3435531"/>
          </a:xfrm>
        </p:spPr>
        <p:txBody>
          <a:bodyPr anchor="ctr">
            <a:normAutofit/>
          </a:bodyPr>
          <a:lstStyle/>
          <a:p>
            <a:pPr>
              <a:lnSpc>
                <a:spcPct val="90000"/>
              </a:lnSpc>
            </a:pPr>
            <a:r>
              <a:rPr lang="en-US" sz="1800" b="0" i="0" dirty="0">
                <a:effectLst/>
                <a:latin typeface="Times New Roman" panose="02020603050405020304" pitchFamily="18" charset="0"/>
              </a:rPr>
              <a:t>Chronic conditions such as heart disease, diabetes, and respiratory diseases need continuous health monitoring to detect anomalies before they escalate into complications. Existing health monitoring systems either do not incorporate real-time alerts, necessitate bulky medical instruments, or rely on patient's input, leading to delayed intervention.</a:t>
            </a:r>
            <a:br>
              <a:rPr lang="en-US" sz="1800" dirty="0"/>
            </a:br>
            <a:endParaRPr lang="en-US" sz="1800" dirty="0"/>
          </a:p>
          <a:p>
            <a:pPr>
              <a:lnSpc>
                <a:spcPct val="90000"/>
              </a:lnSpc>
            </a:pPr>
            <a:r>
              <a:rPr lang="en-US" sz="1800" b="0" i="0" dirty="0">
                <a:effectLst/>
                <a:latin typeface="Times New Roman" panose="02020603050405020304" pitchFamily="18" charset="0"/>
              </a:rPr>
              <a:t>This project proposes an Artificial Intelligence-based wear-and-forget health monitor. The device is expected to measure heart rate, SpO</a:t>
            </a:r>
            <a:r>
              <a:rPr lang="en-US" sz="1800" b="0" i="0" dirty="0">
                <a:effectLst/>
                <a:latin typeface="Arial" panose="020B0604020202020204" pitchFamily="34" charset="0"/>
              </a:rPr>
              <a:t>₂ </a:t>
            </a:r>
            <a:r>
              <a:rPr lang="en-US" sz="1800" b="0" i="0" dirty="0">
                <a:effectLst/>
                <a:latin typeface="Times New Roman" panose="02020603050405020304" pitchFamily="18" charset="0"/>
              </a:rPr>
              <a:t>(percentage of oxygen in the blood), body temperature, and movement. Machine learning-based algorithms will detect abnormal health conditions and notify the user or caregivers through a mobile app connected by Bluetooth.</a:t>
            </a:r>
            <a:endParaRPr lang="en-US" sz="1800" dirty="0"/>
          </a:p>
        </p:txBody>
      </p:sp>
    </p:spTree>
    <p:extLst>
      <p:ext uri="{BB962C8B-B14F-4D97-AF65-F5344CB8AC3E}">
        <p14:creationId xmlns:p14="http://schemas.microsoft.com/office/powerpoint/2010/main" val="38011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24784" y="248038"/>
            <a:ext cx="5297791" cy="1159200"/>
          </a:xfrm>
        </p:spPr>
        <p:txBody>
          <a:bodyPr vert="horz" lIns="91440" tIns="45720" rIns="91440" bIns="45720" rtlCol="0" anchor="ctr">
            <a:normAutofit/>
          </a:bodyPr>
          <a:lstStyle/>
          <a:p>
            <a:pPr algn="l" defTabSz="914400">
              <a:lnSpc>
                <a:spcPct val="90000"/>
              </a:lnSpc>
            </a:pPr>
            <a:r>
              <a:rPr lang="en-US" sz="3500" kern="1200">
                <a:solidFill>
                  <a:srgbClr val="FFFFFF"/>
                </a:solidFill>
                <a:latin typeface="+mj-lt"/>
                <a:ea typeface="+mj-ea"/>
                <a:cs typeface="+mj-cs"/>
              </a:rPr>
              <a:t>System Architecture Diagram</a:t>
            </a:r>
          </a:p>
        </p:txBody>
      </p:sp>
      <p:pic>
        <p:nvPicPr>
          <p:cNvPr id="4" name="Picture 3">
            <a:extLst>
              <a:ext uri="{FF2B5EF4-FFF2-40B4-BE49-F238E27FC236}">
                <a16:creationId xmlns:a16="http://schemas.microsoft.com/office/drawing/2014/main" id="{A75CA8D5-CBFA-A9CF-F0BE-D55B10897B3B}"/>
              </a:ext>
            </a:extLst>
          </p:cNvPr>
          <p:cNvPicPr>
            <a:picLocks noChangeAspect="1"/>
          </p:cNvPicPr>
          <p:nvPr/>
        </p:nvPicPr>
        <p:blipFill>
          <a:blip r:embed="rId2"/>
          <a:stretch>
            <a:fillRect/>
          </a:stretch>
        </p:blipFill>
        <p:spPr>
          <a:xfrm>
            <a:off x="1106127" y="1655276"/>
            <a:ext cx="6931742" cy="421640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Hardware Component Selection</a:t>
            </a:r>
          </a:p>
        </p:txBody>
      </p:sp>
      <p:graphicFrame>
        <p:nvGraphicFramePr>
          <p:cNvPr id="5" name="Content Placeholder 2">
            <a:extLst>
              <a:ext uri="{FF2B5EF4-FFF2-40B4-BE49-F238E27FC236}">
                <a16:creationId xmlns:a16="http://schemas.microsoft.com/office/drawing/2014/main" id="{81584FD2-F419-BDC8-B6D7-EE46EDD80E3C}"/>
              </a:ext>
            </a:extLst>
          </p:cNvPr>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83471" y="483009"/>
            <a:ext cx="7266222" cy="1004448"/>
          </a:xfrm>
        </p:spPr>
        <p:txBody>
          <a:bodyPr anchor="b">
            <a:normAutofit/>
          </a:bodyPr>
          <a:lstStyle/>
          <a:p>
            <a:r>
              <a:rPr lang="en-US" sz="3500" dirty="0"/>
              <a:t>Power Consumption Analysis</a:t>
            </a:r>
          </a:p>
        </p:txBody>
      </p:sp>
      <p:sp>
        <p:nvSpPr>
          <p:cNvPr id="3" name="Content Placeholder 2"/>
          <p:cNvSpPr>
            <a:spLocks noGrp="1"/>
          </p:cNvSpPr>
          <p:nvPr>
            <p:ph idx="1"/>
          </p:nvPr>
        </p:nvSpPr>
        <p:spPr>
          <a:xfrm>
            <a:off x="938889" y="1798977"/>
            <a:ext cx="7266222" cy="3454358"/>
          </a:xfrm>
        </p:spPr>
        <p:txBody>
          <a:bodyPr anchor="t">
            <a:normAutofit fontScale="92500" lnSpcReduction="20000"/>
          </a:bodyPr>
          <a:lstStyle/>
          <a:p>
            <a:r>
              <a:rPr lang="en-US" sz="2000" dirty="0"/>
              <a:t>   </a:t>
            </a:r>
            <a:r>
              <a:rPr lang="en-US" sz="2600" dirty="0"/>
              <a:t>Estimated Power Usage:</a:t>
            </a:r>
          </a:p>
          <a:p>
            <a:r>
              <a:rPr lang="en-US" sz="2600" dirty="0"/>
              <a:t>   ESP32: ~80-200mA</a:t>
            </a:r>
          </a:p>
          <a:p>
            <a:r>
              <a:rPr lang="en-US" sz="2600" dirty="0"/>
              <a:t>   MAX30102: ~4-6mA</a:t>
            </a:r>
          </a:p>
          <a:p>
            <a:r>
              <a:rPr lang="en-US" sz="2600" dirty="0"/>
              <a:t>   MLX90614: ~1.5mA</a:t>
            </a:r>
          </a:p>
          <a:p>
            <a:r>
              <a:rPr lang="en-US" sz="2600" dirty="0"/>
              <a:t>   MPU6050: ~3.5mA</a:t>
            </a:r>
          </a:p>
          <a:p>
            <a:r>
              <a:rPr lang="en-US" sz="2600" dirty="0"/>
              <a:t>   OLED: ~20mA</a:t>
            </a:r>
          </a:p>
          <a:p>
            <a:r>
              <a:rPr lang="en-US" sz="2600" dirty="0"/>
              <a:t>   Buzzer: ~30-50mA (short bursts)</a:t>
            </a:r>
          </a:p>
          <a:p>
            <a:r>
              <a:rPr lang="en-US" sz="2600" dirty="0"/>
              <a:t>  Total Estimated Power: ~120-300mA</a:t>
            </a:r>
          </a:p>
          <a:p>
            <a:r>
              <a:rPr lang="en-US" sz="2600" dirty="0"/>
              <a:t>   Power Strategy: Deep Sleep, Event-Driven Wakeups</a:t>
            </a:r>
          </a:p>
        </p:txBody>
      </p:sp>
      <p:sp>
        <p:nvSpPr>
          <p:cNvPr id="15" name="Rectangle 14">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6478" y="386930"/>
            <a:ext cx="6927525" cy="1188950"/>
          </a:xfrm>
        </p:spPr>
        <p:txBody>
          <a:bodyPr anchor="b">
            <a:normAutofit/>
          </a:bodyPr>
          <a:lstStyle/>
          <a:p>
            <a:pPr>
              <a:lnSpc>
                <a:spcPct val="90000"/>
              </a:lnSpc>
            </a:pPr>
            <a:r>
              <a:rPr lang="en-US" sz="4000"/>
              <a:t>Communication and Data Flow</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998368"/>
            <a:ext cx="8771274"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8537521"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95245" y="2599509"/>
            <a:ext cx="7607751" cy="3435531"/>
          </a:xfrm>
        </p:spPr>
        <p:txBody>
          <a:bodyPr anchor="ctr">
            <a:normAutofit/>
          </a:bodyPr>
          <a:lstStyle/>
          <a:p>
            <a:r>
              <a:rPr lang="en-US" sz="2800" dirty="0"/>
              <a:t>Sensor Data via I2C</a:t>
            </a:r>
          </a:p>
          <a:p>
            <a:r>
              <a:rPr lang="en-US" sz="2800" dirty="0"/>
              <a:t>Data Processing on ESP32 with </a:t>
            </a:r>
            <a:r>
              <a:rPr lang="en-US" sz="2800" dirty="0" err="1"/>
              <a:t>Tensorflow</a:t>
            </a:r>
            <a:endParaRPr lang="en-US" sz="2800" dirty="0"/>
          </a:p>
          <a:p>
            <a:r>
              <a:rPr lang="en-US" sz="2800" dirty="0"/>
              <a:t>BLE Communication to Mobile App</a:t>
            </a:r>
          </a:p>
          <a:p>
            <a:r>
              <a:rPr lang="en-US" sz="2800" dirty="0"/>
              <a:t>Anomaly Detection Triggers Alerts (Buzzer/Vibration)</a:t>
            </a:r>
          </a:p>
          <a:p>
            <a:r>
              <a:rPr lang="en-US" sz="2800" dirty="0"/>
              <a:t>Live Data Display in Mobile App</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50041" y="586855"/>
            <a:ext cx="2401025" cy="3387497"/>
          </a:xfrm>
        </p:spPr>
        <p:txBody>
          <a:bodyPr anchor="b">
            <a:normAutofit/>
          </a:bodyPr>
          <a:lstStyle/>
          <a:p>
            <a:pPr algn="r"/>
            <a:r>
              <a:rPr lang="en-US" sz="3500">
                <a:solidFill>
                  <a:srgbClr val="FFFFFF"/>
                </a:solidFill>
              </a:rPr>
              <a:t>System Integration Challenges &amp; Solutions</a:t>
            </a:r>
          </a:p>
        </p:txBody>
      </p:sp>
      <p:sp>
        <p:nvSpPr>
          <p:cNvPr id="3" name="Content Placeholder 2"/>
          <p:cNvSpPr>
            <a:spLocks noGrp="1"/>
          </p:cNvSpPr>
          <p:nvPr>
            <p:ph idx="1"/>
          </p:nvPr>
        </p:nvSpPr>
        <p:spPr>
          <a:xfrm>
            <a:off x="3607694" y="649480"/>
            <a:ext cx="4916510" cy="5546047"/>
          </a:xfrm>
        </p:spPr>
        <p:txBody>
          <a:bodyPr anchor="ctr">
            <a:normAutofit/>
          </a:bodyPr>
          <a:lstStyle/>
          <a:p>
            <a:r>
              <a:rPr lang="en-US" sz="2400" b="1" dirty="0"/>
              <a:t>Sensor Noise/Interference:</a:t>
            </a:r>
            <a:r>
              <a:rPr lang="en-US" sz="2400" dirty="0"/>
              <a:t> Software Filtering, Placement Optimization</a:t>
            </a:r>
          </a:p>
          <a:p>
            <a:r>
              <a:rPr lang="en-US" sz="2400" b="1" dirty="0"/>
              <a:t>Power Management:</a:t>
            </a:r>
            <a:r>
              <a:rPr lang="en-US" sz="2400" dirty="0"/>
              <a:t> </a:t>
            </a:r>
          </a:p>
          <a:p>
            <a:pPr marL="0" indent="0">
              <a:buNone/>
            </a:pPr>
            <a:r>
              <a:rPr lang="en-US" sz="2400" dirty="0"/>
              <a:t>     ESP32 Sleep Modes, Optimized       </a:t>
            </a:r>
          </a:p>
          <a:p>
            <a:pPr marL="0" indent="0">
              <a:buNone/>
            </a:pPr>
            <a:r>
              <a:rPr lang="en-US" sz="2400" dirty="0"/>
              <a:t>     Sampling</a:t>
            </a:r>
          </a:p>
          <a:p>
            <a:r>
              <a:rPr lang="en-US" sz="2400" b="1" dirty="0"/>
              <a:t>Component Compatibility:</a:t>
            </a:r>
            <a:r>
              <a:rPr lang="en-US" sz="2400" dirty="0"/>
              <a:t> </a:t>
            </a:r>
          </a:p>
          <a:p>
            <a:pPr marL="0" indent="0">
              <a:buNone/>
            </a:pPr>
            <a:r>
              <a:rPr lang="en-US" sz="2400" dirty="0"/>
              <a:t>     Level Shifters, I2C Pull-ups</a:t>
            </a:r>
          </a:p>
          <a:p>
            <a:r>
              <a:rPr lang="en-US" sz="2400" b="1" dirty="0"/>
              <a:t>Compact Design:</a:t>
            </a:r>
            <a:r>
              <a:rPr lang="en-US" sz="2400" dirty="0"/>
              <a:t> </a:t>
            </a:r>
          </a:p>
          <a:p>
            <a:pPr marL="0" indent="0">
              <a:buNone/>
            </a:pPr>
            <a:r>
              <a:rPr lang="en-US" sz="2400" dirty="0"/>
              <a:t>     Custom PCB</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555C5B3-193A-4749-9AFD-682E53CDDE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2EAE06A6-F76A-41C9-827A-C561B0044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
            <a:ext cx="9144000" cy="6858000"/>
          </a:xfrm>
          <a:prstGeom prst="rect">
            <a:avLst/>
          </a:prstGeom>
          <a:gradFill>
            <a:gsLst>
              <a:gs pos="0">
                <a:srgbClr val="000000"/>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89F9D4E8-0639-444B-949B-951858506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0645" y="0"/>
            <a:ext cx="5746451" cy="6858000"/>
          </a:xfrm>
          <a:prstGeom prst="rect">
            <a:avLst/>
          </a:prstGeom>
          <a:gradFill>
            <a:gsLst>
              <a:gs pos="0">
                <a:schemeClr val="accent1">
                  <a:lumMod val="75000"/>
                  <a:alpha val="45000"/>
                </a:schemeClr>
              </a:gs>
              <a:gs pos="100000">
                <a:srgbClr val="000000">
                  <a:alpha val="29000"/>
                </a:srgb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7E3DA7A2-ED70-4BBA-AB72-00AD461FA4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60646" y="-6"/>
            <a:ext cx="8783354" cy="6410334"/>
          </a:xfrm>
          <a:prstGeom prst="rect">
            <a:avLst/>
          </a:prstGeom>
          <a:gradFill>
            <a:gsLst>
              <a:gs pos="0">
                <a:schemeClr val="accent1">
                  <a:alpha val="0"/>
                </a:schemeClr>
              </a:gs>
              <a:gs pos="100000">
                <a:srgbClr val="000000">
                  <a:alpha val="41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55956CC-0C50-E26E-CF14-262E1A4778E7}"/>
              </a:ext>
            </a:extLst>
          </p:cNvPr>
          <p:cNvSpPr>
            <a:spLocks noGrp="1"/>
          </p:cNvSpPr>
          <p:nvPr>
            <p:ph type="title"/>
          </p:nvPr>
        </p:nvSpPr>
        <p:spPr>
          <a:xfrm>
            <a:off x="845406" y="857251"/>
            <a:ext cx="3560460" cy="3098061"/>
          </a:xfrm>
        </p:spPr>
        <p:txBody>
          <a:bodyPr vert="horz" lIns="91440" tIns="45720" rIns="91440" bIns="45720" rtlCol="0" anchor="b">
            <a:normAutofit/>
          </a:bodyPr>
          <a:lstStyle/>
          <a:p>
            <a:pPr algn="l" defTabSz="914400">
              <a:lnSpc>
                <a:spcPct val="90000"/>
              </a:lnSpc>
            </a:pPr>
            <a:r>
              <a:rPr lang="en-US" sz="4200" kern="1200">
                <a:solidFill>
                  <a:srgbClr val="FFFFFF"/>
                </a:solidFill>
                <a:latin typeface="+mj-lt"/>
                <a:ea typeface="+mj-ea"/>
                <a:cs typeface="+mj-cs"/>
              </a:rPr>
              <a:t>THANK YOU</a:t>
            </a:r>
            <a:br>
              <a:rPr lang="en-US" sz="4200" kern="1200">
                <a:solidFill>
                  <a:srgbClr val="FFFFFF"/>
                </a:solidFill>
                <a:latin typeface="+mj-lt"/>
                <a:ea typeface="+mj-ea"/>
                <a:cs typeface="+mj-cs"/>
              </a:rPr>
            </a:br>
            <a:endParaRPr lang="en-US" sz="4200" kern="1200">
              <a:solidFill>
                <a:srgbClr val="FFFFFF"/>
              </a:solidFill>
              <a:latin typeface="+mj-lt"/>
              <a:ea typeface="+mj-ea"/>
              <a:cs typeface="+mj-cs"/>
            </a:endParaRPr>
          </a:p>
        </p:txBody>
      </p:sp>
      <p:sp>
        <p:nvSpPr>
          <p:cNvPr id="30" name="Rectangle 29">
            <a:extLst>
              <a:ext uri="{FF2B5EF4-FFF2-40B4-BE49-F238E27FC236}">
                <a16:creationId xmlns:a16="http://schemas.microsoft.com/office/drawing/2014/main" id="{FC485432-3647-4218-B5D3-15D3FA222B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320797" y="1034794"/>
            <a:ext cx="2502408" cy="9143999"/>
          </a:xfrm>
          <a:prstGeom prst="rect">
            <a:avLst/>
          </a:prstGeom>
          <a:gradFill>
            <a:gsLst>
              <a:gs pos="0">
                <a:schemeClr val="accent1">
                  <a:alpha val="24000"/>
                </a:schemeClr>
              </a:gs>
              <a:gs pos="78000">
                <a:schemeClr val="accent1">
                  <a:lumMod val="50000"/>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F4AFDDCA-6ABA-4D23-8A5C-1BF0F4308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2941" y="1062544"/>
            <a:ext cx="3567122" cy="47561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Smiling Face with No Fill">
            <a:extLst>
              <a:ext uri="{FF2B5EF4-FFF2-40B4-BE49-F238E27FC236}">
                <a16:creationId xmlns:a16="http://schemas.microsoft.com/office/drawing/2014/main" id="{8FA089EB-4241-A7C7-6C7A-FD42A10F02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64589" y="2108877"/>
            <a:ext cx="2654533" cy="2654533"/>
          </a:xfrm>
          <a:prstGeom prst="rect">
            <a:avLst/>
          </a:prstGeom>
        </p:spPr>
      </p:pic>
    </p:spTree>
    <p:extLst>
      <p:ext uri="{BB962C8B-B14F-4D97-AF65-F5344CB8AC3E}">
        <p14:creationId xmlns:p14="http://schemas.microsoft.com/office/powerpoint/2010/main" val="30254735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Metadata/LabelInfo.xml><?xml version="1.0" encoding="utf-8"?>
<clbl:labelList xmlns:clbl="http://schemas.microsoft.com/office/2020/mipLabelMetadata">
  <clbl:label id="{37f4b8a2-ad4f-41b5-9a91-284d2cc38f56}" enabled="1" method="Standard" siteId="{70de1992-07c6-480f-a318-a1afcba03983}" contentBits="0" removed="0"/>
</clbl:labelList>
</file>

<file path=docProps/app.xml><?xml version="1.0" encoding="utf-8"?>
<Properties xmlns="http://schemas.openxmlformats.org/officeDocument/2006/extended-properties" xmlns:vt="http://schemas.openxmlformats.org/officeDocument/2006/docPropsVTypes">
  <TotalTime>227</TotalTime>
  <Words>328</Words>
  <Application>Microsoft Office PowerPoint</Application>
  <PresentationFormat>On-screen Show (4:3)</PresentationFormat>
  <Paragraphs>41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Times New Roman</vt:lpstr>
      <vt:lpstr>Office Theme</vt:lpstr>
      <vt:lpstr>AI-Powered Wearable Health Monitor For Chronic Disease Management CSCE 5612 - Embedded Hardware/Software Design </vt:lpstr>
      <vt:lpstr>Project Overview</vt:lpstr>
      <vt:lpstr>System Architecture Diagram</vt:lpstr>
      <vt:lpstr>Hardware Component Selection</vt:lpstr>
      <vt:lpstr>Power Consumption Analysis</vt:lpstr>
      <vt:lpstr>Communication and Data Flow</vt:lpstr>
      <vt:lpstr>System Integration Challenges &amp; Solutions</vt:lpstr>
      <vt:lpstr>THANK YOU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Paladugu, Sai Vineeth</cp:lastModifiedBy>
  <cp:revision>2</cp:revision>
  <dcterms:created xsi:type="dcterms:W3CDTF">2013-01-27T09:14:16Z</dcterms:created>
  <dcterms:modified xsi:type="dcterms:W3CDTF">2025-03-25T23:50:58Z</dcterms:modified>
  <cp:category/>
</cp:coreProperties>
</file>