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58" r:id="rId4"/>
    <p:sldId id="259" r:id="rId5"/>
    <p:sldId id="260" r:id="rId6"/>
    <p:sldId id="261" r:id="rId7"/>
    <p:sldId id="262" r:id="rId8"/>
    <p:sldId id="263" r:id="rId9"/>
    <p:sldId id="264" r:id="rId10"/>
    <p:sldId id="271" r:id="rId11"/>
    <p:sldId id="265" r:id="rId12"/>
    <p:sldId id="270"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182437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35624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499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2866984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6929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3132298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3597500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235155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405842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A360-72C4-4E8C-9DFF-242C39CAC255}" type="datetimeFigureOut">
              <a:rPr lang="en-IN" smtClean="0"/>
              <a:t>13-10-2019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225396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2AA360-72C4-4E8C-9DFF-242C39CAC255}" type="datetimeFigureOut">
              <a:rPr lang="en-IN" smtClean="0"/>
              <a:t>13-10-2019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121883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AA360-72C4-4E8C-9DFF-242C39CAC255}" type="datetimeFigureOut">
              <a:rPr lang="en-IN" smtClean="0"/>
              <a:t>13-10-2019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401283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AA360-72C4-4E8C-9DFF-242C39CAC255}" type="datetimeFigureOut">
              <a:rPr lang="en-IN" smtClean="0"/>
              <a:t>13-10-2019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72686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AA360-72C4-4E8C-9DFF-242C39CAC255}" type="datetimeFigureOut">
              <a:rPr lang="en-IN" smtClean="0"/>
              <a:t>13-10-2019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401437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AA360-72C4-4E8C-9DFF-242C39CAC255}" type="datetimeFigureOut">
              <a:rPr lang="en-IN" smtClean="0"/>
              <a:t>13-10-2019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302963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AA360-72C4-4E8C-9DFF-242C39CAC255}" type="datetimeFigureOut">
              <a:rPr lang="en-IN" smtClean="0"/>
              <a:t>13-10-2019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01207-A6E4-4933-9960-9E603B8C25A9}" type="slidenum">
              <a:rPr lang="en-IN" smtClean="0"/>
              <a:t>‹#›</a:t>
            </a:fld>
            <a:endParaRPr lang="en-IN"/>
          </a:p>
        </p:txBody>
      </p:sp>
    </p:spTree>
    <p:extLst>
      <p:ext uri="{BB962C8B-B14F-4D97-AF65-F5344CB8AC3E}">
        <p14:creationId xmlns:p14="http://schemas.microsoft.com/office/powerpoint/2010/main" val="160229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2AA360-72C4-4E8C-9DFF-242C39CAC255}" type="datetimeFigureOut">
              <a:rPr lang="en-IN" smtClean="0"/>
              <a:t>13-10-2019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E01207-A6E4-4933-9960-9E603B8C25A9}" type="slidenum">
              <a:rPr lang="en-IN" smtClean="0"/>
              <a:t>‹#›</a:t>
            </a:fld>
            <a:endParaRPr lang="en-IN"/>
          </a:p>
        </p:txBody>
      </p:sp>
    </p:spTree>
    <p:extLst>
      <p:ext uri="{BB962C8B-B14F-4D97-AF65-F5344CB8AC3E}">
        <p14:creationId xmlns:p14="http://schemas.microsoft.com/office/powerpoint/2010/main" val="2037942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D502-7996-41F6-B3E0-EB3A2F90D6EB}"/>
              </a:ext>
            </a:extLst>
          </p:cNvPr>
          <p:cNvSpPr>
            <a:spLocks noGrp="1"/>
          </p:cNvSpPr>
          <p:nvPr>
            <p:ph type="title"/>
          </p:nvPr>
        </p:nvSpPr>
        <p:spPr>
          <a:xfrm>
            <a:off x="115409" y="124287"/>
            <a:ext cx="11967099" cy="6569476"/>
          </a:xfrm>
        </p:spPr>
        <p:txBody>
          <a:bodyPr>
            <a:normAutofit/>
          </a:bodyPr>
          <a:lstStyle/>
          <a:p>
            <a:pPr algn="ctr"/>
            <a:br>
              <a:rPr lang="en-IN" sz="7200" b="1" dirty="0"/>
            </a:br>
            <a:br>
              <a:rPr lang="en-IN" sz="7200" b="1" dirty="0"/>
            </a:br>
            <a:r>
              <a:rPr lang="en-IN" sz="7200" b="1" dirty="0"/>
              <a:t>Edge </a:t>
            </a:r>
            <a:br>
              <a:rPr lang="en-IN" sz="7200" b="1" dirty="0"/>
            </a:br>
            <a:r>
              <a:rPr lang="en-IN" sz="7200" b="1" dirty="0"/>
              <a:t>Computing</a:t>
            </a:r>
            <a:br>
              <a:rPr lang="en-IN" sz="7200" dirty="0"/>
            </a:br>
            <a:endParaRPr lang="en-IN" sz="7200" dirty="0"/>
          </a:p>
        </p:txBody>
      </p:sp>
    </p:spTree>
    <p:extLst>
      <p:ext uri="{BB962C8B-B14F-4D97-AF65-F5344CB8AC3E}">
        <p14:creationId xmlns:p14="http://schemas.microsoft.com/office/powerpoint/2010/main" val="22553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2E833-B9FA-4FF0-9301-9128A88136C5}"/>
              </a:ext>
            </a:extLst>
          </p:cNvPr>
          <p:cNvSpPr>
            <a:spLocks noGrp="1"/>
          </p:cNvSpPr>
          <p:nvPr>
            <p:ph idx="1"/>
          </p:nvPr>
        </p:nvSpPr>
        <p:spPr>
          <a:xfrm>
            <a:off x="115409" y="106532"/>
            <a:ext cx="11958221" cy="6631619"/>
          </a:xfrm>
        </p:spPr>
        <p:txBody>
          <a:bodyPr>
            <a:normAutofit/>
          </a:bodyPr>
          <a:lstStyle/>
          <a:p>
            <a:r>
              <a:rPr lang="en-US" sz="2800" dirty="0">
                <a:latin typeface="+mj-lt"/>
              </a:rPr>
              <a:t>Based on the result the bill will be generated. The Bill contains the Products' IDs, costs, no of items on each type and the total amount to pay. Then, The generated Bill is sent to the client.</a:t>
            </a:r>
          </a:p>
          <a:p>
            <a:r>
              <a:rPr lang="en-US" sz="2800" dirty="0">
                <a:latin typeface="+mj-lt"/>
              </a:rPr>
              <a:t> Since the identification of product is done locally, it gives the results quicker, which avoids latency as in the case of cloud processing. </a:t>
            </a:r>
          </a:p>
          <a:p>
            <a:r>
              <a:rPr lang="en-US" sz="2800" dirty="0">
                <a:latin typeface="+mj-lt"/>
              </a:rPr>
              <a:t>It will be helpful for retail stores at remote locations where there will be some network delay and it will give a better customer satisfaction and also helpful for Quicker billing process.</a:t>
            </a:r>
          </a:p>
          <a:p>
            <a:endParaRPr lang="en-IN" sz="2800" dirty="0">
              <a:latin typeface="+mj-lt"/>
            </a:endParaRPr>
          </a:p>
        </p:txBody>
      </p:sp>
    </p:spTree>
    <p:extLst>
      <p:ext uri="{BB962C8B-B14F-4D97-AF65-F5344CB8AC3E}">
        <p14:creationId xmlns:p14="http://schemas.microsoft.com/office/powerpoint/2010/main" val="226210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noAutofit/>
          </a:bodyPr>
          <a:lstStyle/>
          <a:p>
            <a:pPr marL="0" indent="0">
              <a:buNone/>
            </a:pPr>
            <a:r>
              <a:rPr lang="en-IN" sz="2500" b="1" u="sng" dirty="0">
                <a:latin typeface="+mj-lt"/>
              </a:rPr>
              <a:t>ML MODEL :</a:t>
            </a:r>
          </a:p>
          <a:p>
            <a:r>
              <a:rPr lang="en-US" sz="2500" dirty="0"/>
              <a:t>The images of various grocery items are collected and are normalized. The images are pre-processed and resized into 500 x 500 pixels in size, with channel size as 1(grey scale). Then the images are labeled with integers starting from number 0, each of which belongs to particular category. </a:t>
            </a:r>
          </a:p>
          <a:p>
            <a:r>
              <a:rPr lang="en-US" sz="2500" dirty="0"/>
              <a:t>Then the extracted features and labels are stored using 'pickle' library for future use. We have used Convolutional Neural network for image processing and identification. Because a CNN effectively uses adjacent pixel information to effectively </a:t>
            </a:r>
            <a:r>
              <a:rPr lang="en-US" sz="2500" dirty="0" err="1"/>
              <a:t>downsample</a:t>
            </a:r>
            <a:r>
              <a:rPr lang="en-US" sz="2500" dirty="0"/>
              <a:t> the image by convolution and then uses a prediction layer at the end. </a:t>
            </a:r>
          </a:p>
          <a:p>
            <a:r>
              <a:rPr lang="en-US" sz="2500" dirty="0"/>
              <a:t>Also, CNNs are trained to identify and extract the best features from the images.  A typical CNN has an input layer, an output layer and any number of hidden layers. We have used one input layer, and a output layer and five hidden layers. </a:t>
            </a:r>
          </a:p>
          <a:p>
            <a:endParaRPr lang="en-US" sz="2500" dirty="0">
              <a:latin typeface="+mj-lt"/>
            </a:endParaRPr>
          </a:p>
          <a:p>
            <a:endParaRPr lang="en-US" sz="2500" dirty="0">
              <a:latin typeface="+mj-lt"/>
            </a:endParaRPr>
          </a:p>
        </p:txBody>
      </p:sp>
    </p:spTree>
    <p:extLst>
      <p:ext uri="{BB962C8B-B14F-4D97-AF65-F5344CB8AC3E}">
        <p14:creationId xmlns:p14="http://schemas.microsoft.com/office/powerpoint/2010/main" val="224128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2E833-B9FA-4FF0-9301-9128A88136C5}"/>
              </a:ext>
            </a:extLst>
          </p:cNvPr>
          <p:cNvSpPr>
            <a:spLocks noGrp="1"/>
          </p:cNvSpPr>
          <p:nvPr>
            <p:ph idx="1"/>
          </p:nvPr>
        </p:nvSpPr>
        <p:spPr>
          <a:xfrm>
            <a:off x="115409" y="106532"/>
            <a:ext cx="11958221" cy="6631619"/>
          </a:xfrm>
        </p:spPr>
        <p:txBody>
          <a:bodyPr>
            <a:noAutofit/>
          </a:bodyPr>
          <a:lstStyle/>
          <a:p>
            <a:endParaRPr lang="en-US" sz="2300" dirty="0">
              <a:latin typeface="+mj-lt"/>
            </a:endParaRPr>
          </a:p>
          <a:p>
            <a:r>
              <a:rPr lang="en-US" sz="2300" dirty="0">
                <a:latin typeface="+mj-lt"/>
              </a:rPr>
              <a:t>As the number of neurons required for a single layer and the total number of layers required for a model, can't be defined by any rule of thumb, we chose the right combination of layers and neurons after background research which gives best result with optimized model structure.</a:t>
            </a:r>
          </a:p>
          <a:p>
            <a:r>
              <a:rPr lang="en-US" sz="2300" dirty="0">
                <a:latin typeface="+mj-lt"/>
              </a:rPr>
              <a:t> It's VGG- like architecture, which has a single sequential layer, and two convolutional layers of each 64 </a:t>
            </a:r>
            <a:r>
              <a:rPr lang="en-US" sz="2300" dirty="0" err="1">
                <a:latin typeface="+mj-lt"/>
              </a:rPr>
              <a:t>perceptrons</a:t>
            </a:r>
            <a:r>
              <a:rPr lang="en-US" sz="2300" dirty="0">
                <a:latin typeface="+mj-lt"/>
              </a:rPr>
              <a:t> which acts as a initial filter. Then another two 2-Dimentional CNN of each 128 </a:t>
            </a:r>
            <a:r>
              <a:rPr lang="en-US" sz="2300" dirty="0" err="1">
                <a:latin typeface="+mj-lt"/>
              </a:rPr>
              <a:t>perceptrons</a:t>
            </a:r>
            <a:r>
              <a:rPr lang="en-US" sz="2300" dirty="0">
                <a:latin typeface="+mj-lt"/>
              </a:rPr>
              <a:t> are used as inner filters. Then a Flatten layer is added which converts the 2D output of the CNN into 1Dfeature vector that the Dense layer want. Then it is sent to the Dense layer of 256 neuron with '</a:t>
            </a:r>
            <a:r>
              <a:rPr lang="en-US" sz="2300" dirty="0" err="1">
                <a:latin typeface="+mj-lt"/>
              </a:rPr>
              <a:t>relu</a:t>
            </a:r>
            <a:r>
              <a:rPr lang="en-US" sz="2300" dirty="0">
                <a:latin typeface="+mj-lt"/>
              </a:rPr>
              <a:t>' as an activation function, this is the part at which the model learns.</a:t>
            </a:r>
          </a:p>
          <a:p>
            <a:r>
              <a:rPr lang="en-US" sz="2300" dirty="0">
                <a:latin typeface="+mj-lt"/>
              </a:rPr>
              <a:t>Then at the output layer, a Dense layer of n nodes which gives probability of the image belongs to each category. Here 'n' denotes the number of the Product classes. The class at which the probability is high taken as the predicted output from the model.</a:t>
            </a:r>
          </a:p>
          <a:p>
            <a:r>
              <a:rPr lang="en-US" sz="2300" dirty="0">
                <a:latin typeface="+mj-lt"/>
              </a:rPr>
              <a:t>The model is trained for 50 </a:t>
            </a:r>
            <a:r>
              <a:rPr lang="en-US" sz="2300" dirty="0" err="1">
                <a:latin typeface="+mj-lt"/>
              </a:rPr>
              <a:t>epoches</a:t>
            </a:r>
            <a:r>
              <a:rPr lang="en-US" sz="2300" dirty="0">
                <a:latin typeface="+mj-lt"/>
              </a:rPr>
              <a:t> and gave a validation accuracy of 81.23%. </a:t>
            </a:r>
          </a:p>
          <a:p>
            <a:endParaRPr lang="en-IN" sz="2300" dirty="0">
              <a:latin typeface="+mj-lt"/>
            </a:endParaRPr>
          </a:p>
        </p:txBody>
      </p:sp>
    </p:spTree>
    <p:extLst>
      <p:ext uri="{BB962C8B-B14F-4D97-AF65-F5344CB8AC3E}">
        <p14:creationId xmlns:p14="http://schemas.microsoft.com/office/powerpoint/2010/main" val="127656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2AE310A-3C4F-4574-823C-BB7496743DCA}"/>
              </a:ext>
            </a:extLst>
          </p:cNvPr>
          <p:cNvSpPr>
            <a:spLocks noGrp="1"/>
          </p:cNvSpPr>
          <p:nvPr>
            <p:ph idx="1"/>
          </p:nvPr>
        </p:nvSpPr>
        <p:spPr>
          <a:xfrm>
            <a:off x="106531" y="115410"/>
            <a:ext cx="11958221" cy="6622741"/>
          </a:xfrm>
        </p:spPr>
        <p:txBody>
          <a:bodyPr/>
          <a:lstStyle/>
          <a:p>
            <a:pPr marL="0" indent="0">
              <a:buNone/>
            </a:pPr>
            <a:r>
              <a:rPr lang="en-IN" b="1" u="sng" dirty="0">
                <a:latin typeface="+mj-lt"/>
              </a:rPr>
              <a:t>ML MODEL :</a:t>
            </a:r>
          </a:p>
        </p:txBody>
      </p:sp>
      <p:pic>
        <p:nvPicPr>
          <p:cNvPr id="6" name="Content Placeholder 3">
            <a:extLst>
              <a:ext uri="{FF2B5EF4-FFF2-40B4-BE49-F238E27FC236}">
                <a16:creationId xmlns:a16="http://schemas.microsoft.com/office/drawing/2014/main" id="{29AF620E-84EB-4F8A-A751-B82FC688E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491" y="133350"/>
            <a:ext cx="4101368" cy="6613525"/>
          </a:xfrm>
          <a:prstGeom prst="rect">
            <a:avLst/>
          </a:prstGeom>
        </p:spPr>
      </p:pic>
    </p:spTree>
    <p:extLst>
      <p:ext uri="{BB962C8B-B14F-4D97-AF65-F5344CB8AC3E}">
        <p14:creationId xmlns:p14="http://schemas.microsoft.com/office/powerpoint/2010/main" val="173494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noAutofit/>
          </a:bodyPr>
          <a:lstStyle/>
          <a:p>
            <a:pPr marL="0" indent="0">
              <a:buNone/>
            </a:pPr>
            <a:r>
              <a:rPr lang="en-IN" sz="2500" b="1" u="sng" dirty="0">
                <a:latin typeface="+mj-lt"/>
              </a:rPr>
              <a:t>SIZE DETECTION :</a:t>
            </a:r>
          </a:p>
          <a:p>
            <a:r>
              <a:rPr lang="en-IN" sz="2500" dirty="0">
                <a:latin typeface="+mj-lt"/>
              </a:rPr>
              <a:t>After identifying the product class (Name) using the machine learning model, the images are processed by applying binary threshold.</a:t>
            </a:r>
          </a:p>
          <a:p>
            <a:r>
              <a:rPr lang="en-IN" sz="2500" dirty="0">
                <a:latin typeface="+mj-lt"/>
              </a:rPr>
              <a:t>Then dilation after erosion is applied to detect the edges present in the image.</a:t>
            </a:r>
          </a:p>
          <a:p>
            <a:r>
              <a:rPr lang="en-IN" sz="2500" dirty="0">
                <a:latin typeface="+mj-lt"/>
              </a:rPr>
              <a:t>Contour detection is done by applying morphological transformation over the image.</a:t>
            </a:r>
          </a:p>
          <a:p>
            <a:r>
              <a:rPr lang="en-IN" sz="2500" dirty="0">
                <a:latin typeface="+mj-lt"/>
              </a:rPr>
              <a:t>Then the largest group of continuous points are found by eliminating the window size.</a:t>
            </a:r>
          </a:p>
          <a:p>
            <a:r>
              <a:rPr lang="en-IN" sz="2500" dirty="0">
                <a:latin typeface="+mj-lt"/>
              </a:rPr>
              <a:t>After extracting the contour of the product, midpoint of the bounding box is found.</a:t>
            </a:r>
          </a:p>
          <a:p>
            <a:r>
              <a:rPr lang="en-IN" sz="2500" dirty="0">
                <a:latin typeface="+mj-lt"/>
              </a:rPr>
              <a:t>The Euclidean distance between the midpoint is calculated, which gives the size of the product.</a:t>
            </a:r>
          </a:p>
          <a:p>
            <a:r>
              <a:rPr lang="en-IN" sz="2500" dirty="0">
                <a:latin typeface="+mj-lt"/>
              </a:rPr>
              <a:t>Then the size is compared with the predefined values and based on the result the size of the product and the product bill be generated.</a:t>
            </a:r>
          </a:p>
          <a:p>
            <a:pPr marL="0" indent="0">
              <a:buNone/>
            </a:pPr>
            <a:endParaRPr lang="en-IN" sz="2500" dirty="0">
              <a:latin typeface="+mj-lt"/>
            </a:endParaRPr>
          </a:p>
        </p:txBody>
      </p:sp>
    </p:spTree>
    <p:extLst>
      <p:ext uri="{BB962C8B-B14F-4D97-AF65-F5344CB8AC3E}">
        <p14:creationId xmlns:p14="http://schemas.microsoft.com/office/powerpoint/2010/main" val="66019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normAutofit/>
          </a:bodyPr>
          <a:lstStyle/>
          <a:p>
            <a:pPr marL="0" indent="0">
              <a:buNone/>
            </a:pPr>
            <a:r>
              <a:rPr lang="en-IN" sz="2500" b="1" u="sng" dirty="0">
                <a:latin typeface="+mj-lt"/>
              </a:rPr>
              <a:t>ADVANTAGES :</a:t>
            </a:r>
          </a:p>
          <a:p>
            <a:r>
              <a:rPr lang="en-IN" sz="2500" b="1" dirty="0">
                <a:latin typeface="+mj-lt"/>
              </a:rPr>
              <a:t>Scope of Automation:</a:t>
            </a:r>
            <a:endParaRPr lang="en-IN" sz="2500" dirty="0">
              <a:latin typeface="+mj-lt"/>
            </a:endParaRPr>
          </a:p>
          <a:p>
            <a:pPr marL="0" indent="0">
              <a:buNone/>
            </a:pPr>
            <a:r>
              <a:rPr lang="en-IN" sz="2500" b="1" dirty="0">
                <a:latin typeface="+mj-lt"/>
              </a:rPr>
              <a:t>	</a:t>
            </a:r>
            <a:r>
              <a:rPr lang="en-IN" sz="2500" dirty="0">
                <a:latin typeface="+mj-lt"/>
              </a:rPr>
              <a:t>It automates the process of billing in super markets and also helpful for places where there is no internet connectivity. Because it does not uses Internet for the for identifying the product and bill generation.</a:t>
            </a:r>
          </a:p>
          <a:p>
            <a:endParaRPr lang="en-IN" sz="2500" dirty="0">
              <a:latin typeface="+mj-lt"/>
            </a:endParaRPr>
          </a:p>
          <a:p>
            <a:pPr marL="0" indent="0">
              <a:buNone/>
            </a:pPr>
            <a:r>
              <a:rPr lang="en-IN" sz="2500" b="1" u="sng" dirty="0">
                <a:latin typeface="+mj-lt"/>
              </a:rPr>
              <a:t>CONCLUSION :</a:t>
            </a:r>
          </a:p>
          <a:p>
            <a:r>
              <a:rPr lang="en-IN" sz="2500" dirty="0">
                <a:latin typeface="+mj-lt"/>
              </a:rPr>
              <a:t>Edge computing helps to organizations to break beyond the limitations imposed by Cloud-based networks. </a:t>
            </a:r>
          </a:p>
          <a:p>
            <a:r>
              <a:rPr lang="en-IN" sz="2500" dirty="0">
                <a:latin typeface="+mj-lt"/>
              </a:rPr>
              <a:t>As Edge computing reduces network latency, we get can results even at remote places of earth. This project implements Edge computing in the product billing department which improves company’s profit and give better customer satisfaction by reducing the billing time.</a:t>
            </a:r>
            <a:endParaRPr lang="en-IN" sz="2500" b="1" u="sng" dirty="0">
              <a:latin typeface="+mj-lt"/>
            </a:endParaRPr>
          </a:p>
        </p:txBody>
      </p:sp>
    </p:spTree>
    <p:extLst>
      <p:ext uri="{BB962C8B-B14F-4D97-AF65-F5344CB8AC3E}">
        <p14:creationId xmlns:p14="http://schemas.microsoft.com/office/powerpoint/2010/main" val="429016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normAutofit/>
          </a:bodyPr>
          <a:lstStyle/>
          <a:p>
            <a:pPr marL="0" indent="0">
              <a:buNone/>
            </a:pPr>
            <a:r>
              <a:rPr lang="en-IN" sz="3000" b="1" u="sng" dirty="0">
                <a:latin typeface="+mj-lt"/>
              </a:rPr>
              <a:t>INTRODUCTION :</a:t>
            </a:r>
          </a:p>
          <a:p>
            <a:pPr marL="0" indent="0">
              <a:buNone/>
            </a:pPr>
            <a:endParaRPr lang="en-IN" sz="3000" b="1" u="sng" dirty="0">
              <a:latin typeface="+mj-lt"/>
            </a:endParaRPr>
          </a:p>
          <a:p>
            <a:r>
              <a:rPr lang="en-IN" sz="3000" dirty="0">
                <a:latin typeface="+mj-lt"/>
              </a:rPr>
              <a:t>This model should be deployed at the edge-sever which avoids latency in cloud processing. </a:t>
            </a:r>
          </a:p>
          <a:p>
            <a:r>
              <a:rPr lang="en-IN" sz="3000" dirty="0">
                <a:latin typeface="+mj-lt"/>
              </a:rPr>
              <a:t>So, we have built a web application called </a:t>
            </a:r>
            <a:r>
              <a:rPr lang="en-IN" sz="3000" b="1" dirty="0">
                <a:latin typeface="+mj-lt"/>
              </a:rPr>
              <a:t>“Kirana Product Billing”</a:t>
            </a:r>
            <a:r>
              <a:rPr lang="en-IN" sz="3000" dirty="0">
                <a:latin typeface="+mj-lt"/>
              </a:rPr>
              <a:t> which is present in the edge server and an Optimized ML model is deployed in it. </a:t>
            </a:r>
          </a:p>
          <a:p>
            <a:r>
              <a:rPr lang="en-IN" sz="3000" dirty="0">
                <a:latin typeface="+mj-lt"/>
              </a:rPr>
              <a:t>If the customer keeps the product in front of the camera, it will detect the product by it’s size.</a:t>
            </a:r>
          </a:p>
          <a:p>
            <a:r>
              <a:rPr lang="en-IN" sz="3000" dirty="0">
                <a:latin typeface="+mj-lt"/>
              </a:rPr>
              <a:t> Then it will generate the bill based on the product brand and type.</a:t>
            </a:r>
          </a:p>
          <a:p>
            <a:pPr marL="0" indent="0">
              <a:buNone/>
            </a:pPr>
            <a:endParaRPr lang="en-IN" sz="3000" dirty="0">
              <a:latin typeface="+mj-lt"/>
            </a:endParaRPr>
          </a:p>
          <a:p>
            <a:pPr marL="0" indent="0">
              <a:buNone/>
            </a:pPr>
            <a:endParaRPr lang="en-IN" sz="3000" dirty="0">
              <a:latin typeface="+mj-lt"/>
            </a:endParaRPr>
          </a:p>
          <a:p>
            <a:pPr marL="0" indent="0">
              <a:buNone/>
            </a:pPr>
            <a:endParaRPr lang="en-IN" sz="3000" dirty="0">
              <a:latin typeface="+mj-lt"/>
            </a:endParaRPr>
          </a:p>
        </p:txBody>
      </p:sp>
    </p:spTree>
    <p:extLst>
      <p:ext uri="{BB962C8B-B14F-4D97-AF65-F5344CB8AC3E}">
        <p14:creationId xmlns:p14="http://schemas.microsoft.com/office/powerpoint/2010/main" val="246796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normAutofit/>
          </a:bodyPr>
          <a:lstStyle/>
          <a:p>
            <a:pPr marL="0" indent="0">
              <a:buNone/>
            </a:pPr>
            <a:r>
              <a:rPr lang="en-IN" sz="3000" b="1" u="sng" dirty="0">
                <a:latin typeface="+mj-lt"/>
              </a:rPr>
              <a:t>PROBLEM DOMAIN :</a:t>
            </a:r>
          </a:p>
          <a:p>
            <a:endParaRPr lang="en-IN" sz="3000" b="1" u="sng" dirty="0">
              <a:latin typeface="+mj-lt"/>
            </a:endParaRPr>
          </a:p>
          <a:p>
            <a:r>
              <a:rPr lang="en-IN" sz="3000" dirty="0">
                <a:latin typeface="+mj-lt"/>
              </a:rPr>
              <a:t>According to the problem statement, we have to build a Machine Learning model for product detection for Kirana retail store.</a:t>
            </a:r>
          </a:p>
          <a:p>
            <a:r>
              <a:rPr lang="en-IN" sz="3000" dirty="0">
                <a:latin typeface="+mj-lt"/>
              </a:rPr>
              <a:t> This model should able to detect the product based on the size, type using camera.</a:t>
            </a:r>
          </a:p>
          <a:p>
            <a:r>
              <a:rPr lang="en-IN" sz="3000" dirty="0">
                <a:latin typeface="+mj-lt"/>
              </a:rPr>
              <a:t> Based on the observations, it should automatically take the cost of the product to make a bill of material at checkout. </a:t>
            </a:r>
          </a:p>
          <a:p>
            <a:pPr marL="0" indent="0">
              <a:buNone/>
            </a:pPr>
            <a:endParaRPr lang="en-IN" sz="3000" dirty="0">
              <a:latin typeface="+mj-lt"/>
            </a:endParaRPr>
          </a:p>
          <a:p>
            <a:pPr marL="0" indent="0">
              <a:buNone/>
            </a:pPr>
            <a:endParaRPr lang="en-IN" sz="3000" b="1" u="sng" dirty="0">
              <a:latin typeface="+mj-lt"/>
            </a:endParaRPr>
          </a:p>
          <a:p>
            <a:pPr marL="0" indent="0">
              <a:buNone/>
            </a:pPr>
            <a:endParaRPr lang="en-IN" sz="3000" dirty="0">
              <a:latin typeface="+mj-lt"/>
            </a:endParaRPr>
          </a:p>
        </p:txBody>
      </p:sp>
    </p:spTree>
    <p:extLst>
      <p:ext uri="{BB962C8B-B14F-4D97-AF65-F5344CB8AC3E}">
        <p14:creationId xmlns:p14="http://schemas.microsoft.com/office/powerpoint/2010/main" val="40487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normAutofit fontScale="92500"/>
          </a:bodyPr>
          <a:lstStyle/>
          <a:p>
            <a:pPr marL="0" indent="0">
              <a:buNone/>
            </a:pPr>
            <a:r>
              <a:rPr lang="en-IN" sz="3000" b="1" u="sng" dirty="0">
                <a:latin typeface="+mj-lt"/>
              </a:rPr>
              <a:t>DETAILS OF TECHNOLAGY USED :</a:t>
            </a:r>
          </a:p>
          <a:p>
            <a:pPr marL="0" indent="0">
              <a:buNone/>
            </a:pPr>
            <a:endParaRPr lang="en-IN" sz="3000" b="1" u="sng" dirty="0">
              <a:latin typeface="+mj-lt"/>
            </a:endParaRPr>
          </a:p>
          <a:p>
            <a:r>
              <a:rPr lang="en-IN" sz="3000" dirty="0">
                <a:latin typeface="+mj-lt"/>
              </a:rPr>
              <a:t>We have used HTML , Bootstrap 4 and JavaScript for creating the front end of the Web Application.</a:t>
            </a:r>
          </a:p>
          <a:p>
            <a:r>
              <a:rPr lang="en-IN" sz="3000" dirty="0">
                <a:latin typeface="+mj-lt"/>
              </a:rPr>
              <a:t>        The edge server is running in a Laptop on localhost (127.0.0.1) at port 5500 with Flask framework as server side script.</a:t>
            </a:r>
          </a:p>
          <a:p>
            <a:r>
              <a:rPr lang="en-IN" sz="3000" dirty="0">
                <a:latin typeface="+mj-lt"/>
              </a:rPr>
              <a:t>	The ML model is deployed in the server which will be triggered upon receiving request(Product image taken from the camera) on the specific route. </a:t>
            </a:r>
          </a:p>
          <a:p>
            <a:r>
              <a:rPr lang="en-IN" sz="3000" dirty="0">
                <a:latin typeface="+mj-lt"/>
              </a:rPr>
              <a:t>	The model is trained using Google </a:t>
            </a:r>
            <a:r>
              <a:rPr lang="en-IN" sz="3000" dirty="0" err="1">
                <a:latin typeface="+mj-lt"/>
              </a:rPr>
              <a:t>Colab</a:t>
            </a:r>
            <a:r>
              <a:rPr lang="en-IN" sz="3000" dirty="0">
                <a:latin typeface="+mj-lt"/>
              </a:rPr>
              <a:t> of 25.51 GB RAM and 358.27 GB of GPU.</a:t>
            </a:r>
          </a:p>
          <a:p>
            <a:r>
              <a:rPr lang="en-IN" sz="3000" dirty="0">
                <a:latin typeface="+mj-lt"/>
              </a:rPr>
              <a:t>	We have used Visual Studio Code for editing the scripts and running the server.</a:t>
            </a:r>
          </a:p>
          <a:p>
            <a:pPr marL="0" indent="0">
              <a:buNone/>
            </a:pPr>
            <a:endParaRPr lang="en-IN" sz="3000" b="1" u="sng" dirty="0">
              <a:latin typeface="+mj-lt"/>
            </a:endParaRPr>
          </a:p>
          <a:p>
            <a:pPr marL="0" indent="0">
              <a:buNone/>
            </a:pPr>
            <a:endParaRPr lang="en-IN" sz="3000" dirty="0">
              <a:latin typeface="+mj-lt"/>
            </a:endParaRPr>
          </a:p>
        </p:txBody>
      </p:sp>
    </p:spTree>
    <p:extLst>
      <p:ext uri="{BB962C8B-B14F-4D97-AF65-F5344CB8AC3E}">
        <p14:creationId xmlns:p14="http://schemas.microsoft.com/office/powerpoint/2010/main" val="341876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noAutofit/>
          </a:bodyPr>
          <a:lstStyle/>
          <a:p>
            <a:pPr marL="0" indent="0">
              <a:buNone/>
            </a:pPr>
            <a:r>
              <a:rPr lang="en-IN" sz="3000" b="1" u="sng" dirty="0">
                <a:latin typeface="+mj-lt"/>
              </a:rPr>
              <a:t>REQURIED HARDWARE OR SOFTWARE :</a:t>
            </a:r>
          </a:p>
          <a:p>
            <a:r>
              <a:rPr lang="en-IN" sz="3000" dirty="0">
                <a:latin typeface="+mj-lt"/>
              </a:rPr>
              <a:t>A System or laptop with windows operating system or Linux -Ubuntu 18.04 Bionic Beaver distribution  with 4GB of RAM and at least 50 GB of HDD. </a:t>
            </a:r>
          </a:p>
          <a:p>
            <a:r>
              <a:rPr lang="en-IN" sz="3000" dirty="0">
                <a:latin typeface="+mj-lt"/>
              </a:rPr>
              <a:t>The system should have python3 pre-installed and a text editor to run the Flask server. This setup will act as a Edge server to which customers can make request by sending the Product images through  the “Kirana Product Billing” Web Application.</a:t>
            </a:r>
          </a:p>
          <a:p>
            <a:r>
              <a:rPr lang="en-IN" sz="3000" dirty="0">
                <a:latin typeface="+mj-lt"/>
              </a:rPr>
              <a:t>	A Google account which can be used to login to the Google </a:t>
            </a:r>
            <a:r>
              <a:rPr lang="en-IN" sz="3000" dirty="0" err="1">
                <a:latin typeface="+mj-lt"/>
              </a:rPr>
              <a:t>Colab</a:t>
            </a:r>
            <a:r>
              <a:rPr lang="en-IN" sz="3000" dirty="0">
                <a:latin typeface="+mj-lt"/>
              </a:rPr>
              <a:t> which offers free basic Runtime of 25.51 GB of RAM and 358.27 GB of GPU.</a:t>
            </a:r>
          </a:p>
          <a:p>
            <a:r>
              <a:rPr lang="en-IN" sz="3000" dirty="0">
                <a:latin typeface="+mj-lt"/>
              </a:rPr>
              <a:t> The model is trained in </a:t>
            </a:r>
            <a:r>
              <a:rPr lang="en-IN" sz="3000" dirty="0" err="1">
                <a:latin typeface="+mj-lt"/>
              </a:rPr>
              <a:t>Colab</a:t>
            </a:r>
            <a:r>
              <a:rPr lang="en-IN" sz="3000" dirty="0">
                <a:latin typeface="+mj-lt"/>
              </a:rPr>
              <a:t> using python3 Google Compute Engine Backend.</a:t>
            </a:r>
          </a:p>
          <a:p>
            <a:pPr marL="0" indent="0">
              <a:buNone/>
            </a:pPr>
            <a:endParaRPr lang="en-IN" sz="3000" dirty="0">
              <a:latin typeface="+mj-lt"/>
            </a:endParaRPr>
          </a:p>
          <a:p>
            <a:pPr marL="0" indent="0">
              <a:buNone/>
            </a:pPr>
            <a:endParaRPr lang="en-IN" sz="3000" dirty="0">
              <a:latin typeface="+mj-lt"/>
            </a:endParaRPr>
          </a:p>
        </p:txBody>
      </p:sp>
    </p:spTree>
    <p:extLst>
      <p:ext uri="{BB962C8B-B14F-4D97-AF65-F5344CB8AC3E}">
        <p14:creationId xmlns:p14="http://schemas.microsoft.com/office/powerpoint/2010/main" val="50932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normAutofit/>
          </a:bodyPr>
          <a:lstStyle/>
          <a:p>
            <a:pPr marL="0" indent="0">
              <a:buNone/>
            </a:pPr>
            <a:r>
              <a:rPr lang="en-IN" sz="3000" b="1" u="sng" dirty="0">
                <a:latin typeface="+mj-lt"/>
              </a:rPr>
              <a:t>ACHIEVED COST SAVING :</a:t>
            </a:r>
          </a:p>
          <a:p>
            <a:pPr marL="0" indent="0">
              <a:buNone/>
            </a:pPr>
            <a:endParaRPr lang="en-IN" sz="3000" u="sng" dirty="0">
              <a:latin typeface="+mj-lt"/>
            </a:endParaRPr>
          </a:p>
          <a:p>
            <a:r>
              <a:rPr lang="en-IN" sz="3000" b="1" dirty="0">
                <a:latin typeface="+mj-lt"/>
              </a:rPr>
              <a:t>	</a:t>
            </a:r>
            <a:r>
              <a:rPr lang="en-IN" sz="3000" dirty="0">
                <a:latin typeface="+mj-lt"/>
              </a:rPr>
              <a:t>As it was trained using Google </a:t>
            </a:r>
            <a:r>
              <a:rPr lang="en-IN" sz="3000" dirty="0" err="1">
                <a:latin typeface="+mj-lt"/>
              </a:rPr>
              <a:t>Colab</a:t>
            </a:r>
            <a:r>
              <a:rPr lang="en-IN" sz="3000" dirty="0">
                <a:latin typeface="+mj-lt"/>
              </a:rPr>
              <a:t>, it is free of cost. Styles for the web application were given using Bootstrap framework, it reduces lengthy CSS files and improves the look and feel of the user interface. </a:t>
            </a:r>
          </a:p>
          <a:p>
            <a:r>
              <a:rPr lang="en-IN" sz="3000" dirty="0">
                <a:latin typeface="+mj-lt"/>
              </a:rPr>
              <a:t>We have used Flask framework of python which is light weight in nature when compared to Django. It makes Flask suitable for Edge server.</a:t>
            </a:r>
          </a:p>
          <a:p>
            <a:r>
              <a:rPr lang="en-IN" sz="3000" dirty="0">
                <a:latin typeface="+mj-lt"/>
              </a:rPr>
              <a:t> As Edge server should not depends on Internet, the Product details are stored in local database which avoids latency and allows faster response for Bill generation.</a:t>
            </a:r>
          </a:p>
          <a:p>
            <a:pPr marL="0" indent="0">
              <a:buNone/>
            </a:pPr>
            <a:endParaRPr lang="en-IN" sz="3000" dirty="0">
              <a:latin typeface="+mj-lt"/>
            </a:endParaRPr>
          </a:p>
        </p:txBody>
      </p:sp>
    </p:spTree>
    <p:extLst>
      <p:ext uri="{BB962C8B-B14F-4D97-AF65-F5344CB8AC3E}">
        <p14:creationId xmlns:p14="http://schemas.microsoft.com/office/powerpoint/2010/main" val="49022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lstStyle/>
          <a:p>
            <a:pPr marL="0" indent="0">
              <a:buNone/>
            </a:pPr>
            <a:r>
              <a:rPr lang="en-IN" b="1" u="sng" dirty="0">
                <a:latin typeface="+mj-lt"/>
              </a:rPr>
              <a:t>ARCHITECTURE</a:t>
            </a:r>
            <a:r>
              <a:rPr lang="en-IN" b="1" u="sng" dirty="0"/>
              <a:t> :</a:t>
            </a:r>
          </a:p>
          <a:p>
            <a:pPr marL="0" indent="0">
              <a:buNone/>
            </a:pPr>
            <a:endParaRPr lang="en-IN" b="1" u="sng" dirty="0"/>
          </a:p>
        </p:txBody>
      </p:sp>
      <p:pic>
        <p:nvPicPr>
          <p:cNvPr id="4" name="Picture 3">
            <a:extLst>
              <a:ext uri="{FF2B5EF4-FFF2-40B4-BE49-F238E27FC236}">
                <a16:creationId xmlns:a16="http://schemas.microsoft.com/office/drawing/2014/main" id="{0E74AF3E-26C0-4D76-B45D-ABAE3AF3E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67" y="754601"/>
            <a:ext cx="8169370" cy="5868139"/>
          </a:xfrm>
          <a:prstGeom prst="rect">
            <a:avLst/>
          </a:prstGeom>
        </p:spPr>
      </p:pic>
    </p:spTree>
    <p:extLst>
      <p:ext uri="{BB962C8B-B14F-4D97-AF65-F5344CB8AC3E}">
        <p14:creationId xmlns:p14="http://schemas.microsoft.com/office/powerpoint/2010/main" val="281203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lstStyle/>
          <a:p>
            <a:pPr marL="0" indent="0">
              <a:buNone/>
            </a:pPr>
            <a:r>
              <a:rPr lang="en-IN" b="1" u="sng" dirty="0">
                <a:latin typeface="+mj-lt"/>
              </a:rPr>
              <a:t>PICTORIAL REPRESENTATION :</a:t>
            </a:r>
          </a:p>
          <a:p>
            <a:pPr marL="0" indent="0">
              <a:buNone/>
            </a:pPr>
            <a:endParaRPr lang="en-IN" b="1" u="sng" dirty="0"/>
          </a:p>
        </p:txBody>
      </p:sp>
      <p:pic>
        <p:nvPicPr>
          <p:cNvPr id="6" name="Picture 5">
            <a:extLst>
              <a:ext uri="{FF2B5EF4-FFF2-40B4-BE49-F238E27FC236}">
                <a16:creationId xmlns:a16="http://schemas.microsoft.com/office/drawing/2014/main" id="{51FFDDD3-3CC2-4351-94F0-2307FCC3B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206" y="881268"/>
            <a:ext cx="5664910" cy="5843567"/>
          </a:xfrm>
          <a:prstGeom prst="rect">
            <a:avLst/>
          </a:prstGeom>
        </p:spPr>
      </p:pic>
    </p:spTree>
    <p:extLst>
      <p:ext uri="{BB962C8B-B14F-4D97-AF65-F5344CB8AC3E}">
        <p14:creationId xmlns:p14="http://schemas.microsoft.com/office/powerpoint/2010/main" val="87405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418A6-54A7-43C3-B6D2-AFE92EDC9319}"/>
              </a:ext>
            </a:extLst>
          </p:cNvPr>
          <p:cNvSpPr>
            <a:spLocks noGrp="1"/>
          </p:cNvSpPr>
          <p:nvPr>
            <p:ph idx="1"/>
          </p:nvPr>
        </p:nvSpPr>
        <p:spPr>
          <a:xfrm>
            <a:off x="97654" y="133165"/>
            <a:ext cx="12002610" cy="6613864"/>
          </a:xfrm>
        </p:spPr>
        <p:txBody>
          <a:bodyPr>
            <a:noAutofit/>
          </a:bodyPr>
          <a:lstStyle/>
          <a:p>
            <a:pPr marL="0" indent="0">
              <a:buNone/>
            </a:pPr>
            <a:r>
              <a:rPr lang="en-IN" sz="2600" b="1" u="sng" dirty="0">
                <a:latin typeface="+mj-lt"/>
              </a:rPr>
              <a:t>WORKING :</a:t>
            </a:r>
          </a:p>
          <a:p>
            <a:r>
              <a:rPr lang="en-US" sz="2600" dirty="0">
                <a:latin typeface="+mj-lt"/>
              </a:rPr>
              <a:t>The architecture contains a client side web application, an edge server and a trained model for identifying the product. The web application is developed using HTML, JavaScript and Bootstrap 4.</a:t>
            </a:r>
          </a:p>
          <a:p>
            <a:r>
              <a:rPr lang="en-US" sz="2600" dirty="0">
                <a:latin typeface="+mj-lt"/>
              </a:rPr>
              <a:t> We are using our laptop running on windows or </a:t>
            </a:r>
            <a:r>
              <a:rPr lang="en-IN" sz="2600" dirty="0">
                <a:latin typeface="+mj-lt"/>
              </a:rPr>
              <a:t>Linux -Ubuntu 18.04 </a:t>
            </a:r>
            <a:r>
              <a:rPr lang="en-US" sz="2600" dirty="0">
                <a:latin typeface="+mj-lt"/>
              </a:rPr>
              <a:t>as a Edge server. We have also used Flask as a server side framework for running the "Kirana Product Billing" web application and generating the bill. </a:t>
            </a:r>
          </a:p>
          <a:p>
            <a:r>
              <a:rPr lang="en-US" sz="2600" dirty="0">
                <a:latin typeface="+mj-lt"/>
              </a:rPr>
              <a:t>The trained model is placed in a route to which the captured image from the web application is sent. The web application contains a capture button for taking picture of the product from the laptop/system webcam. The Image is stored as a canvas object in JavaScript and is sent to the flask server as a multi-part form data. </a:t>
            </a:r>
          </a:p>
          <a:p>
            <a:r>
              <a:rPr lang="en-US" sz="2600" dirty="0">
                <a:latin typeface="+mj-lt"/>
              </a:rPr>
              <a:t>Then, at the server side the image of the product is pre-processed and is given to the CNN model. The model predicts the product type and size. </a:t>
            </a:r>
          </a:p>
          <a:p>
            <a:pPr marL="0" indent="0">
              <a:buNone/>
            </a:pPr>
            <a:endParaRPr lang="en-IN" sz="2600" dirty="0">
              <a:latin typeface="+mj-lt"/>
            </a:endParaRPr>
          </a:p>
        </p:txBody>
      </p:sp>
    </p:spTree>
    <p:extLst>
      <p:ext uri="{BB962C8B-B14F-4D97-AF65-F5344CB8AC3E}">
        <p14:creationId xmlns:p14="http://schemas.microsoft.com/office/powerpoint/2010/main" val="35420204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0</TotalTime>
  <Words>1073</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  Edge  Computing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problem domain tools used arch working ml model size dec adv conc</dc:title>
  <dc:creator>Sai Vishnu R</dc:creator>
  <cp:lastModifiedBy>Sai Vishnu R</cp:lastModifiedBy>
  <cp:revision>10</cp:revision>
  <dcterms:created xsi:type="dcterms:W3CDTF">2019-10-13T15:41:30Z</dcterms:created>
  <dcterms:modified xsi:type="dcterms:W3CDTF">2019-10-13T17:11:06Z</dcterms:modified>
</cp:coreProperties>
</file>