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2"/>
    <p:sldId id="281" r:id="rId3"/>
    <p:sldId id="27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56" r:id="rId19"/>
    <p:sldId id="257" r:id="rId20"/>
    <p:sldId id="258" r:id="rId21"/>
    <p:sldId id="259" r:id="rId22"/>
    <p:sldId id="260" r:id="rId23"/>
    <p:sldId id="282" r:id="rId24"/>
    <p:sldId id="261" r:id="rId25"/>
    <p:sldId id="280" r:id="rId26"/>
    <p:sldId id="283" r:id="rId27"/>
    <p:sldId id="262" r:id="rId28"/>
    <p:sldId id="26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8" autoAdjust="0"/>
    <p:restoredTop sz="94660"/>
  </p:normalViewPr>
  <p:slideViewPr>
    <p:cSldViewPr snapToGrid="0">
      <p:cViewPr>
        <p:scale>
          <a:sx n="75" d="100"/>
          <a:sy n="75" d="100"/>
        </p:scale>
        <p:origin x="400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Projects – Big data 2016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(group together) similar batsmen into say 10 groups</a:t>
            </a:r>
          </a:p>
          <a:p>
            <a:r>
              <a:rPr lang="en-US" dirty="0" smtClean="0"/>
              <a:t>Also cluster</a:t>
            </a:r>
            <a:r>
              <a:rPr lang="en-US" dirty="0"/>
              <a:t> </a:t>
            </a:r>
            <a:r>
              <a:rPr lang="en-US" dirty="0" smtClean="0"/>
              <a:t>similar bowlers</a:t>
            </a:r>
          </a:p>
          <a:p>
            <a:r>
              <a:rPr lang="en-US" dirty="0" smtClean="0"/>
              <a:t>Calculate probability of n runs when</a:t>
            </a:r>
          </a:p>
          <a:p>
            <a:pPr lvl="1"/>
            <a:r>
              <a:rPr lang="en-US" dirty="0" smtClean="0"/>
              <a:t>Batsman of group A is batting</a:t>
            </a:r>
          </a:p>
          <a:p>
            <a:pPr lvl="1"/>
            <a:r>
              <a:rPr lang="en-US" dirty="0" smtClean="0"/>
              <a:t>Bowler</a:t>
            </a:r>
            <a:r>
              <a:rPr lang="en-US" dirty="0"/>
              <a:t> </a:t>
            </a:r>
            <a:r>
              <a:rPr lang="en-US" dirty="0" smtClean="0"/>
              <a:t>of group X is bowling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Details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from cricinfo.com</a:t>
            </a:r>
          </a:p>
          <a:p>
            <a:pPr lvl="1"/>
            <a:r>
              <a:rPr lang="en-US" dirty="0" smtClean="0"/>
              <a:t>Player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player statistics for all T20s in 2015</a:t>
            </a:r>
          </a:p>
          <a:p>
            <a:pPr lvl="1"/>
            <a:r>
              <a:rPr lang="en-US" dirty="0" smtClean="0"/>
              <a:t>Player profiles</a:t>
            </a:r>
          </a:p>
          <a:p>
            <a:r>
              <a:rPr lang="en-US" dirty="0" smtClean="0"/>
              <a:t>Use these</a:t>
            </a:r>
            <a:r>
              <a:rPr lang="en-US" dirty="0"/>
              <a:t> </a:t>
            </a:r>
            <a:r>
              <a:rPr lang="en-US" dirty="0" smtClean="0"/>
              <a:t>player profiles to cluster</a:t>
            </a:r>
            <a:r>
              <a:rPr lang="en-US" dirty="0"/>
              <a:t> </a:t>
            </a:r>
            <a:r>
              <a:rPr lang="en-US" dirty="0" smtClean="0"/>
              <a:t>batsmen, bowlers</a:t>
            </a:r>
          </a:p>
          <a:p>
            <a:r>
              <a:rPr lang="en-US" dirty="0" smtClean="0"/>
              <a:t>From the</a:t>
            </a:r>
            <a:r>
              <a:rPr lang="en-US" dirty="0"/>
              <a:t> </a:t>
            </a:r>
            <a:r>
              <a:rPr lang="en-US" dirty="0" smtClean="0"/>
              <a:t>player </a:t>
            </a:r>
            <a:r>
              <a:rPr lang="en-US" dirty="0" err="1" smtClean="0"/>
              <a:t>vs</a:t>
            </a:r>
            <a:r>
              <a:rPr lang="en-US" dirty="0" smtClean="0"/>
              <a:t> player </a:t>
            </a:r>
            <a:r>
              <a:rPr lang="en-US" dirty="0"/>
              <a:t>statistics</a:t>
            </a:r>
            <a:r>
              <a:rPr lang="en-US" dirty="0" smtClean="0"/>
              <a:t>, calculate the probability of runs being scored in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Player </a:t>
            </a:r>
            <a:r>
              <a:rPr lang="en-IN" dirty="0" err="1" smtClean="0"/>
              <a:t>vs</a:t>
            </a:r>
            <a:r>
              <a:rPr lang="en-IN" dirty="0" smtClean="0"/>
              <a:t> Player Info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/>
              <a:t>http://www.espncricinfo.com/england-v-sri-lanka-2014/engine/match/667887.html?view=pvp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953000" y="1452160"/>
            <a:ext cx="5486400" cy="453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48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Player Profile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smtClean="0"/>
              <a:t>http://www.espncricinfo.com/ci/content/player/50710.html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75321" y="1452564"/>
            <a:ext cx="3641759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87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Wickets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From statistics, calculate probability of batsman being out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pPr lvl="1"/>
            <a:r>
              <a:rPr lang="en-US" dirty="0" smtClean="0"/>
              <a:t>Suppose A&amp;B are batting</a:t>
            </a:r>
          </a:p>
          <a:p>
            <a:pPr lvl="1"/>
            <a:r>
              <a:rPr lang="en-US" dirty="0" smtClean="0"/>
              <a:t>X,Y,Z are bowling</a:t>
            </a:r>
          </a:p>
          <a:p>
            <a:pPr lvl="1"/>
            <a:r>
              <a:rPr lang="en-US" dirty="0" smtClean="0"/>
              <a:t>P(A out when X bowling) = 0.04</a:t>
            </a:r>
          </a:p>
          <a:p>
            <a:pPr lvl="1"/>
            <a:r>
              <a:rPr lang="en-US" dirty="0" smtClean="0"/>
              <a:t>P(B out when Y bowling) = 0.06</a:t>
            </a:r>
          </a:p>
          <a:p>
            <a:pPr lvl="1"/>
            <a:r>
              <a:rPr lang="en-US" dirty="0" smtClean="0"/>
              <a:t>P(A out when Z bowling) = 0.08</a:t>
            </a:r>
          </a:p>
          <a:p>
            <a:r>
              <a:rPr lang="en-US" dirty="0" smtClean="0"/>
              <a:t>Fall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wickets</a:t>
            </a:r>
            <a:endParaRPr lang="en-US" dirty="0"/>
          </a:p>
          <a:p>
            <a:pPr lvl="1"/>
            <a:r>
              <a:rPr lang="en-US" dirty="0" smtClean="0"/>
              <a:t>Ball 1: X bowls to A; p (A is not out) = 0.96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Ball 6: X bowls; p(A is not out) = 0.78 </a:t>
            </a:r>
          </a:p>
          <a:p>
            <a:pPr lvl="1"/>
            <a:r>
              <a:rPr lang="en-US" dirty="0" smtClean="0"/>
              <a:t>Ball 7: Y bowls to B; p(B is not out) = 0.94</a:t>
            </a:r>
          </a:p>
          <a:p>
            <a:pPr lvl="1"/>
            <a:r>
              <a:rPr lang="en-US" dirty="0" smtClean="0"/>
              <a:t>Ball 12: Y bowls; p(B is not out) = 0.69</a:t>
            </a:r>
          </a:p>
          <a:p>
            <a:pPr lvl="1"/>
            <a:r>
              <a:rPr lang="en-US" dirty="0" smtClean="0"/>
              <a:t>Ball 13: Z bowls to A; p(A is not out) = 0.78 x 0.92 = 0.72</a:t>
            </a:r>
          </a:p>
          <a:p>
            <a:pPr lvl="1"/>
            <a:r>
              <a:rPr lang="en-US" dirty="0" smtClean="0"/>
              <a:t>Ball 17: Z bowls; p(A is not out) = 0.51</a:t>
            </a:r>
          </a:p>
          <a:p>
            <a:pPr lvl="1"/>
            <a:r>
              <a:rPr lang="en-US" dirty="0" smtClean="0"/>
              <a:t>Ball 18: Z bowls; p(A is not out) = 0.47 &lt; 0.5</a:t>
            </a:r>
          </a:p>
          <a:p>
            <a:pPr lvl="2"/>
            <a:r>
              <a:rPr lang="en-US" dirty="0" smtClean="0"/>
              <a:t>Assume wicket falls on 18</a:t>
            </a:r>
            <a:r>
              <a:rPr lang="en-US" baseline="30000" dirty="0" smtClean="0"/>
              <a:t>th</a:t>
            </a:r>
            <a:r>
              <a:rPr lang="en-US" dirty="0" smtClean="0"/>
              <a:t> 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Extract player </a:t>
            </a:r>
            <a:r>
              <a:rPr lang="en-US" dirty="0" err="1" smtClean="0"/>
              <a:t>vs</a:t>
            </a:r>
            <a:r>
              <a:rPr lang="en-US" dirty="0" smtClean="0"/>
              <a:t> player info from Cricinfo.com for all players in 2015 Download player profiles</a:t>
            </a:r>
          </a:p>
          <a:p>
            <a:pPr lvl="1"/>
            <a:r>
              <a:rPr lang="en-US" dirty="0" smtClean="0"/>
              <a:t>Batsmen: Scoring rate, 4s, 6s</a:t>
            </a:r>
          </a:p>
          <a:p>
            <a:r>
              <a:rPr lang="en-US" dirty="0" smtClean="0"/>
              <a:t>Due on</a:t>
            </a:r>
          </a:p>
          <a:p>
            <a:pPr lvl="1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– 29/9</a:t>
            </a:r>
          </a:p>
          <a:p>
            <a:pPr lvl="1"/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– 1/10</a:t>
            </a:r>
          </a:p>
          <a:p>
            <a:pPr lvl="1"/>
            <a:r>
              <a:rPr lang="en-US" dirty="0"/>
              <a:t>- </a:t>
            </a:r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 smtClean="0"/>
              <a:t>marks</a:t>
            </a:r>
            <a:r>
              <a:rPr lang="en-US" dirty="0"/>
              <a:t> </a:t>
            </a:r>
            <a:r>
              <a:rPr lang="en-US" dirty="0" smtClean="0"/>
              <a:t>per day late</a:t>
            </a:r>
          </a:p>
          <a:p>
            <a:r>
              <a:rPr lang="en-US" dirty="0" smtClean="0"/>
              <a:t>Remaining schedule will be announced next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Data from </a:t>
            </a:r>
            <a:r>
              <a:rPr lang="en-IN" dirty="0" err="1" smtClean="0"/>
              <a:t>Cricinfo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/>
              <a:t>http://stackoverflow.com/questions/5127616/does-espn-cricinfo-have-an-api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119272"/>
            <a:ext cx="5486400" cy="320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341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TIMElINES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distributed Key value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2016 – class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3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practical insight into building a distributed key-value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let’s tie up some loose 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Deadlines</a:t>
            </a:r>
          </a:p>
          <a:p>
            <a:pPr lvl="1"/>
            <a:r>
              <a:rPr lang="en-US" dirty="0" smtClean="0"/>
              <a:t>HBASE/HIVE assignments</a:t>
            </a:r>
          </a:p>
          <a:p>
            <a:pPr lvl="2"/>
            <a:r>
              <a:rPr lang="en-US" dirty="0" smtClean="0"/>
              <a:t>To be completed by Thu(29) for 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endParaRPr lang="en-US" dirty="0"/>
          </a:p>
          <a:p>
            <a:pPr lvl="2"/>
            <a:r>
              <a:rPr lang="en-US" dirty="0" smtClean="0"/>
              <a:t>To be completed by Sat(1) for 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endParaRPr lang="en-US" dirty="0" smtClean="0"/>
          </a:p>
          <a:p>
            <a:pPr lvl="1"/>
            <a:r>
              <a:rPr lang="en-US" dirty="0" smtClean="0"/>
              <a:t>Summarize and present the following videos</a:t>
            </a:r>
          </a:p>
          <a:p>
            <a:pPr lvl="2"/>
            <a:r>
              <a:rPr lang="en-US" dirty="0" smtClean="0"/>
              <a:t>Del Harvey – Twitter video</a:t>
            </a:r>
          </a:p>
          <a:p>
            <a:pPr lvl="2"/>
            <a:r>
              <a:rPr lang="en-US" dirty="0" err="1" smtClean="0"/>
              <a:t>Shyam</a:t>
            </a:r>
            <a:r>
              <a:rPr lang="en-US" dirty="0" smtClean="0"/>
              <a:t> Shankar – human-machine cooperation</a:t>
            </a:r>
          </a:p>
          <a:p>
            <a:pPr lvl="2"/>
            <a:r>
              <a:rPr lang="en-US" dirty="0" smtClean="0"/>
              <a:t>Should be done by first class next week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key-value store?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put a store that is capable of storing data indexed by a key</a:t>
            </a:r>
          </a:p>
          <a:p>
            <a:pPr lvl="1"/>
            <a:r>
              <a:rPr lang="en-US" dirty="0" smtClean="0"/>
              <a:t>Key is a string of characters</a:t>
            </a:r>
          </a:p>
          <a:p>
            <a:pPr lvl="1"/>
            <a:r>
              <a:rPr lang="en-US" dirty="0" smtClean="0"/>
              <a:t>Value is a string of characters</a:t>
            </a:r>
          </a:p>
          <a:p>
            <a:pPr lvl="2"/>
            <a:r>
              <a:rPr lang="en-US" dirty="0" smtClean="0"/>
              <a:t>However, the value is a JSON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is stored across multiple servers</a:t>
            </a:r>
          </a:p>
          <a:p>
            <a:r>
              <a:rPr lang="en-US" dirty="0" smtClean="0"/>
              <a:t>Each server is responsible for part of the keys</a:t>
            </a:r>
          </a:p>
          <a:p>
            <a:pPr lvl="1"/>
            <a:r>
              <a:rPr lang="en-US" dirty="0" smtClean="0"/>
              <a:t>It will be the primary server for a part of the keys</a:t>
            </a:r>
          </a:p>
          <a:p>
            <a:pPr lvl="1"/>
            <a:r>
              <a:rPr lang="en-US" dirty="0" smtClean="0"/>
              <a:t>It will also be a backup server for one of the primaries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29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components will be built/used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Zookeeper for storing configuration information</a:t>
            </a:r>
          </a:p>
          <a:p>
            <a:pPr lvl="1"/>
            <a:r>
              <a:rPr lang="en-US" dirty="0" smtClean="0"/>
              <a:t>Address of the active servers</a:t>
            </a:r>
          </a:p>
          <a:p>
            <a:pPr lvl="1"/>
            <a:r>
              <a:rPr lang="en-US" dirty="0" smtClean="0"/>
              <a:t>Key to server mapping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will take requests from the user</a:t>
            </a:r>
          </a:p>
          <a:p>
            <a:pPr lvl="1"/>
            <a:r>
              <a:rPr lang="en-US" dirty="0" smtClean="0"/>
              <a:t>Types of requests supported</a:t>
            </a:r>
          </a:p>
          <a:p>
            <a:pPr lvl="2"/>
            <a:r>
              <a:rPr lang="en-US" dirty="0" smtClean="0"/>
              <a:t>Put (char *key, char *value);</a:t>
            </a:r>
          </a:p>
          <a:p>
            <a:pPr lvl="2"/>
            <a:r>
              <a:rPr lang="en-US" dirty="0" smtClean="0"/>
              <a:t>Get(char *key)</a:t>
            </a:r>
          </a:p>
          <a:p>
            <a:pPr lvl="1"/>
            <a:r>
              <a:rPr lang="en-US" dirty="0" smtClean="0"/>
              <a:t>Client will contact zookeeper to determine address of the master server </a:t>
            </a:r>
          </a:p>
          <a:p>
            <a:pPr lvl="2"/>
            <a:r>
              <a:rPr lang="en-US" dirty="0" smtClean="0"/>
              <a:t>Contact the master server to get key-server mapping</a:t>
            </a:r>
          </a:p>
          <a:p>
            <a:pPr lvl="2"/>
            <a:r>
              <a:rPr lang="en-US" dirty="0" smtClean="0"/>
              <a:t>Determine whether the cluster is up. </a:t>
            </a:r>
          </a:p>
          <a:p>
            <a:pPr lvl="2"/>
            <a:r>
              <a:rPr lang="en-US" dirty="0" smtClean="0"/>
              <a:t>Use key-server mapping to connect to the server that is responsible for the keys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r>
              <a:rPr lang="en-US" dirty="0" err="1" smtClean="0"/>
              <a:t>initiatialization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Check if there is a master</a:t>
            </a:r>
          </a:p>
          <a:p>
            <a:pPr lvl="1"/>
            <a:r>
              <a:rPr lang="en-US" dirty="0" smtClean="0"/>
              <a:t>Use zookeeper for this</a:t>
            </a:r>
          </a:p>
          <a:p>
            <a:r>
              <a:rPr lang="en-US" dirty="0" smtClean="0"/>
              <a:t>If no master</a:t>
            </a:r>
          </a:p>
          <a:p>
            <a:pPr lvl="1"/>
            <a:r>
              <a:rPr lang="en-US" dirty="0" smtClean="0"/>
              <a:t>Declare self as master</a:t>
            </a:r>
          </a:p>
          <a:p>
            <a:pPr lvl="1"/>
            <a:r>
              <a:rPr lang="en-US" dirty="0" smtClean="0"/>
              <a:t>Set cluster status to INITIALIZING</a:t>
            </a:r>
          </a:p>
          <a:p>
            <a:pPr lvl="1"/>
            <a:r>
              <a:rPr lang="en-US" dirty="0" smtClean="0"/>
              <a:t>Wait x minutes for other servers to come up</a:t>
            </a:r>
          </a:p>
          <a:p>
            <a:pPr lvl="1"/>
            <a:r>
              <a:rPr lang="en-US" dirty="0" smtClean="0"/>
              <a:t>Set cluster status to READY</a:t>
            </a:r>
          </a:p>
          <a:p>
            <a:pPr lvl="1"/>
            <a:r>
              <a:rPr lang="en-US" dirty="0" smtClean="0"/>
              <a:t>Send start signal to all other servers</a:t>
            </a:r>
          </a:p>
          <a:p>
            <a:pPr lvl="2"/>
            <a:r>
              <a:rPr lang="en-US" dirty="0" smtClean="0"/>
              <a:t>Send </a:t>
            </a:r>
            <a:r>
              <a:rPr lang="en-US" dirty="0" err="1" smtClean="0"/>
              <a:t>kry</a:t>
            </a:r>
            <a:r>
              <a:rPr lang="en-US" dirty="0" smtClean="0"/>
              <a:t>-range and replicas to each server</a:t>
            </a:r>
          </a:p>
          <a:p>
            <a:pPr lvl="2"/>
            <a:r>
              <a:rPr lang="en-US" dirty="0" smtClean="0"/>
              <a:t>Also send server id back. This is a sequence #</a:t>
            </a:r>
          </a:p>
          <a:p>
            <a:pPr lvl="2"/>
            <a:r>
              <a:rPr lang="en-US" dirty="0" smtClean="0"/>
              <a:t>Send total #servers.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there is a master</a:t>
            </a:r>
          </a:p>
          <a:p>
            <a:pPr lvl="1"/>
            <a:r>
              <a:rPr lang="en-US" dirty="0" smtClean="0"/>
              <a:t>Register with master</a:t>
            </a:r>
          </a:p>
          <a:p>
            <a:pPr lvl="1"/>
            <a:r>
              <a:rPr lang="en-US" dirty="0" smtClean="0"/>
              <a:t>Wait until start signal</a:t>
            </a:r>
          </a:p>
          <a:p>
            <a:pPr lvl="1"/>
            <a:r>
              <a:rPr lang="en-US" dirty="0" smtClean="0"/>
              <a:t>Store configuration data on which key-range server is responsible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– NORMAL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Clients will send requests to the server</a:t>
            </a:r>
          </a:p>
          <a:p>
            <a:pPr lvl="1"/>
            <a:r>
              <a:rPr lang="en-US" dirty="0" smtClean="0"/>
              <a:t>Server will determine request type – put, get </a:t>
            </a:r>
            <a:endParaRPr lang="en-US" dirty="0"/>
          </a:p>
          <a:p>
            <a:pPr lvl="1"/>
            <a:r>
              <a:rPr lang="en-US" dirty="0" smtClean="0"/>
              <a:t>Server will determine if it can process the request or the request has to be serviced by other servers</a:t>
            </a:r>
          </a:p>
          <a:p>
            <a:pPr lvl="2"/>
            <a:r>
              <a:rPr lang="en-US" dirty="0" smtClean="0"/>
              <a:t>For self served requests – it will process the request and send back status of response</a:t>
            </a:r>
          </a:p>
          <a:p>
            <a:pPr lvl="2"/>
            <a:r>
              <a:rPr lang="en-US" dirty="0" smtClean="0"/>
              <a:t>Remote server – respond with error message.(ERR_KEY_NOT_RESPONSIBLE)</a:t>
            </a:r>
          </a:p>
          <a:p>
            <a:pPr lvl="1"/>
            <a:r>
              <a:rPr lang="en-US" dirty="0" smtClean="0"/>
              <a:t>Server storage</a:t>
            </a:r>
          </a:p>
          <a:p>
            <a:pPr lvl="2"/>
            <a:r>
              <a:rPr lang="en-US" dirty="0" smtClean="0"/>
              <a:t>Data will be stored in memory and not in any file. Management of memory is left to you.</a:t>
            </a:r>
          </a:p>
        </p:txBody>
      </p:sp>
    </p:spTree>
    <p:extLst>
      <p:ext uri="{BB962C8B-B14F-4D97-AF65-F5344CB8AC3E}">
        <p14:creationId xmlns:p14="http://schemas.microsoft.com/office/powerpoint/2010/main" val="10566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-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coming up, will register with zookeeper it’s address and the set of keys it is responsible for. </a:t>
            </a:r>
          </a:p>
          <a:p>
            <a:pPr lvl="1"/>
            <a:r>
              <a:rPr lang="en-US" dirty="0" smtClean="0"/>
              <a:t>On writing request to the local storage, the data is also queued to be written to a remote server.</a:t>
            </a:r>
          </a:p>
          <a:p>
            <a:pPr lvl="1"/>
            <a:r>
              <a:rPr lang="en-US" dirty="0" smtClean="0"/>
              <a:t>Remote server = (</a:t>
            </a:r>
            <a:r>
              <a:rPr lang="en-US" dirty="0" err="1" smtClean="0"/>
              <a:t>current_server</a:t>
            </a:r>
            <a:r>
              <a:rPr lang="en-US" dirty="0" smtClean="0"/>
              <a:t> id + 1) % total #servers.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server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tries connecting to server with key.</a:t>
            </a:r>
          </a:p>
          <a:p>
            <a:r>
              <a:rPr lang="en-US" dirty="0" smtClean="0"/>
              <a:t>On server failure, connects to master to get new list of keys-server mapping.</a:t>
            </a:r>
          </a:p>
          <a:p>
            <a:r>
              <a:rPr lang="en-US" dirty="0" smtClean="0"/>
              <a:t>Talks to the replica to retrieve data</a:t>
            </a:r>
          </a:p>
          <a:p>
            <a:r>
              <a:rPr lang="en-US" dirty="0" smtClean="0"/>
              <a:t>When server comes back up</a:t>
            </a:r>
          </a:p>
          <a:p>
            <a:pPr lvl="1"/>
            <a:r>
              <a:rPr lang="en-US" dirty="0" smtClean="0"/>
              <a:t>The data which was written on the replica should be synced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518885"/>
              </p:ext>
            </p:extLst>
          </p:nvPr>
        </p:nvGraphicFramePr>
        <p:xfrm>
          <a:off x="1141411" y="1549400"/>
          <a:ext cx="99060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322"/>
                <a:gridCol w="3349782"/>
                <a:gridCol w="4863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 client-server communication for the 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up a client and server and</a:t>
                      </a:r>
                      <a:r>
                        <a:rPr lang="en-US" baseline="0" dirty="0" smtClean="0"/>
                        <a:t> establish communication between these. Have the client send get/put/</a:t>
                      </a:r>
                      <a:r>
                        <a:rPr lang="en-US" baseline="0" dirty="0" err="1" smtClean="0"/>
                        <a:t>getmultiple</a:t>
                      </a:r>
                      <a:r>
                        <a:rPr lang="en-US" baseline="0" dirty="0" smtClean="0"/>
                        <a:t> messages and get a fixed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get/put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client server with get/put implemented. Provide server side script that can check contents of the storage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</a:t>
                      </a:r>
                      <a:r>
                        <a:rPr lang="en-US" baseline="0" dirty="0" smtClean="0"/>
                        <a:t> zookeeper. Set up master server.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r>
                        <a:rPr lang="en-US" baseline="0" dirty="0" smtClean="0"/>
                        <a:t> must store information in zookeeper and client must use it for q</a:t>
                      </a:r>
                      <a:r>
                        <a:rPr lang="en-US" u="sng" baseline="0" dirty="0" smtClean="0"/>
                        <a:t>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</a:t>
                      </a:r>
                      <a:r>
                        <a:rPr lang="en-US" baseline="0" dirty="0" smtClean="0"/>
                        <a:t> replication across servers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</a:t>
                      </a:r>
                      <a:r>
                        <a:rPr lang="en-US" baseline="0" dirty="0" smtClean="0"/>
                        <a:t> get/put across multiple servers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Demonstrate high availability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a server going</a:t>
                      </a:r>
                      <a:r>
                        <a:rPr lang="en-US" baseline="0" dirty="0" smtClean="0"/>
                        <a:t> down, client must still be able to retrieve information from a replica.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8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Must be shown on a cluster of at least 3 nodes. </a:t>
            </a:r>
          </a:p>
          <a:p>
            <a:pPr lvl="1"/>
            <a:r>
              <a:rPr lang="en-US" dirty="0" smtClean="0"/>
              <a:t>Assume that data is split fixed across 3 nodes.</a:t>
            </a:r>
          </a:p>
          <a:p>
            <a:r>
              <a:rPr lang="en-US" dirty="0" smtClean="0"/>
              <a:t>Each week progress gets 10 points except first and last.</a:t>
            </a:r>
          </a:p>
          <a:p>
            <a:pPr lvl="1"/>
            <a:r>
              <a:rPr lang="en-US" dirty="0" smtClean="0"/>
              <a:t>First week 5 points</a:t>
            </a:r>
          </a:p>
          <a:p>
            <a:pPr lvl="1"/>
            <a:r>
              <a:rPr lang="en-US" dirty="0" smtClean="0"/>
              <a:t>Last week </a:t>
            </a:r>
            <a:r>
              <a:rPr lang="en-US" smtClean="0"/>
              <a:t>15 </a:t>
            </a:r>
            <a:r>
              <a:rPr lang="en-US" smtClean="0"/>
              <a:t>points  </a:t>
            </a:r>
            <a:endParaRPr lang="en-US" dirty="0" smtClean="0"/>
          </a:p>
          <a:p>
            <a:r>
              <a:rPr lang="en-US" dirty="0" smtClean="0"/>
              <a:t>For those doing this as both part of Big Data and CCBD course project</a:t>
            </a:r>
          </a:p>
          <a:p>
            <a:pPr lvl="1"/>
            <a:r>
              <a:rPr lang="en-US" dirty="0" smtClean="0"/>
              <a:t>Additional Goal:  Handling addition of new servers and distribution of part of the key values to these servers.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based</a:t>
            </a:r>
          </a:p>
          <a:p>
            <a:pPr lvl="1"/>
            <a:r>
              <a:rPr lang="en-US" dirty="0" smtClean="0"/>
              <a:t>IPL Analysis</a:t>
            </a:r>
          </a:p>
          <a:p>
            <a:r>
              <a:rPr lang="en-US" dirty="0" smtClean="0"/>
              <a:t>Coding based</a:t>
            </a:r>
          </a:p>
          <a:p>
            <a:pPr lvl="1"/>
            <a:r>
              <a:rPr lang="en-US" dirty="0" smtClean="0"/>
              <a:t>Building a distributed key value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IPL ANALYSIS – CLASS 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8345" y="1770502"/>
            <a:ext cx="3042531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Complete by T2</a:t>
            </a:r>
          </a:p>
          <a:p>
            <a:r>
              <a:rPr lang="en-IN" dirty="0" smtClean="0"/>
              <a:t>Given </a:t>
            </a:r>
          </a:p>
          <a:p>
            <a:pPr lvl="1"/>
            <a:r>
              <a:rPr lang="en-IN" dirty="0" smtClean="0"/>
              <a:t>2 cricket teams</a:t>
            </a:r>
          </a:p>
          <a:p>
            <a:pPr lvl="1"/>
            <a:r>
              <a:rPr lang="en-IN" dirty="0" smtClean="0"/>
              <a:t>Batting order</a:t>
            </a:r>
          </a:p>
          <a:p>
            <a:pPr lvl="1"/>
            <a:r>
              <a:rPr lang="en-IN" dirty="0" smtClean="0"/>
              <a:t>Bowling order</a:t>
            </a:r>
          </a:p>
          <a:p>
            <a:pPr lvl="1"/>
            <a:r>
              <a:rPr lang="en-IN" dirty="0" smtClean="0"/>
              <a:t>Who bats first</a:t>
            </a:r>
          </a:p>
          <a:p>
            <a:r>
              <a:rPr lang="en-IN" dirty="0" smtClean="0"/>
              <a:t>Predict the score</a:t>
            </a:r>
          </a:p>
          <a:p>
            <a:r>
              <a:rPr lang="en-IN" dirty="0" smtClean="0"/>
              <a:t>How?</a:t>
            </a:r>
          </a:p>
          <a:p>
            <a:pPr lvl="1"/>
            <a:r>
              <a:rPr lang="en-IN" dirty="0" smtClean="0"/>
              <a:t>Flowchart at right</a:t>
            </a:r>
            <a:endParaRPr lang="en-IN" dirty="0"/>
          </a:p>
        </p:txBody>
      </p:sp>
      <p:sp>
        <p:nvSpPr>
          <p:cNvPr id="5" name="Flowchart: Preparation 4"/>
          <p:cNvSpPr/>
          <p:nvPr/>
        </p:nvSpPr>
        <p:spPr>
          <a:xfrm>
            <a:off x="4709358" y="301057"/>
            <a:ext cx="2823585" cy="110572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innings</a:t>
            </a:r>
          </a:p>
          <a:p>
            <a:pPr algn="ctr"/>
            <a:r>
              <a:rPr lang="en-IN" dirty="0"/>
              <a:t>Score = 0/0</a:t>
            </a:r>
          </a:p>
          <a:p>
            <a:pPr algn="ctr"/>
            <a:r>
              <a:rPr lang="en-IN" dirty="0"/>
              <a:t>0 </a:t>
            </a:r>
            <a:r>
              <a:rPr lang="en-IN" dirty="0" err="1"/>
              <a:t>overs</a:t>
            </a:r>
            <a:r>
              <a:rPr lang="en-IN" dirty="0"/>
              <a:t> finished</a:t>
            </a:r>
          </a:p>
          <a:p>
            <a:pPr algn="ctr"/>
            <a:r>
              <a:rPr lang="en-IN" dirty="0"/>
              <a:t>b1, b2 batting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5452942" y="1869002"/>
            <a:ext cx="1346480" cy="7134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bowler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5282126" y="3145141"/>
            <a:ext cx="1698168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 ball by ball what will happen in over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282127" y="4612201"/>
            <a:ext cx="1698167" cy="8541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score, batsmen, </a:t>
            </a:r>
            <a:r>
              <a:rPr lang="en-IN" dirty="0" err="1"/>
              <a:t>overs</a:t>
            </a:r>
            <a:r>
              <a:rPr lang="en-IN" dirty="0"/>
              <a:t> finished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5201742" y="5657228"/>
            <a:ext cx="1848888" cy="10601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out or 20 </a:t>
            </a:r>
            <a:r>
              <a:rPr lang="en-IN" dirty="0" err="1"/>
              <a:t>overs</a:t>
            </a:r>
            <a:r>
              <a:rPr lang="en-IN" dirty="0"/>
              <a:t>?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6121150" y="1406777"/>
            <a:ext cx="5032" cy="462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6126182" y="2582435"/>
            <a:ext cx="5028" cy="562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131210" y="4059541"/>
            <a:ext cx="0" cy="55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 flipH="1">
            <a:off x="6126186" y="5466311"/>
            <a:ext cx="5024" cy="190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1"/>
            <a:endCxn id="6" idx="1"/>
          </p:cNvCxnSpPr>
          <p:nvPr/>
        </p:nvCxnSpPr>
        <p:spPr>
          <a:xfrm rot="10800000" flipH="1">
            <a:off x="5201742" y="2225718"/>
            <a:ext cx="251200" cy="3961560"/>
          </a:xfrm>
          <a:prstGeom prst="bentConnector3">
            <a:avLst>
              <a:gd name="adj1" fmla="val -910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97174" y="424286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685326" y="150726"/>
            <a:ext cx="2957304" cy="6566602"/>
            <a:chOff x="3885622" y="150726"/>
            <a:chExt cx="2957304" cy="6566602"/>
          </a:xfrm>
        </p:grpSpPr>
        <p:sp>
          <p:nvSpPr>
            <p:cNvPr id="28" name="Flowchart: Preparation 27"/>
            <p:cNvSpPr/>
            <p:nvPr/>
          </p:nvSpPr>
          <p:spPr>
            <a:xfrm>
              <a:off x="4019341" y="150726"/>
              <a:ext cx="2823585" cy="1275738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2</a:t>
              </a:r>
              <a:r>
                <a:rPr lang="en-IN" baseline="30000" dirty="0"/>
                <a:t>nd</a:t>
              </a:r>
              <a:r>
                <a:rPr lang="en-IN" dirty="0"/>
                <a:t> innings</a:t>
              </a:r>
            </a:p>
            <a:p>
              <a:pPr algn="ctr"/>
              <a:r>
                <a:rPr lang="en-IN" dirty="0"/>
                <a:t>Score = 0/0</a:t>
              </a:r>
            </a:p>
            <a:p>
              <a:pPr algn="ctr"/>
              <a:r>
                <a:rPr lang="en-IN" dirty="0"/>
                <a:t>0 </a:t>
              </a:r>
              <a:r>
                <a:rPr lang="en-IN" dirty="0" err="1"/>
                <a:t>overs</a:t>
              </a:r>
              <a:r>
                <a:rPr lang="en-IN" dirty="0"/>
                <a:t>, 0% finished</a:t>
              </a:r>
            </a:p>
            <a:p>
              <a:pPr algn="ctr"/>
              <a:r>
                <a:rPr lang="en-IN" dirty="0"/>
                <a:t>b1, b2 batting</a:t>
              </a:r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4762926" y="1869001"/>
              <a:ext cx="1346480" cy="71343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Select bowler</a:t>
              </a:r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4592110" y="3145141"/>
              <a:ext cx="1698168" cy="914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Predict ball by ball what will happen in over</a:t>
              </a:r>
            </a:p>
          </p:txBody>
        </p:sp>
        <p:sp>
          <p:nvSpPr>
            <p:cNvPr id="31" name="Flowchart: Process 30"/>
            <p:cNvSpPr/>
            <p:nvPr/>
          </p:nvSpPr>
          <p:spPr>
            <a:xfrm>
              <a:off x="4592110" y="4612201"/>
              <a:ext cx="1698167" cy="85411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Update score, batsmen, </a:t>
              </a:r>
              <a:r>
                <a:rPr lang="en-IN" dirty="0" err="1"/>
                <a:t>overs</a:t>
              </a:r>
              <a:r>
                <a:rPr lang="en-IN" dirty="0"/>
                <a:t> finished</a:t>
              </a:r>
            </a:p>
          </p:txBody>
        </p:sp>
        <p:sp>
          <p:nvSpPr>
            <p:cNvPr id="32" name="Flowchart: Decision 31"/>
            <p:cNvSpPr/>
            <p:nvPr/>
          </p:nvSpPr>
          <p:spPr>
            <a:xfrm>
              <a:off x="4511726" y="5657227"/>
              <a:ext cx="1848888" cy="106010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All out or 20 </a:t>
              </a:r>
              <a:r>
                <a:rPr lang="en-IN" dirty="0" err="1"/>
                <a:t>overs</a:t>
              </a:r>
              <a:r>
                <a:rPr lang="en-IN" dirty="0"/>
                <a:t>?</a:t>
              </a:r>
            </a:p>
          </p:txBody>
        </p:sp>
        <p:cxnSp>
          <p:nvCxnSpPr>
            <p:cNvPr id="33" name="Straight Arrow Connector 32"/>
            <p:cNvCxnSpPr>
              <a:stCxn id="28" idx="2"/>
              <a:endCxn id="29" idx="0"/>
            </p:cNvCxnSpPr>
            <p:nvPr/>
          </p:nvCxnSpPr>
          <p:spPr>
            <a:xfrm>
              <a:off x="5431134" y="1426464"/>
              <a:ext cx="5032" cy="4425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2"/>
              <a:endCxn id="30" idx="0"/>
            </p:cNvCxnSpPr>
            <p:nvPr/>
          </p:nvCxnSpPr>
          <p:spPr>
            <a:xfrm>
              <a:off x="5436166" y="2582434"/>
              <a:ext cx="5028" cy="5627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0" idx="2"/>
              <a:endCxn id="31" idx="0"/>
            </p:cNvCxnSpPr>
            <p:nvPr/>
          </p:nvCxnSpPr>
          <p:spPr>
            <a:xfrm>
              <a:off x="5441194" y="4059541"/>
              <a:ext cx="0" cy="552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1" idx="2"/>
              <a:endCxn id="32" idx="0"/>
            </p:cNvCxnSpPr>
            <p:nvPr/>
          </p:nvCxnSpPr>
          <p:spPr>
            <a:xfrm flipH="1">
              <a:off x="5436170" y="5466311"/>
              <a:ext cx="5024" cy="1909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1"/>
              <a:endCxn id="29" idx="1"/>
            </p:cNvCxnSpPr>
            <p:nvPr/>
          </p:nvCxnSpPr>
          <p:spPr>
            <a:xfrm rot="10800000" flipH="1">
              <a:off x="4511726" y="2225718"/>
              <a:ext cx="251200" cy="3961560"/>
            </a:xfrm>
            <a:prstGeom prst="bentConnector3">
              <a:avLst>
                <a:gd name="adj1" fmla="val -9100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85622" y="4242869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No</a:t>
              </a:r>
            </a:p>
          </p:txBody>
        </p:sp>
      </p:grpSp>
      <p:cxnSp>
        <p:nvCxnSpPr>
          <p:cNvPr id="40" name="Elbow Connector 39"/>
          <p:cNvCxnSpPr>
            <a:stCxn id="10" idx="3"/>
            <a:endCxn id="28" idx="1"/>
          </p:cNvCxnSpPr>
          <p:nvPr/>
        </p:nvCxnSpPr>
        <p:spPr>
          <a:xfrm flipV="1">
            <a:off x="7050631" y="788596"/>
            <a:ext cx="768415" cy="5398683"/>
          </a:xfrm>
          <a:prstGeom prst="bentConnector3">
            <a:avLst>
              <a:gd name="adj1" fmla="val 69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81998" y="4059541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078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Outcome of Over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Predict ball by  ball</a:t>
            </a:r>
          </a:p>
          <a:p>
            <a:pPr lvl="1"/>
            <a:r>
              <a:rPr lang="en-US" dirty="0" smtClean="0"/>
              <a:t>Ignore extras</a:t>
            </a:r>
            <a:r>
              <a:rPr lang="en-US" dirty="0"/>
              <a:t> </a:t>
            </a:r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Handle</a:t>
            </a:r>
            <a:r>
              <a:rPr lang="en-US" dirty="0"/>
              <a:t> </a:t>
            </a:r>
            <a:r>
              <a:rPr lang="en-US" dirty="0" smtClean="0"/>
              <a:t>wickets</a:t>
            </a:r>
            <a:r>
              <a:rPr lang="en-US" dirty="0"/>
              <a:t> </a:t>
            </a:r>
            <a:r>
              <a:rPr lang="en-US" dirty="0" smtClean="0"/>
              <a:t>separately</a:t>
            </a:r>
          </a:p>
          <a:p>
            <a:pPr lvl="1"/>
            <a:r>
              <a:rPr lang="en-US" dirty="0" smtClean="0"/>
              <a:t>Ignore stage of the game</a:t>
            </a:r>
          </a:p>
          <a:p>
            <a:pPr lvl="2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innings – how many </a:t>
            </a:r>
            <a:r>
              <a:rPr lang="en-US" dirty="0" err="1" smtClean="0"/>
              <a:t>overs</a:t>
            </a:r>
            <a:r>
              <a:rPr lang="en-US" dirty="0" smtClean="0"/>
              <a:t> are complete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innings – </a:t>
            </a:r>
            <a:r>
              <a:rPr lang="en-US" dirty="0" err="1" smtClean="0"/>
              <a:t>overs</a:t>
            </a:r>
            <a:r>
              <a:rPr lang="en-US" dirty="0" smtClean="0"/>
              <a:t> complete, % target complete</a:t>
            </a:r>
            <a:endParaRPr lang="en-US" dirty="0"/>
          </a:p>
          <a:p>
            <a:r>
              <a:rPr lang="en-US" dirty="0" smtClean="0"/>
              <a:t>We need to calculate p(0, 2, 3, 4, 6 runs scored), for each ball</a:t>
            </a:r>
          </a:p>
          <a:p>
            <a:r>
              <a:rPr lang="en-US" dirty="0" smtClean="0"/>
              <a:t>This</a:t>
            </a:r>
            <a:r>
              <a:rPr lang="en-US" dirty="0"/>
              <a:t> </a:t>
            </a:r>
            <a:r>
              <a:rPr lang="en-US" dirty="0" smtClean="0"/>
              <a:t>depends</a:t>
            </a:r>
            <a:r>
              <a:rPr lang="en-US" dirty="0"/>
              <a:t> </a:t>
            </a:r>
            <a:r>
              <a:rPr lang="en-US" dirty="0" smtClean="0"/>
              <a:t>upon</a:t>
            </a:r>
            <a:endParaRPr lang="en-US" dirty="0"/>
          </a:p>
          <a:p>
            <a:pPr lvl="1"/>
            <a:r>
              <a:rPr lang="en-US" dirty="0" smtClean="0"/>
              <a:t>Who is batting</a:t>
            </a:r>
          </a:p>
          <a:p>
            <a:pPr lvl="1"/>
            <a:r>
              <a:rPr lang="en-US" dirty="0" smtClean="0"/>
              <a:t>Who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bowling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probabilities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Likelihood Estimator</a:t>
            </a:r>
          </a:p>
          <a:p>
            <a:pPr lvl="1"/>
            <a:r>
              <a:rPr lang="en-US" dirty="0" smtClean="0"/>
              <a:t>P(event) = (no. of times event occurred)/(total number of events)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pPr lvl="1"/>
            <a:r>
              <a:rPr lang="en-US" dirty="0" smtClean="0"/>
              <a:t>Suppose </a:t>
            </a:r>
            <a:r>
              <a:rPr lang="en-US" dirty="0" err="1" smtClean="0"/>
              <a:t>McCleneghan</a:t>
            </a:r>
            <a:r>
              <a:rPr lang="en-US" dirty="0" smtClean="0"/>
              <a:t> bowls 40 balls to </a:t>
            </a:r>
            <a:r>
              <a:rPr lang="en-US" dirty="0" err="1" smtClean="0"/>
              <a:t>Shikhar</a:t>
            </a:r>
            <a:r>
              <a:rPr lang="en-US" dirty="0" smtClean="0"/>
              <a:t> </a:t>
            </a:r>
            <a:r>
              <a:rPr lang="en-US" dirty="0" err="1" smtClean="0"/>
              <a:t>Dhawan</a:t>
            </a:r>
            <a:endParaRPr lang="en-US" dirty="0" smtClean="0"/>
          </a:p>
          <a:p>
            <a:pPr lvl="1"/>
            <a:r>
              <a:rPr lang="en-US" dirty="0" smtClean="0"/>
              <a:t>4 times </a:t>
            </a:r>
            <a:r>
              <a:rPr lang="en-US" dirty="0" err="1" smtClean="0"/>
              <a:t>Shikhar</a:t>
            </a:r>
            <a:r>
              <a:rPr lang="en-US" dirty="0" smtClean="0"/>
              <a:t> </a:t>
            </a:r>
            <a:r>
              <a:rPr lang="en-US" dirty="0" err="1" smtClean="0"/>
              <a:t>Dhawan</a:t>
            </a:r>
            <a:r>
              <a:rPr lang="en-US" dirty="0"/>
              <a:t> </a:t>
            </a:r>
            <a:r>
              <a:rPr lang="en-US" dirty="0" smtClean="0"/>
              <a:t>hits a  4</a:t>
            </a:r>
          </a:p>
          <a:p>
            <a:pPr lvl="1"/>
            <a:r>
              <a:rPr lang="en-US" dirty="0" smtClean="0"/>
              <a:t>P(hitting 4) = 0.1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6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Approach (May Not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over all the games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we find a game where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Shikhar</a:t>
            </a:r>
            <a:r>
              <a:rPr lang="en-US" dirty="0" smtClean="0"/>
              <a:t> </a:t>
            </a:r>
            <a:r>
              <a:rPr lang="en-US" dirty="0" err="1" smtClean="0"/>
              <a:t>Dhawan</a:t>
            </a:r>
            <a:r>
              <a:rPr lang="en-US" dirty="0" smtClean="0"/>
              <a:t> is batting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McCleneghan</a:t>
            </a:r>
            <a:r>
              <a:rPr lang="en-US" dirty="0" smtClean="0"/>
              <a:t> bowling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4</a:t>
            </a:r>
            <a:r>
              <a:rPr lang="en-US" dirty="0"/>
              <a:t> </a:t>
            </a:r>
            <a:r>
              <a:rPr lang="en-US" dirty="0" smtClean="0"/>
              <a:t>runs</a:t>
            </a:r>
            <a:r>
              <a:rPr lang="en-US" dirty="0"/>
              <a:t> </a:t>
            </a:r>
            <a:r>
              <a:rPr lang="en-US" dirty="0" smtClean="0"/>
              <a:t>are</a:t>
            </a:r>
            <a:r>
              <a:rPr lang="en-US" dirty="0"/>
              <a:t> </a:t>
            </a:r>
            <a:r>
              <a:rPr lang="en-US" dirty="0" smtClean="0"/>
              <a:t>scored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</a:t>
            </a:r>
            <a:r>
              <a:rPr lang="en-US" dirty="0"/>
              <a:t> </a:t>
            </a:r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number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times</a:t>
            </a:r>
            <a:r>
              <a:rPr lang="en-US" dirty="0"/>
              <a:t> </a:t>
            </a:r>
            <a:r>
              <a:rPr lang="en-US" dirty="0" smtClean="0"/>
              <a:t>4</a:t>
            </a:r>
            <a:r>
              <a:rPr lang="en-US" dirty="0"/>
              <a:t> </a:t>
            </a:r>
            <a:r>
              <a:rPr lang="en-US" dirty="0" smtClean="0"/>
              <a:t>is hit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Calculate</a:t>
            </a:r>
            <a:r>
              <a:rPr lang="en-US" dirty="0"/>
              <a:t>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0325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with simple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 times, in IPL, we may need combinations we haven’t seen before or have seen rarely</a:t>
            </a:r>
          </a:p>
          <a:p>
            <a:pPr lvl="1"/>
            <a:r>
              <a:rPr lang="en-US" smtClean="0"/>
              <a:t>If</a:t>
            </a:r>
            <a:r>
              <a:rPr lang="en-US"/>
              <a:t> </a:t>
            </a:r>
            <a:r>
              <a:rPr lang="en-US" smtClean="0"/>
              <a:t>it’s a</a:t>
            </a:r>
            <a:r>
              <a:rPr lang="en-US"/>
              <a:t> </a:t>
            </a:r>
            <a:r>
              <a:rPr lang="en-US" smtClean="0"/>
              <a:t>rare</a:t>
            </a:r>
            <a:r>
              <a:rPr lang="en-US"/>
              <a:t> event</a:t>
            </a:r>
            <a:r>
              <a:rPr lang="en-US" smtClean="0"/>
              <a:t>,</a:t>
            </a:r>
            <a:r>
              <a:rPr lang="en-US"/>
              <a:t> </a:t>
            </a:r>
            <a:r>
              <a:rPr lang="en-US" smtClean="0"/>
              <a:t>probability calculation may not be accurate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304</TotalTime>
  <Words>1328</Words>
  <Application>Microsoft Office PowerPoint</Application>
  <PresentationFormat>Widescreen</PresentationFormat>
  <Paragraphs>209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Tw Cen MT</vt:lpstr>
      <vt:lpstr>Circuit</vt:lpstr>
      <vt:lpstr>Class Projects – Big data 2016</vt:lpstr>
      <vt:lpstr>First let’s tie up some loose ends</vt:lpstr>
      <vt:lpstr>Available projects</vt:lpstr>
      <vt:lpstr>IPL ANALYSIS – CLASS PROJECT</vt:lpstr>
      <vt:lpstr>Overview</vt:lpstr>
      <vt:lpstr>Predicting Outcome of Over </vt:lpstr>
      <vt:lpstr>Estimating probabilities</vt:lpstr>
      <vt:lpstr>Simple Approach (May Not Work)</vt:lpstr>
      <vt:lpstr>Problem with simple Approach</vt:lpstr>
      <vt:lpstr>Solution</vt:lpstr>
      <vt:lpstr>Clustering Details</vt:lpstr>
      <vt:lpstr>Player vs Player Info</vt:lpstr>
      <vt:lpstr>Player Profile</vt:lpstr>
      <vt:lpstr>Wickets</vt:lpstr>
      <vt:lpstr>Step 1</vt:lpstr>
      <vt:lpstr>Getting Data from Cricinfo</vt:lpstr>
      <vt:lpstr>TIMElINES</vt:lpstr>
      <vt:lpstr>Building a distributed Key value store</vt:lpstr>
      <vt:lpstr>Objective</vt:lpstr>
      <vt:lpstr>What is a key-value store?</vt:lpstr>
      <vt:lpstr>So what is distributed</vt:lpstr>
      <vt:lpstr>What components will be built/used</vt:lpstr>
      <vt:lpstr>SERVER initiatialization </vt:lpstr>
      <vt:lpstr>SERVER – NORMAL operation</vt:lpstr>
      <vt:lpstr>SERVER - REPLICATION</vt:lpstr>
      <vt:lpstr>HANDLING server FAILURE</vt:lpstr>
      <vt:lpstr>Weekly schedule</vt:lpstr>
      <vt:lpstr>Final DEMO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distributed Key value store</dc:title>
  <dc:creator>Subramaniam Kalambur</dc:creator>
  <cp:lastModifiedBy>Subramaniam Kalambur</cp:lastModifiedBy>
  <cp:revision>17</cp:revision>
  <dcterms:created xsi:type="dcterms:W3CDTF">2016-09-18T10:17:21Z</dcterms:created>
  <dcterms:modified xsi:type="dcterms:W3CDTF">2016-09-23T11:28:37Z</dcterms:modified>
</cp:coreProperties>
</file>