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6" r:id="rId2"/>
    <p:sldId id="256" r:id="rId3"/>
    <p:sldId id="257" r:id="rId4"/>
    <p:sldId id="258" r:id="rId5"/>
    <p:sldId id="266" r:id="rId6"/>
    <p:sldId id="267" r:id="rId7"/>
    <p:sldId id="259" r:id="rId8"/>
    <p:sldId id="269" r:id="rId9"/>
    <p:sldId id="275" r:id="rId10"/>
    <p:sldId id="273" r:id="rId11"/>
    <p:sldId id="272" r:id="rId12"/>
    <p:sldId id="274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90728B-67A8-48EB-8336-34FE5AA23254}" v="426" dt="2023-03-08T10:25:28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27ABFA-8536-40D5-B595-311A0400FF0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823FEB9-D22A-4449-8060-820D5A2F3FEF}">
      <dgm:prSet phldrT="[Text]" phldr="0"/>
      <dgm:spPr/>
      <dgm:t>
        <a:bodyPr/>
        <a:lstStyle/>
        <a:p>
          <a:r>
            <a:rPr lang="en-IN" dirty="0"/>
            <a:t>CLEAN DATA</a:t>
          </a:r>
          <a:endParaRPr lang="en-GB" dirty="0"/>
        </a:p>
      </dgm:t>
    </dgm:pt>
    <dgm:pt modelId="{7936A88E-35F3-4036-A7DA-6E8DE3C9D42F}" type="parTrans" cxnId="{9F1F6DDE-EBC6-4CE8-8324-E1CD624AF5E4}">
      <dgm:prSet/>
      <dgm:spPr/>
      <dgm:t>
        <a:bodyPr/>
        <a:lstStyle/>
        <a:p>
          <a:endParaRPr lang="en-GB"/>
        </a:p>
      </dgm:t>
    </dgm:pt>
    <dgm:pt modelId="{32593EE0-B105-4CB0-9F54-720F1C958990}" type="sibTrans" cxnId="{9F1F6DDE-EBC6-4CE8-8324-E1CD624AF5E4}">
      <dgm:prSet/>
      <dgm:spPr/>
      <dgm:t>
        <a:bodyPr/>
        <a:lstStyle/>
        <a:p>
          <a:endParaRPr lang="en-GB"/>
        </a:p>
      </dgm:t>
    </dgm:pt>
    <dgm:pt modelId="{B9392FAA-E8A8-4121-9B42-9719EA2F18F9}">
      <dgm:prSet phldrT="[Text]" phldr="0" custT="1"/>
      <dgm:spPr/>
      <dgm:t>
        <a:bodyPr/>
        <a:lstStyle/>
        <a:p>
          <a:r>
            <a:rPr lang="en-IN" sz="1600" dirty="0"/>
            <a:t>Drop columns with null values, random values or single valued columns.</a:t>
          </a:r>
          <a:endParaRPr lang="en-GB" sz="1600" dirty="0"/>
        </a:p>
      </dgm:t>
    </dgm:pt>
    <dgm:pt modelId="{6A74C692-FB43-4A20-B078-7CDC85A0B2D9}" type="parTrans" cxnId="{B47F8AB8-755D-4153-B9C3-4BDEF3FC8131}">
      <dgm:prSet/>
      <dgm:spPr/>
      <dgm:t>
        <a:bodyPr/>
        <a:lstStyle/>
        <a:p>
          <a:endParaRPr lang="en-GB"/>
        </a:p>
      </dgm:t>
    </dgm:pt>
    <dgm:pt modelId="{1C51EDF1-5260-47F4-AC2D-A5C12EE37520}" type="sibTrans" cxnId="{B47F8AB8-755D-4153-B9C3-4BDEF3FC8131}">
      <dgm:prSet/>
      <dgm:spPr/>
      <dgm:t>
        <a:bodyPr/>
        <a:lstStyle/>
        <a:p>
          <a:endParaRPr lang="en-GB"/>
        </a:p>
      </dgm:t>
    </dgm:pt>
    <dgm:pt modelId="{1B42F06E-C99B-48D9-AF88-5A3AD756139C}">
      <dgm:prSet phldrT="[Text]" phldr="0"/>
      <dgm:spPr/>
      <dgm:t>
        <a:bodyPr/>
        <a:lstStyle/>
        <a:p>
          <a:r>
            <a:rPr lang="en-IN" dirty="0"/>
            <a:t>UNIVARIATE ANALYSIS</a:t>
          </a:r>
          <a:endParaRPr lang="en-GB" dirty="0"/>
        </a:p>
      </dgm:t>
    </dgm:pt>
    <dgm:pt modelId="{DC34FBC3-49C9-4AFE-9526-C44870ABB5DD}" type="parTrans" cxnId="{3CA37A37-255A-4287-8B7B-622EBAC3C6F5}">
      <dgm:prSet/>
      <dgm:spPr/>
      <dgm:t>
        <a:bodyPr/>
        <a:lstStyle/>
        <a:p>
          <a:endParaRPr lang="en-GB"/>
        </a:p>
      </dgm:t>
    </dgm:pt>
    <dgm:pt modelId="{2321F68C-856A-49EA-A28C-6B0CAE000986}" type="sibTrans" cxnId="{3CA37A37-255A-4287-8B7B-622EBAC3C6F5}">
      <dgm:prSet/>
      <dgm:spPr/>
      <dgm:t>
        <a:bodyPr/>
        <a:lstStyle/>
        <a:p>
          <a:endParaRPr lang="en-GB"/>
        </a:p>
      </dgm:t>
    </dgm:pt>
    <dgm:pt modelId="{0D01F9B8-92AF-4444-AFD9-E33E740B1A2B}">
      <dgm:prSet phldrT="[Text]" phldr="0" custT="1"/>
      <dgm:spPr/>
      <dgm:t>
        <a:bodyPr/>
        <a:lstStyle/>
        <a:p>
          <a:r>
            <a:rPr lang="en-IN" sz="1400" dirty="0"/>
            <a:t>Check distributions and frequencies of various numerical and categorical variables. Create derived variables.</a:t>
          </a:r>
          <a:endParaRPr lang="en-GB" sz="1400" dirty="0"/>
        </a:p>
      </dgm:t>
    </dgm:pt>
    <dgm:pt modelId="{AA33DA58-5C5E-4171-B3E5-887806F6A848}" type="parTrans" cxnId="{6B71D523-94C7-4BDF-ADFB-9CFB5AADB7B6}">
      <dgm:prSet/>
      <dgm:spPr/>
      <dgm:t>
        <a:bodyPr/>
        <a:lstStyle/>
        <a:p>
          <a:endParaRPr lang="en-GB"/>
        </a:p>
      </dgm:t>
    </dgm:pt>
    <dgm:pt modelId="{2F4DC8A3-4FA8-43C2-B5A2-93A483CBD18B}" type="sibTrans" cxnId="{6B71D523-94C7-4BDF-ADFB-9CFB5AADB7B6}">
      <dgm:prSet/>
      <dgm:spPr/>
      <dgm:t>
        <a:bodyPr/>
        <a:lstStyle/>
        <a:p>
          <a:endParaRPr lang="en-GB"/>
        </a:p>
      </dgm:t>
    </dgm:pt>
    <dgm:pt modelId="{2B90B186-0F98-482A-B030-3CAD7FE919A7}">
      <dgm:prSet phldrT="[Text]" phldr="0"/>
      <dgm:spPr/>
      <dgm:t>
        <a:bodyPr/>
        <a:lstStyle/>
        <a:p>
          <a:r>
            <a:rPr lang="en-IN" dirty="0"/>
            <a:t>BIVARIATE ANALYSIS</a:t>
          </a:r>
          <a:endParaRPr lang="en-GB" dirty="0"/>
        </a:p>
      </dgm:t>
    </dgm:pt>
    <dgm:pt modelId="{226EFAB7-C5A0-48F0-9FD9-D5FD2AA4375D}" type="parTrans" cxnId="{630E17D4-1A7C-4C4B-958C-DD43F6754A35}">
      <dgm:prSet/>
      <dgm:spPr/>
      <dgm:t>
        <a:bodyPr/>
        <a:lstStyle/>
        <a:p>
          <a:endParaRPr lang="en-GB"/>
        </a:p>
      </dgm:t>
    </dgm:pt>
    <dgm:pt modelId="{B3A408A9-6CE7-45F5-B3AC-CD5161BC6E3A}" type="sibTrans" cxnId="{630E17D4-1A7C-4C4B-958C-DD43F6754A35}">
      <dgm:prSet/>
      <dgm:spPr/>
      <dgm:t>
        <a:bodyPr/>
        <a:lstStyle/>
        <a:p>
          <a:endParaRPr lang="en-GB"/>
        </a:p>
      </dgm:t>
    </dgm:pt>
    <dgm:pt modelId="{557AD795-4BB7-48D3-8178-C7D8C5CDB8F6}">
      <dgm:prSet phldrT="[Text]" phldr="0" custT="1"/>
      <dgm:spPr/>
      <dgm:t>
        <a:bodyPr/>
        <a:lstStyle/>
        <a:p>
          <a:r>
            <a:rPr lang="en-IN" sz="1300" dirty="0"/>
            <a:t>Do correlation analysis. Check how two variables affect each other or a third variable. Analyse joint distributions.</a:t>
          </a:r>
          <a:endParaRPr lang="en-GB" sz="1300" dirty="0"/>
        </a:p>
      </dgm:t>
    </dgm:pt>
    <dgm:pt modelId="{9035F9D7-6D4C-4343-8C6A-C38A31D2BF5C}" type="parTrans" cxnId="{F817D693-D7E4-4569-81C9-CC28B919F885}">
      <dgm:prSet/>
      <dgm:spPr/>
      <dgm:t>
        <a:bodyPr/>
        <a:lstStyle/>
        <a:p>
          <a:endParaRPr lang="en-GB"/>
        </a:p>
      </dgm:t>
    </dgm:pt>
    <dgm:pt modelId="{96E3CDD8-DB7F-4FC6-9CA6-B7B3A3893FC3}" type="sibTrans" cxnId="{F817D693-D7E4-4569-81C9-CC28B919F885}">
      <dgm:prSet/>
      <dgm:spPr/>
      <dgm:t>
        <a:bodyPr/>
        <a:lstStyle/>
        <a:p>
          <a:endParaRPr lang="en-GB"/>
        </a:p>
      </dgm:t>
    </dgm:pt>
    <dgm:pt modelId="{2D176CAF-AE3D-42C3-87A2-94E84CED0AFB}">
      <dgm:prSet phldrT="[Text]" phldr="0"/>
      <dgm:spPr/>
      <dgm:t>
        <a:bodyPr/>
        <a:lstStyle/>
        <a:p>
          <a:r>
            <a:rPr lang="en-IN" dirty="0"/>
            <a:t>SUMMARISE RESULTS</a:t>
          </a:r>
          <a:endParaRPr lang="en-GB" dirty="0"/>
        </a:p>
      </dgm:t>
    </dgm:pt>
    <dgm:pt modelId="{A8BBDC50-49C6-41E1-9668-4A47F2F029B2}" type="parTrans" cxnId="{03035662-F059-456E-B19F-04C80EE9E4CE}">
      <dgm:prSet/>
      <dgm:spPr/>
      <dgm:t>
        <a:bodyPr/>
        <a:lstStyle/>
        <a:p>
          <a:endParaRPr lang="en-GB"/>
        </a:p>
      </dgm:t>
    </dgm:pt>
    <dgm:pt modelId="{C1C0B88A-ADE5-41BD-A0F0-AB7279BB2250}" type="sibTrans" cxnId="{03035662-F059-456E-B19F-04C80EE9E4CE}">
      <dgm:prSet/>
      <dgm:spPr/>
      <dgm:t>
        <a:bodyPr/>
        <a:lstStyle/>
        <a:p>
          <a:endParaRPr lang="en-GB"/>
        </a:p>
      </dgm:t>
    </dgm:pt>
    <dgm:pt modelId="{B04B6479-C030-47F7-B6D4-B170E4E16455}">
      <dgm:prSet phldrT="[Text]" phldr="0" custT="1"/>
      <dgm:spPr/>
      <dgm:t>
        <a:bodyPr/>
        <a:lstStyle/>
        <a:p>
          <a:r>
            <a:rPr lang="en-IN" sz="1600" dirty="0"/>
            <a:t>Publish insights and observations.</a:t>
          </a:r>
          <a:endParaRPr lang="en-GB" sz="1600" dirty="0"/>
        </a:p>
      </dgm:t>
    </dgm:pt>
    <dgm:pt modelId="{DBD91EF6-9855-4355-9B71-0EF7887A6262}" type="parTrans" cxnId="{3F732EA7-BA8A-4D5B-BCFA-71693A36DCD7}">
      <dgm:prSet/>
      <dgm:spPr/>
      <dgm:t>
        <a:bodyPr/>
        <a:lstStyle/>
        <a:p>
          <a:endParaRPr lang="en-GB"/>
        </a:p>
      </dgm:t>
    </dgm:pt>
    <dgm:pt modelId="{2847BF7D-1174-4DB0-AC1D-7C5CF93A4641}" type="sibTrans" cxnId="{3F732EA7-BA8A-4D5B-BCFA-71693A36DCD7}">
      <dgm:prSet/>
      <dgm:spPr/>
      <dgm:t>
        <a:bodyPr/>
        <a:lstStyle/>
        <a:p>
          <a:endParaRPr lang="en-GB"/>
        </a:p>
      </dgm:t>
    </dgm:pt>
    <dgm:pt modelId="{83DF44F2-F3D4-49C8-987A-9CE24407A6C6}">
      <dgm:prSet phldrT="[Text]" phldr="0"/>
      <dgm:spPr/>
      <dgm:t>
        <a:bodyPr/>
        <a:lstStyle/>
        <a:p>
          <a:r>
            <a:rPr lang="en-IN" dirty="0"/>
            <a:t>SEGMENTED UNIVARIATE ANALYSIS</a:t>
          </a:r>
          <a:endParaRPr lang="en-GB" dirty="0"/>
        </a:p>
      </dgm:t>
    </dgm:pt>
    <dgm:pt modelId="{C967D3F8-3D9A-4AD0-B300-CA241F6F8570}" type="parTrans" cxnId="{5786B48B-365D-4B42-8397-E8C6F9855467}">
      <dgm:prSet/>
      <dgm:spPr/>
      <dgm:t>
        <a:bodyPr/>
        <a:lstStyle/>
        <a:p>
          <a:endParaRPr lang="en-GB"/>
        </a:p>
      </dgm:t>
    </dgm:pt>
    <dgm:pt modelId="{DA960AC2-4141-4288-8BE4-AFD195B54924}" type="sibTrans" cxnId="{5786B48B-365D-4B42-8397-E8C6F9855467}">
      <dgm:prSet/>
      <dgm:spPr/>
      <dgm:t>
        <a:bodyPr/>
        <a:lstStyle/>
        <a:p>
          <a:endParaRPr lang="en-GB"/>
        </a:p>
      </dgm:t>
    </dgm:pt>
    <dgm:pt modelId="{817A3AB4-561D-43D1-BB81-1F9E3A7CBE95}">
      <dgm:prSet phldrT="[Text]" phldr="0" custT="1"/>
      <dgm:spPr/>
      <dgm:t>
        <a:bodyPr/>
        <a:lstStyle/>
        <a:p>
          <a:r>
            <a:rPr lang="en-IN" sz="1600" dirty="0"/>
            <a:t>Analyse variables against segments of the final variable.</a:t>
          </a:r>
          <a:endParaRPr lang="en-GB" sz="1600" dirty="0"/>
        </a:p>
      </dgm:t>
    </dgm:pt>
    <dgm:pt modelId="{35ABB470-C0E1-41AE-AE8B-2DE305E4A647}" type="parTrans" cxnId="{C405E22F-526E-410F-8B02-720FCF3E3F68}">
      <dgm:prSet/>
      <dgm:spPr/>
      <dgm:t>
        <a:bodyPr/>
        <a:lstStyle/>
        <a:p>
          <a:endParaRPr lang="en-GB"/>
        </a:p>
      </dgm:t>
    </dgm:pt>
    <dgm:pt modelId="{4D5B0D89-3559-4064-B6E1-2BE2DCE39ADE}" type="sibTrans" cxnId="{C405E22F-526E-410F-8B02-720FCF3E3F68}">
      <dgm:prSet/>
      <dgm:spPr/>
      <dgm:t>
        <a:bodyPr/>
        <a:lstStyle/>
        <a:p>
          <a:endParaRPr lang="en-GB"/>
        </a:p>
      </dgm:t>
    </dgm:pt>
    <dgm:pt modelId="{49180D72-A1A6-4897-9B6A-67EC12F52690}" type="pres">
      <dgm:prSet presAssocID="{5B27ABFA-8536-40D5-B595-311A0400FF02}" presName="Name0" presStyleCnt="0">
        <dgm:presLayoutVars>
          <dgm:dir/>
          <dgm:animLvl val="lvl"/>
          <dgm:resizeHandles val="exact"/>
        </dgm:presLayoutVars>
      </dgm:prSet>
      <dgm:spPr/>
    </dgm:pt>
    <dgm:pt modelId="{AF7F99EF-EB38-4976-960A-1AFA090774C1}" type="pres">
      <dgm:prSet presAssocID="{2D176CAF-AE3D-42C3-87A2-94E84CED0AFB}" presName="boxAndChildren" presStyleCnt="0"/>
      <dgm:spPr/>
    </dgm:pt>
    <dgm:pt modelId="{2A359606-56EB-4631-811B-9A8C2D8617C5}" type="pres">
      <dgm:prSet presAssocID="{2D176CAF-AE3D-42C3-87A2-94E84CED0AFB}" presName="parentTextBox" presStyleLbl="node1" presStyleIdx="0" presStyleCnt="5"/>
      <dgm:spPr/>
    </dgm:pt>
    <dgm:pt modelId="{EAE9E5CD-C9F0-4CF4-BD1E-FC6F75DEDE01}" type="pres">
      <dgm:prSet presAssocID="{2D176CAF-AE3D-42C3-87A2-94E84CED0AFB}" presName="entireBox" presStyleLbl="node1" presStyleIdx="0" presStyleCnt="5"/>
      <dgm:spPr/>
    </dgm:pt>
    <dgm:pt modelId="{BBA87B00-8CA7-4B02-9C8D-5766AC4184E7}" type="pres">
      <dgm:prSet presAssocID="{2D176CAF-AE3D-42C3-87A2-94E84CED0AFB}" presName="descendantBox" presStyleCnt="0"/>
      <dgm:spPr/>
    </dgm:pt>
    <dgm:pt modelId="{664F2BE4-9BFA-4365-A67B-94B725DC45D2}" type="pres">
      <dgm:prSet presAssocID="{B04B6479-C030-47F7-B6D4-B170E4E16455}" presName="childTextBox" presStyleLbl="fgAccFollowNode1" presStyleIdx="0" presStyleCnt="5">
        <dgm:presLayoutVars>
          <dgm:bulletEnabled val="1"/>
        </dgm:presLayoutVars>
      </dgm:prSet>
      <dgm:spPr/>
    </dgm:pt>
    <dgm:pt modelId="{DC776EF5-7203-4883-99CB-31BAFBD22267}" type="pres">
      <dgm:prSet presAssocID="{B3A408A9-6CE7-45F5-B3AC-CD5161BC6E3A}" presName="sp" presStyleCnt="0"/>
      <dgm:spPr/>
    </dgm:pt>
    <dgm:pt modelId="{72DC2109-01E4-4505-86E0-DD1F680E9AD7}" type="pres">
      <dgm:prSet presAssocID="{2B90B186-0F98-482A-B030-3CAD7FE919A7}" presName="arrowAndChildren" presStyleCnt="0"/>
      <dgm:spPr/>
    </dgm:pt>
    <dgm:pt modelId="{7129F2F6-AF7F-4A54-B6FA-5A99E97DA7D3}" type="pres">
      <dgm:prSet presAssocID="{2B90B186-0F98-482A-B030-3CAD7FE919A7}" presName="parentTextArrow" presStyleLbl="node1" presStyleIdx="0" presStyleCnt="5"/>
      <dgm:spPr/>
    </dgm:pt>
    <dgm:pt modelId="{1E1B8B82-A35F-4243-B104-9F900C64A661}" type="pres">
      <dgm:prSet presAssocID="{2B90B186-0F98-482A-B030-3CAD7FE919A7}" presName="arrow" presStyleLbl="node1" presStyleIdx="1" presStyleCnt="5"/>
      <dgm:spPr/>
    </dgm:pt>
    <dgm:pt modelId="{9D692286-6B32-402A-BE68-16D4C8ACC11B}" type="pres">
      <dgm:prSet presAssocID="{2B90B186-0F98-482A-B030-3CAD7FE919A7}" presName="descendantArrow" presStyleCnt="0"/>
      <dgm:spPr/>
    </dgm:pt>
    <dgm:pt modelId="{C60D15CA-A546-4927-94B8-990935BCC356}" type="pres">
      <dgm:prSet presAssocID="{557AD795-4BB7-48D3-8178-C7D8C5CDB8F6}" presName="childTextArrow" presStyleLbl="fgAccFollowNode1" presStyleIdx="1" presStyleCnt="5">
        <dgm:presLayoutVars>
          <dgm:bulletEnabled val="1"/>
        </dgm:presLayoutVars>
      </dgm:prSet>
      <dgm:spPr/>
    </dgm:pt>
    <dgm:pt modelId="{127F5ED0-DA7F-4F9C-9310-B51DD8F63948}" type="pres">
      <dgm:prSet presAssocID="{DA960AC2-4141-4288-8BE4-AFD195B54924}" presName="sp" presStyleCnt="0"/>
      <dgm:spPr/>
    </dgm:pt>
    <dgm:pt modelId="{2A35ACC0-F919-4F20-8022-B68E6DFA1C89}" type="pres">
      <dgm:prSet presAssocID="{83DF44F2-F3D4-49C8-987A-9CE24407A6C6}" presName="arrowAndChildren" presStyleCnt="0"/>
      <dgm:spPr/>
    </dgm:pt>
    <dgm:pt modelId="{692B6ECE-7080-45EE-A52A-A3DA389B4CC8}" type="pres">
      <dgm:prSet presAssocID="{83DF44F2-F3D4-49C8-987A-9CE24407A6C6}" presName="parentTextArrow" presStyleLbl="node1" presStyleIdx="1" presStyleCnt="5"/>
      <dgm:spPr/>
    </dgm:pt>
    <dgm:pt modelId="{969C6BFB-A52F-409B-AA1D-A3BB0E0D5764}" type="pres">
      <dgm:prSet presAssocID="{83DF44F2-F3D4-49C8-987A-9CE24407A6C6}" presName="arrow" presStyleLbl="node1" presStyleIdx="2" presStyleCnt="5"/>
      <dgm:spPr/>
    </dgm:pt>
    <dgm:pt modelId="{185646A1-EDD9-459A-8F9B-42DB217364FB}" type="pres">
      <dgm:prSet presAssocID="{83DF44F2-F3D4-49C8-987A-9CE24407A6C6}" presName="descendantArrow" presStyleCnt="0"/>
      <dgm:spPr/>
    </dgm:pt>
    <dgm:pt modelId="{B30E56C8-DF09-4FB0-835D-479AE79DBCC9}" type="pres">
      <dgm:prSet presAssocID="{817A3AB4-561D-43D1-BB81-1F9E3A7CBE95}" presName="childTextArrow" presStyleLbl="fgAccFollowNode1" presStyleIdx="2" presStyleCnt="5">
        <dgm:presLayoutVars>
          <dgm:bulletEnabled val="1"/>
        </dgm:presLayoutVars>
      </dgm:prSet>
      <dgm:spPr/>
    </dgm:pt>
    <dgm:pt modelId="{69795D2A-42AF-4184-87D2-3135F2FE465E}" type="pres">
      <dgm:prSet presAssocID="{2321F68C-856A-49EA-A28C-6B0CAE000986}" presName="sp" presStyleCnt="0"/>
      <dgm:spPr/>
    </dgm:pt>
    <dgm:pt modelId="{BB8A1BAF-BA33-4860-9A3D-461E6E3661D8}" type="pres">
      <dgm:prSet presAssocID="{1B42F06E-C99B-48D9-AF88-5A3AD756139C}" presName="arrowAndChildren" presStyleCnt="0"/>
      <dgm:spPr/>
    </dgm:pt>
    <dgm:pt modelId="{2DB24D3E-C60B-4A34-A2DD-91CB2BD93DC7}" type="pres">
      <dgm:prSet presAssocID="{1B42F06E-C99B-48D9-AF88-5A3AD756139C}" presName="parentTextArrow" presStyleLbl="node1" presStyleIdx="2" presStyleCnt="5"/>
      <dgm:spPr/>
    </dgm:pt>
    <dgm:pt modelId="{A2E80CE8-2BE3-48FB-9523-FEDBE7006BB6}" type="pres">
      <dgm:prSet presAssocID="{1B42F06E-C99B-48D9-AF88-5A3AD756139C}" presName="arrow" presStyleLbl="node1" presStyleIdx="3" presStyleCnt="5"/>
      <dgm:spPr/>
    </dgm:pt>
    <dgm:pt modelId="{2E7DC112-8A16-462A-9970-AD3CDABFB9E2}" type="pres">
      <dgm:prSet presAssocID="{1B42F06E-C99B-48D9-AF88-5A3AD756139C}" presName="descendantArrow" presStyleCnt="0"/>
      <dgm:spPr/>
    </dgm:pt>
    <dgm:pt modelId="{8C8B93A3-A788-4195-A1EB-6439F63E92D4}" type="pres">
      <dgm:prSet presAssocID="{0D01F9B8-92AF-4444-AFD9-E33E740B1A2B}" presName="childTextArrow" presStyleLbl="fgAccFollowNode1" presStyleIdx="3" presStyleCnt="5">
        <dgm:presLayoutVars>
          <dgm:bulletEnabled val="1"/>
        </dgm:presLayoutVars>
      </dgm:prSet>
      <dgm:spPr/>
    </dgm:pt>
    <dgm:pt modelId="{54B96B7F-8603-4D57-8882-7FCE9B29A92A}" type="pres">
      <dgm:prSet presAssocID="{32593EE0-B105-4CB0-9F54-720F1C958990}" presName="sp" presStyleCnt="0"/>
      <dgm:spPr/>
    </dgm:pt>
    <dgm:pt modelId="{CB18AD17-1DAB-4F6C-A9AF-B1E285D45160}" type="pres">
      <dgm:prSet presAssocID="{3823FEB9-D22A-4449-8060-820D5A2F3FEF}" presName="arrowAndChildren" presStyleCnt="0"/>
      <dgm:spPr/>
    </dgm:pt>
    <dgm:pt modelId="{2EB667C6-B64A-4A68-90BA-275B4235E238}" type="pres">
      <dgm:prSet presAssocID="{3823FEB9-D22A-4449-8060-820D5A2F3FEF}" presName="parentTextArrow" presStyleLbl="node1" presStyleIdx="3" presStyleCnt="5"/>
      <dgm:spPr/>
    </dgm:pt>
    <dgm:pt modelId="{4CA6E223-738F-4916-A4C4-07462FE02D81}" type="pres">
      <dgm:prSet presAssocID="{3823FEB9-D22A-4449-8060-820D5A2F3FEF}" presName="arrow" presStyleLbl="node1" presStyleIdx="4" presStyleCnt="5"/>
      <dgm:spPr/>
    </dgm:pt>
    <dgm:pt modelId="{D2AE43A9-C3D2-45C6-837D-6723224E5A58}" type="pres">
      <dgm:prSet presAssocID="{3823FEB9-D22A-4449-8060-820D5A2F3FEF}" presName="descendantArrow" presStyleCnt="0"/>
      <dgm:spPr/>
    </dgm:pt>
    <dgm:pt modelId="{A4AFC168-1F25-4544-A87C-6925C4622C3C}" type="pres">
      <dgm:prSet presAssocID="{B9392FAA-E8A8-4121-9B42-9719EA2F18F9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EA9AE80A-D12B-466E-B6C2-6A54A56C14D9}" type="presOf" srcId="{557AD795-4BB7-48D3-8178-C7D8C5CDB8F6}" destId="{C60D15CA-A546-4927-94B8-990935BCC356}" srcOrd="0" destOrd="0" presId="urn:microsoft.com/office/officeart/2005/8/layout/process4"/>
    <dgm:cxn modelId="{F156890E-05F2-41E7-B87F-DC090C16EA7A}" type="presOf" srcId="{B9392FAA-E8A8-4121-9B42-9719EA2F18F9}" destId="{A4AFC168-1F25-4544-A87C-6925C4622C3C}" srcOrd="0" destOrd="0" presId="urn:microsoft.com/office/officeart/2005/8/layout/process4"/>
    <dgm:cxn modelId="{66D33612-C119-4A70-AFC5-A8DB09CEAA84}" type="presOf" srcId="{83DF44F2-F3D4-49C8-987A-9CE24407A6C6}" destId="{692B6ECE-7080-45EE-A52A-A3DA389B4CC8}" srcOrd="0" destOrd="0" presId="urn:microsoft.com/office/officeart/2005/8/layout/process4"/>
    <dgm:cxn modelId="{6B71D523-94C7-4BDF-ADFB-9CFB5AADB7B6}" srcId="{1B42F06E-C99B-48D9-AF88-5A3AD756139C}" destId="{0D01F9B8-92AF-4444-AFD9-E33E740B1A2B}" srcOrd="0" destOrd="0" parTransId="{AA33DA58-5C5E-4171-B3E5-887806F6A848}" sibTransId="{2F4DC8A3-4FA8-43C2-B5A2-93A483CBD18B}"/>
    <dgm:cxn modelId="{7A85002C-DBAC-432A-8364-557C396E24BE}" type="presOf" srcId="{1B42F06E-C99B-48D9-AF88-5A3AD756139C}" destId="{A2E80CE8-2BE3-48FB-9523-FEDBE7006BB6}" srcOrd="1" destOrd="0" presId="urn:microsoft.com/office/officeart/2005/8/layout/process4"/>
    <dgm:cxn modelId="{C405E22F-526E-410F-8B02-720FCF3E3F68}" srcId="{83DF44F2-F3D4-49C8-987A-9CE24407A6C6}" destId="{817A3AB4-561D-43D1-BB81-1F9E3A7CBE95}" srcOrd="0" destOrd="0" parTransId="{35ABB470-C0E1-41AE-AE8B-2DE305E4A647}" sibTransId="{4D5B0D89-3559-4064-B6E1-2BE2DCE39ADE}"/>
    <dgm:cxn modelId="{3CA37A37-255A-4287-8B7B-622EBAC3C6F5}" srcId="{5B27ABFA-8536-40D5-B595-311A0400FF02}" destId="{1B42F06E-C99B-48D9-AF88-5A3AD756139C}" srcOrd="1" destOrd="0" parTransId="{DC34FBC3-49C9-4AFE-9526-C44870ABB5DD}" sibTransId="{2321F68C-856A-49EA-A28C-6B0CAE000986}"/>
    <dgm:cxn modelId="{FA111043-FE5C-4210-AA5C-009FFB037434}" type="presOf" srcId="{817A3AB4-561D-43D1-BB81-1F9E3A7CBE95}" destId="{B30E56C8-DF09-4FB0-835D-479AE79DBCC9}" srcOrd="0" destOrd="0" presId="urn:microsoft.com/office/officeart/2005/8/layout/process4"/>
    <dgm:cxn modelId="{22DBF946-2897-452E-98AD-13A3D91D4CE1}" type="presOf" srcId="{3823FEB9-D22A-4449-8060-820D5A2F3FEF}" destId="{4CA6E223-738F-4916-A4C4-07462FE02D81}" srcOrd="1" destOrd="0" presId="urn:microsoft.com/office/officeart/2005/8/layout/process4"/>
    <dgm:cxn modelId="{03035662-F059-456E-B19F-04C80EE9E4CE}" srcId="{5B27ABFA-8536-40D5-B595-311A0400FF02}" destId="{2D176CAF-AE3D-42C3-87A2-94E84CED0AFB}" srcOrd="4" destOrd="0" parTransId="{A8BBDC50-49C6-41E1-9668-4A47F2F029B2}" sibTransId="{C1C0B88A-ADE5-41BD-A0F0-AB7279BB2250}"/>
    <dgm:cxn modelId="{777DA86E-4172-435C-877E-B556190581AE}" type="presOf" srcId="{5B27ABFA-8536-40D5-B595-311A0400FF02}" destId="{49180D72-A1A6-4897-9B6A-67EC12F52690}" srcOrd="0" destOrd="0" presId="urn:microsoft.com/office/officeart/2005/8/layout/process4"/>
    <dgm:cxn modelId="{47CA938B-5DF9-44FC-97BE-E62A0A693882}" type="presOf" srcId="{0D01F9B8-92AF-4444-AFD9-E33E740B1A2B}" destId="{8C8B93A3-A788-4195-A1EB-6439F63E92D4}" srcOrd="0" destOrd="0" presId="urn:microsoft.com/office/officeart/2005/8/layout/process4"/>
    <dgm:cxn modelId="{5786B48B-365D-4B42-8397-E8C6F9855467}" srcId="{5B27ABFA-8536-40D5-B595-311A0400FF02}" destId="{83DF44F2-F3D4-49C8-987A-9CE24407A6C6}" srcOrd="2" destOrd="0" parTransId="{C967D3F8-3D9A-4AD0-B300-CA241F6F8570}" sibTransId="{DA960AC2-4141-4288-8BE4-AFD195B54924}"/>
    <dgm:cxn modelId="{F817D693-D7E4-4569-81C9-CC28B919F885}" srcId="{2B90B186-0F98-482A-B030-3CAD7FE919A7}" destId="{557AD795-4BB7-48D3-8178-C7D8C5CDB8F6}" srcOrd="0" destOrd="0" parTransId="{9035F9D7-6D4C-4343-8C6A-C38A31D2BF5C}" sibTransId="{96E3CDD8-DB7F-4FC6-9CA6-B7B3A3893FC3}"/>
    <dgm:cxn modelId="{FD0C6E9B-D2A8-4108-B197-A656EF21F8F5}" type="presOf" srcId="{2B90B186-0F98-482A-B030-3CAD7FE919A7}" destId="{7129F2F6-AF7F-4A54-B6FA-5A99E97DA7D3}" srcOrd="0" destOrd="0" presId="urn:microsoft.com/office/officeart/2005/8/layout/process4"/>
    <dgm:cxn modelId="{B329F79F-9EDB-4F81-B35F-ABDA5E22C26F}" type="presOf" srcId="{3823FEB9-D22A-4449-8060-820D5A2F3FEF}" destId="{2EB667C6-B64A-4A68-90BA-275B4235E238}" srcOrd="0" destOrd="0" presId="urn:microsoft.com/office/officeart/2005/8/layout/process4"/>
    <dgm:cxn modelId="{3F732EA7-BA8A-4D5B-BCFA-71693A36DCD7}" srcId="{2D176CAF-AE3D-42C3-87A2-94E84CED0AFB}" destId="{B04B6479-C030-47F7-B6D4-B170E4E16455}" srcOrd="0" destOrd="0" parTransId="{DBD91EF6-9855-4355-9B71-0EF7887A6262}" sibTransId="{2847BF7D-1174-4DB0-AC1D-7C5CF93A4641}"/>
    <dgm:cxn modelId="{211CD7A7-E33A-4674-A733-16B7219E20D6}" type="presOf" srcId="{2D176CAF-AE3D-42C3-87A2-94E84CED0AFB}" destId="{2A359606-56EB-4631-811B-9A8C2D8617C5}" srcOrd="0" destOrd="0" presId="urn:microsoft.com/office/officeart/2005/8/layout/process4"/>
    <dgm:cxn modelId="{96752EAD-B5FA-4BC8-B9B0-5557BBB5C2E1}" type="presOf" srcId="{1B42F06E-C99B-48D9-AF88-5A3AD756139C}" destId="{2DB24D3E-C60B-4A34-A2DD-91CB2BD93DC7}" srcOrd="0" destOrd="0" presId="urn:microsoft.com/office/officeart/2005/8/layout/process4"/>
    <dgm:cxn modelId="{54FFB3B0-263A-40B4-AFA6-AEC80642E3C6}" type="presOf" srcId="{83DF44F2-F3D4-49C8-987A-9CE24407A6C6}" destId="{969C6BFB-A52F-409B-AA1D-A3BB0E0D5764}" srcOrd="1" destOrd="0" presId="urn:microsoft.com/office/officeart/2005/8/layout/process4"/>
    <dgm:cxn modelId="{3C88DEB6-53FB-4FD6-A7C5-0BC3BEA66845}" type="presOf" srcId="{2D176CAF-AE3D-42C3-87A2-94E84CED0AFB}" destId="{EAE9E5CD-C9F0-4CF4-BD1E-FC6F75DEDE01}" srcOrd="1" destOrd="0" presId="urn:microsoft.com/office/officeart/2005/8/layout/process4"/>
    <dgm:cxn modelId="{B47F8AB8-755D-4153-B9C3-4BDEF3FC8131}" srcId="{3823FEB9-D22A-4449-8060-820D5A2F3FEF}" destId="{B9392FAA-E8A8-4121-9B42-9719EA2F18F9}" srcOrd="0" destOrd="0" parTransId="{6A74C692-FB43-4A20-B078-7CDC85A0B2D9}" sibTransId="{1C51EDF1-5260-47F4-AC2D-A5C12EE37520}"/>
    <dgm:cxn modelId="{EE392EC3-F13C-4638-8631-0AD84F76B2F9}" type="presOf" srcId="{2B90B186-0F98-482A-B030-3CAD7FE919A7}" destId="{1E1B8B82-A35F-4243-B104-9F900C64A661}" srcOrd="1" destOrd="0" presId="urn:microsoft.com/office/officeart/2005/8/layout/process4"/>
    <dgm:cxn modelId="{630E17D4-1A7C-4C4B-958C-DD43F6754A35}" srcId="{5B27ABFA-8536-40D5-B595-311A0400FF02}" destId="{2B90B186-0F98-482A-B030-3CAD7FE919A7}" srcOrd="3" destOrd="0" parTransId="{226EFAB7-C5A0-48F0-9FD9-D5FD2AA4375D}" sibTransId="{B3A408A9-6CE7-45F5-B3AC-CD5161BC6E3A}"/>
    <dgm:cxn modelId="{9F1F6DDE-EBC6-4CE8-8324-E1CD624AF5E4}" srcId="{5B27ABFA-8536-40D5-B595-311A0400FF02}" destId="{3823FEB9-D22A-4449-8060-820D5A2F3FEF}" srcOrd="0" destOrd="0" parTransId="{7936A88E-35F3-4036-A7DA-6E8DE3C9D42F}" sibTransId="{32593EE0-B105-4CB0-9F54-720F1C958990}"/>
    <dgm:cxn modelId="{4FA4EAF4-B4ED-4A33-ABA6-E0FCFF1524F4}" type="presOf" srcId="{B04B6479-C030-47F7-B6D4-B170E4E16455}" destId="{664F2BE4-9BFA-4365-A67B-94B725DC45D2}" srcOrd="0" destOrd="0" presId="urn:microsoft.com/office/officeart/2005/8/layout/process4"/>
    <dgm:cxn modelId="{9174305B-8A6D-4D3C-B7FF-09610F84FFB8}" type="presParOf" srcId="{49180D72-A1A6-4897-9B6A-67EC12F52690}" destId="{AF7F99EF-EB38-4976-960A-1AFA090774C1}" srcOrd="0" destOrd="0" presId="urn:microsoft.com/office/officeart/2005/8/layout/process4"/>
    <dgm:cxn modelId="{92638B87-1FC2-4AFA-B35C-F4D11588428D}" type="presParOf" srcId="{AF7F99EF-EB38-4976-960A-1AFA090774C1}" destId="{2A359606-56EB-4631-811B-9A8C2D8617C5}" srcOrd="0" destOrd="0" presId="urn:microsoft.com/office/officeart/2005/8/layout/process4"/>
    <dgm:cxn modelId="{3698AEC6-5177-4123-A0D0-39C4D2620BBE}" type="presParOf" srcId="{AF7F99EF-EB38-4976-960A-1AFA090774C1}" destId="{EAE9E5CD-C9F0-4CF4-BD1E-FC6F75DEDE01}" srcOrd="1" destOrd="0" presId="urn:microsoft.com/office/officeart/2005/8/layout/process4"/>
    <dgm:cxn modelId="{622365A0-2A6D-437D-9020-EF27986551E2}" type="presParOf" srcId="{AF7F99EF-EB38-4976-960A-1AFA090774C1}" destId="{BBA87B00-8CA7-4B02-9C8D-5766AC4184E7}" srcOrd="2" destOrd="0" presId="urn:microsoft.com/office/officeart/2005/8/layout/process4"/>
    <dgm:cxn modelId="{56329887-16C0-40C0-B2CB-E809BB2F870C}" type="presParOf" srcId="{BBA87B00-8CA7-4B02-9C8D-5766AC4184E7}" destId="{664F2BE4-9BFA-4365-A67B-94B725DC45D2}" srcOrd="0" destOrd="0" presId="urn:microsoft.com/office/officeart/2005/8/layout/process4"/>
    <dgm:cxn modelId="{338F3A63-E1CD-43DC-A50C-939E406964EE}" type="presParOf" srcId="{49180D72-A1A6-4897-9B6A-67EC12F52690}" destId="{DC776EF5-7203-4883-99CB-31BAFBD22267}" srcOrd="1" destOrd="0" presId="urn:microsoft.com/office/officeart/2005/8/layout/process4"/>
    <dgm:cxn modelId="{83C978A5-93FD-4EFC-AF33-B3B4198C2E76}" type="presParOf" srcId="{49180D72-A1A6-4897-9B6A-67EC12F52690}" destId="{72DC2109-01E4-4505-86E0-DD1F680E9AD7}" srcOrd="2" destOrd="0" presId="urn:microsoft.com/office/officeart/2005/8/layout/process4"/>
    <dgm:cxn modelId="{B2A19D20-5860-4DAC-A72A-83168F1C5E5A}" type="presParOf" srcId="{72DC2109-01E4-4505-86E0-DD1F680E9AD7}" destId="{7129F2F6-AF7F-4A54-B6FA-5A99E97DA7D3}" srcOrd="0" destOrd="0" presId="urn:microsoft.com/office/officeart/2005/8/layout/process4"/>
    <dgm:cxn modelId="{DB0DECF5-59B8-457A-AE2B-8C41DDC823AE}" type="presParOf" srcId="{72DC2109-01E4-4505-86E0-DD1F680E9AD7}" destId="{1E1B8B82-A35F-4243-B104-9F900C64A661}" srcOrd="1" destOrd="0" presId="urn:microsoft.com/office/officeart/2005/8/layout/process4"/>
    <dgm:cxn modelId="{2CBB8383-2006-41E1-BE46-39427F589C94}" type="presParOf" srcId="{72DC2109-01E4-4505-86E0-DD1F680E9AD7}" destId="{9D692286-6B32-402A-BE68-16D4C8ACC11B}" srcOrd="2" destOrd="0" presId="urn:microsoft.com/office/officeart/2005/8/layout/process4"/>
    <dgm:cxn modelId="{22CD7FDF-4107-49F7-A542-F2A79A4D5DCB}" type="presParOf" srcId="{9D692286-6B32-402A-BE68-16D4C8ACC11B}" destId="{C60D15CA-A546-4927-94B8-990935BCC356}" srcOrd="0" destOrd="0" presId="urn:microsoft.com/office/officeart/2005/8/layout/process4"/>
    <dgm:cxn modelId="{F293A718-542E-4F9E-A856-98856FDA8404}" type="presParOf" srcId="{49180D72-A1A6-4897-9B6A-67EC12F52690}" destId="{127F5ED0-DA7F-4F9C-9310-B51DD8F63948}" srcOrd="3" destOrd="0" presId="urn:microsoft.com/office/officeart/2005/8/layout/process4"/>
    <dgm:cxn modelId="{FA2F1910-01F9-4170-8616-9604A3FB614C}" type="presParOf" srcId="{49180D72-A1A6-4897-9B6A-67EC12F52690}" destId="{2A35ACC0-F919-4F20-8022-B68E6DFA1C89}" srcOrd="4" destOrd="0" presId="urn:microsoft.com/office/officeart/2005/8/layout/process4"/>
    <dgm:cxn modelId="{08D65A56-8245-4644-89A3-14717A0C89B8}" type="presParOf" srcId="{2A35ACC0-F919-4F20-8022-B68E6DFA1C89}" destId="{692B6ECE-7080-45EE-A52A-A3DA389B4CC8}" srcOrd="0" destOrd="0" presId="urn:microsoft.com/office/officeart/2005/8/layout/process4"/>
    <dgm:cxn modelId="{A2669BDB-525D-417E-8147-6EA260F49195}" type="presParOf" srcId="{2A35ACC0-F919-4F20-8022-B68E6DFA1C89}" destId="{969C6BFB-A52F-409B-AA1D-A3BB0E0D5764}" srcOrd="1" destOrd="0" presId="urn:microsoft.com/office/officeart/2005/8/layout/process4"/>
    <dgm:cxn modelId="{7D3C9E95-36BD-4D2E-B319-1CEC307BC484}" type="presParOf" srcId="{2A35ACC0-F919-4F20-8022-B68E6DFA1C89}" destId="{185646A1-EDD9-459A-8F9B-42DB217364FB}" srcOrd="2" destOrd="0" presId="urn:microsoft.com/office/officeart/2005/8/layout/process4"/>
    <dgm:cxn modelId="{5F99951C-B792-45A1-96FD-2308C0559031}" type="presParOf" srcId="{185646A1-EDD9-459A-8F9B-42DB217364FB}" destId="{B30E56C8-DF09-4FB0-835D-479AE79DBCC9}" srcOrd="0" destOrd="0" presId="urn:microsoft.com/office/officeart/2005/8/layout/process4"/>
    <dgm:cxn modelId="{56FBB295-21FC-4A01-B82C-5DC69F803D6E}" type="presParOf" srcId="{49180D72-A1A6-4897-9B6A-67EC12F52690}" destId="{69795D2A-42AF-4184-87D2-3135F2FE465E}" srcOrd="5" destOrd="0" presId="urn:microsoft.com/office/officeart/2005/8/layout/process4"/>
    <dgm:cxn modelId="{473C8F53-A0D1-41C5-9DBB-C755A6224F30}" type="presParOf" srcId="{49180D72-A1A6-4897-9B6A-67EC12F52690}" destId="{BB8A1BAF-BA33-4860-9A3D-461E6E3661D8}" srcOrd="6" destOrd="0" presId="urn:microsoft.com/office/officeart/2005/8/layout/process4"/>
    <dgm:cxn modelId="{66260F35-E4A1-4EC8-B7CB-A7CE4722F1FF}" type="presParOf" srcId="{BB8A1BAF-BA33-4860-9A3D-461E6E3661D8}" destId="{2DB24D3E-C60B-4A34-A2DD-91CB2BD93DC7}" srcOrd="0" destOrd="0" presId="urn:microsoft.com/office/officeart/2005/8/layout/process4"/>
    <dgm:cxn modelId="{3E2CE8D1-D703-46C3-9B1D-E4FDB6CC8123}" type="presParOf" srcId="{BB8A1BAF-BA33-4860-9A3D-461E6E3661D8}" destId="{A2E80CE8-2BE3-48FB-9523-FEDBE7006BB6}" srcOrd="1" destOrd="0" presId="urn:microsoft.com/office/officeart/2005/8/layout/process4"/>
    <dgm:cxn modelId="{1D1A9E64-7D7B-401D-BC49-E1B0D19C4248}" type="presParOf" srcId="{BB8A1BAF-BA33-4860-9A3D-461E6E3661D8}" destId="{2E7DC112-8A16-462A-9970-AD3CDABFB9E2}" srcOrd="2" destOrd="0" presId="urn:microsoft.com/office/officeart/2005/8/layout/process4"/>
    <dgm:cxn modelId="{A32EAE78-0418-4F15-B86A-F998A381FD74}" type="presParOf" srcId="{2E7DC112-8A16-462A-9970-AD3CDABFB9E2}" destId="{8C8B93A3-A788-4195-A1EB-6439F63E92D4}" srcOrd="0" destOrd="0" presId="urn:microsoft.com/office/officeart/2005/8/layout/process4"/>
    <dgm:cxn modelId="{04157BD6-5E35-4B04-862E-330B80CEB7DF}" type="presParOf" srcId="{49180D72-A1A6-4897-9B6A-67EC12F52690}" destId="{54B96B7F-8603-4D57-8882-7FCE9B29A92A}" srcOrd="7" destOrd="0" presId="urn:microsoft.com/office/officeart/2005/8/layout/process4"/>
    <dgm:cxn modelId="{16D578BD-A507-44BA-BE62-FDA41F014507}" type="presParOf" srcId="{49180D72-A1A6-4897-9B6A-67EC12F52690}" destId="{CB18AD17-1DAB-4F6C-A9AF-B1E285D45160}" srcOrd="8" destOrd="0" presId="urn:microsoft.com/office/officeart/2005/8/layout/process4"/>
    <dgm:cxn modelId="{75BF3C51-7240-4E29-BA0F-0CBA75BB6C9C}" type="presParOf" srcId="{CB18AD17-1DAB-4F6C-A9AF-B1E285D45160}" destId="{2EB667C6-B64A-4A68-90BA-275B4235E238}" srcOrd="0" destOrd="0" presId="urn:microsoft.com/office/officeart/2005/8/layout/process4"/>
    <dgm:cxn modelId="{38EF4EDA-5EF6-4B12-B053-40439EA04B1F}" type="presParOf" srcId="{CB18AD17-1DAB-4F6C-A9AF-B1E285D45160}" destId="{4CA6E223-738F-4916-A4C4-07462FE02D81}" srcOrd="1" destOrd="0" presId="urn:microsoft.com/office/officeart/2005/8/layout/process4"/>
    <dgm:cxn modelId="{E4E15F14-A7C7-4807-82BD-8243546654B4}" type="presParOf" srcId="{CB18AD17-1DAB-4F6C-A9AF-B1E285D45160}" destId="{D2AE43A9-C3D2-45C6-837D-6723224E5A58}" srcOrd="2" destOrd="0" presId="urn:microsoft.com/office/officeart/2005/8/layout/process4"/>
    <dgm:cxn modelId="{B4B4B917-14CD-4C76-8BA4-B5346ECBB5A3}" type="presParOf" srcId="{D2AE43A9-C3D2-45C6-837D-6723224E5A58}" destId="{A4AFC168-1F25-4544-A87C-6925C4622C3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9E5CD-C9F0-4CF4-BD1E-FC6F75DEDE01}">
      <dsp:nvSpPr>
        <dsp:cNvPr id="0" name=""/>
        <dsp:cNvSpPr/>
      </dsp:nvSpPr>
      <dsp:spPr>
        <a:xfrm>
          <a:off x="0" y="5036295"/>
          <a:ext cx="8128000" cy="826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SUMMARISE RESULTS</a:t>
          </a:r>
          <a:endParaRPr lang="en-GB" sz="1600" kern="1200" dirty="0"/>
        </a:p>
      </dsp:txBody>
      <dsp:txXfrm>
        <a:off x="0" y="5036295"/>
        <a:ext cx="8128000" cy="446172"/>
      </dsp:txXfrm>
    </dsp:sp>
    <dsp:sp modelId="{664F2BE4-9BFA-4365-A67B-94B725DC45D2}">
      <dsp:nvSpPr>
        <dsp:cNvPr id="0" name=""/>
        <dsp:cNvSpPr/>
      </dsp:nvSpPr>
      <dsp:spPr>
        <a:xfrm>
          <a:off x="0" y="5465944"/>
          <a:ext cx="8128000" cy="3800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Publish insights and observations.</a:t>
          </a:r>
          <a:endParaRPr lang="en-GB" sz="1600" kern="1200" dirty="0"/>
        </a:p>
      </dsp:txBody>
      <dsp:txXfrm>
        <a:off x="0" y="5465944"/>
        <a:ext cx="8128000" cy="380073"/>
      </dsp:txXfrm>
    </dsp:sp>
    <dsp:sp modelId="{1E1B8B82-A35F-4243-B104-9F900C64A661}">
      <dsp:nvSpPr>
        <dsp:cNvPr id="0" name=""/>
        <dsp:cNvSpPr/>
      </dsp:nvSpPr>
      <dsp:spPr>
        <a:xfrm rot="10800000">
          <a:off x="0" y="3777922"/>
          <a:ext cx="8128000" cy="127076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BIVARIATE ANALYSIS</a:t>
          </a:r>
          <a:endParaRPr lang="en-GB" sz="1600" kern="1200" dirty="0"/>
        </a:p>
      </dsp:txBody>
      <dsp:txXfrm rot="-10800000">
        <a:off x="0" y="3777922"/>
        <a:ext cx="8128000" cy="446039"/>
      </dsp:txXfrm>
    </dsp:sp>
    <dsp:sp modelId="{C60D15CA-A546-4927-94B8-990935BCC356}">
      <dsp:nvSpPr>
        <dsp:cNvPr id="0" name=""/>
        <dsp:cNvSpPr/>
      </dsp:nvSpPr>
      <dsp:spPr>
        <a:xfrm>
          <a:off x="0" y="4223962"/>
          <a:ext cx="8128000" cy="3799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Do correlation analysis. Check how two variables affect each other or a third variable. Analyse joint distributions.</a:t>
          </a:r>
          <a:endParaRPr lang="en-GB" sz="1300" kern="1200" dirty="0"/>
        </a:p>
      </dsp:txBody>
      <dsp:txXfrm>
        <a:off x="0" y="4223962"/>
        <a:ext cx="8128000" cy="379959"/>
      </dsp:txXfrm>
    </dsp:sp>
    <dsp:sp modelId="{969C6BFB-A52F-409B-AA1D-A3BB0E0D5764}">
      <dsp:nvSpPr>
        <dsp:cNvPr id="0" name=""/>
        <dsp:cNvSpPr/>
      </dsp:nvSpPr>
      <dsp:spPr>
        <a:xfrm rot="10800000">
          <a:off x="0" y="2519549"/>
          <a:ext cx="8128000" cy="127076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SEGMENTED UNIVARIATE ANALYSIS</a:t>
          </a:r>
          <a:endParaRPr lang="en-GB" sz="1600" kern="1200" dirty="0"/>
        </a:p>
      </dsp:txBody>
      <dsp:txXfrm rot="-10800000">
        <a:off x="0" y="2519549"/>
        <a:ext cx="8128000" cy="446039"/>
      </dsp:txXfrm>
    </dsp:sp>
    <dsp:sp modelId="{B30E56C8-DF09-4FB0-835D-479AE79DBCC9}">
      <dsp:nvSpPr>
        <dsp:cNvPr id="0" name=""/>
        <dsp:cNvSpPr/>
      </dsp:nvSpPr>
      <dsp:spPr>
        <a:xfrm>
          <a:off x="0" y="2965588"/>
          <a:ext cx="8128000" cy="3799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Analyse variables against segments of the final variable.</a:t>
          </a:r>
          <a:endParaRPr lang="en-GB" sz="1600" kern="1200" dirty="0"/>
        </a:p>
      </dsp:txBody>
      <dsp:txXfrm>
        <a:off x="0" y="2965588"/>
        <a:ext cx="8128000" cy="379959"/>
      </dsp:txXfrm>
    </dsp:sp>
    <dsp:sp modelId="{A2E80CE8-2BE3-48FB-9523-FEDBE7006BB6}">
      <dsp:nvSpPr>
        <dsp:cNvPr id="0" name=""/>
        <dsp:cNvSpPr/>
      </dsp:nvSpPr>
      <dsp:spPr>
        <a:xfrm rot="10800000">
          <a:off x="0" y="1261176"/>
          <a:ext cx="8128000" cy="127076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UNIVARIATE ANALYSIS</a:t>
          </a:r>
          <a:endParaRPr lang="en-GB" sz="1600" kern="1200" dirty="0"/>
        </a:p>
      </dsp:txBody>
      <dsp:txXfrm rot="-10800000">
        <a:off x="0" y="1261176"/>
        <a:ext cx="8128000" cy="446039"/>
      </dsp:txXfrm>
    </dsp:sp>
    <dsp:sp modelId="{8C8B93A3-A788-4195-A1EB-6439F63E92D4}">
      <dsp:nvSpPr>
        <dsp:cNvPr id="0" name=""/>
        <dsp:cNvSpPr/>
      </dsp:nvSpPr>
      <dsp:spPr>
        <a:xfrm>
          <a:off x="0" y="1707215"/>
          <a:ext cx="8128000" cy="3799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Check distributions and frequencies of various numerical and categorical variables. Create derived variables.</a:t>
          </a:r>
          <a:endParaRPr lang="en-GB" sz="1400" kern="1200" dirty="0"/>
        </a:p>
      </dsp:txBody>
      <dsp:txXfrm>
        <a:off x="0" y="1707215"/>
        <a:ext cx="8128000" cy="379959"/>
      </dsp:txXfrm>
    </dsp:sp>
    <dsp:sp modelId="{4CA6E223-738F-4916-A4C4-07462FE02D81}">
      <dsp:nvSpPr>
        <dsp:cNvPr id="0" name=""/>
        <dsp:cNvSpPr/>
      </dsp:nvSpPr>
      <dsp:spPr>
        <a:xfrm rot="10800000">
          <a:off x="0" y="2803"/>
          <a:ext cx="8128000" cy="127076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CLEAN DATA</a:t>
          </a:r>
          <a:endParaRPr lang="en-GB" sz="1600" kern="1200" dirty="0"/>
        </a:p>
      </dsp:txBody>
      <dsp:txXfrm rot="-10800000">
        <a:off x="0" y="2803"/>
        <a:ext cx="8128000" cy="446039"/>
      </dsp:txXfrm>
    </dsp:sp>
    <dsp:sp modelId="{A4AFC168-1F25-4544-A87C-6925C4622C3C}">
      <dsp:nvSpPr>
        <dsp:cNvPr id="0" name=""/>
        <dsp:cNvSpPr/>
      </dsp:nvSpPr>
      <dsp:spPr>
        <a:xfrm>
          <a:off x="0" y="448842"/>
          <a:ext cx="8128000" cy="3799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Drop columns with null values, random values or single valued columns.</a:t>
          </a:r>
          <a:endParaRPr lang="en-GB" sz="1600" kern="1200" dirty="0"/>
        </a:p>
      </dsp:txBody>
      <dsp:txXfrm>
        <a:off x="0" y="448842"/>
        <a:ext cx="8128000" cy="379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68631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7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5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6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43330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5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8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176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52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46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B9DC78-0137-CD63-6DEB-C222C9FD7832}"/>
              </a:ext>
            </a:extLst>
          </p:cNvPr>
          <p:cNvSpPr txBox="1"/>
          <p:nvPr/>
        </p:nvSpPr>
        <p:spPr>
          <a:xfrm>
            <a:off x="1960179" y="194821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/>
              <a:t>LENDING CLUB CASE STUDY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F6544-830D-6ED0-280B-90010FAEB2EE}"/>
              </a:ext>
            </a:extLst>
          </p:cNvPr>
          <p:cNvSpPr txBox="1"/>
          <p:nvPr/>
        </p:nvSpPr>
        <p:spPr>
          <a:xfrm>
            <a:off x="7959607" y="4436391"/>
            <a:ext cx="291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SUBMITTED BY :</a:t>
            </a:r>
          </a:p>
          <a:p>
            <a:pPr algn="l"/>
            <a:r>
              <a:rPr lang="en-IN" dirty="0"/>
              <a:t>1. </a:t>
            </a:r>
            <a:r>
              <a:rPr lang="en-IN" b="0" i="0" dirty="0">
                <a:solidFill>
                  <a:srgbClr val="24292F"/>
                </a:solidFill>
                <a:effectLst/>
                <a:latin typeface="-apple-system"/>
              </a:rPr>
              <a:t>Sai Viswanadh </a:t>
            </a:r>
            <a:r>
              <a:rPr lang="en-IN" b="0" i="0" dirty="0" err="1">
                <a:solidFill>
                  <a:srgbClr val="24292F"/>
                </a:solidFill>
                <a:effectLst/>
                <a:latin typeface="-apple-system"/>
              </a:rPr>
              <a:t>Kintali</a:t>
            </a:r>
            <a:r>
              <a:rPr lang="en-IN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</a:p>
          <a:p>
            <a:pPr algn="l"/>
            <a:r>
              <a:rPr lang="en-IN" dirty="0">
                <a:solidFill>
                  <a:srgbClr val="24292F"/>
                </a:solidFill>
                <a:latin typeface="-apple-system"/>
              </a:rPr>
              <a:t>2. Sanskriti Agarwal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8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9FA7-1570-04AB-430F-ADBB1C34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110" y="260021"/>
            <a:ext cx="5173717" cy="622847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Analysis – Public Bankruptcies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FB9F7-A312-A653-3766-888FEB034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5029884"/>
            <a:ext cx="10515600" cy="1722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Majority of the clients have 0 Bankruptcies (~96%) but clients with Bankruptcies have a high chance of default/ Charged-off loan.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04AA4-EF15-3856-039C-3C2F442B4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11" y="1254576"/>
            <a:ext cx="5181600" cy="340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9EEC50-9CF6-24C6-1B61-B30FCFBF6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200" y="1254576"/>
            <a:ext cx="38354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33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F259-2859-632D-09B8-CB800991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613" y="262760"/>
            <a:ext cx="5077593" cy="60221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Analysis – Home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9B66D-4EDB-432E-2E50-6FF60C09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8840"/>
            <a:ext cx="10515600" cy="12581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Majority of the clients are lacking own properties and are on Rent, Mortgage. These type of clients have high Charge-off rate.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22016-2C52-EE85-9F03-F1FC1621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906" y="1130354"/>
            <a:ext cx="51943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0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1EB8-3074-8A0A-8AE4-9567DCD3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680" y="395890"/>
            <a:ext cx="3632639" cy="570296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Analysis -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04EB-A6E3-38F6-87D9-D65E6A528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5062"/>
            <a:ext cx="10515600" cy="1541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Most of the loans are form CA. Charge-Off Rate from CA is also one of highest compared to other states.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2548F-98EC-86E5-C480-5D2D0D531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461" y="1374497"/>
            <a:ext cx="9729952" cy="285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5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8DCCCE-AE43-4136-AF47-9261D859C8D0}"/>
              </a:ext>
            </a:extLst>
          </p:cNvPr>
          <p:cNvSpPr txBox="1"/>
          <p:nvPr/>
        </p:nvSpPr>
        <p:spPr>
          <a:xfrm>
            <a:off x="4196422" y="721255"/>
            <a:ext cx="3269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RESULTS</a:t>
            </a:r>
            <a:endParaRPr 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DF693-CE65-4793-8354-9D9DCD9B716D}"/>
              </a:ext>
            </a:extLst>
          </p:cNvPr>
          <p:cNvSpPr txBox="1"/>
          <p:nvPr/>
        </p:nvSpPr>
        <p:spPr>
          <a:xfrm>
            <a:off x="1753903" y="1786524"/>
            <a:ext cx="8488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IN" dirty="0"/>
              <a:t>Low grade loans have high tendency to default . Most of the loans which are defaulted are </a:t>
            </a:r>
            <a:r>
              <a:rPr lang="en-IN"/>
              <a:t>from grade B, C ,D.</a:t>
            </a:r>
            <a:endParaRPr lang="en-IN" dirty="0"/>
          </a:p>
          <a:p>
            <a:pPr marL="342900" indent="-342900" algn="l">
              <a:buAutoNum type="arabicPeriod"/>
            </a:pPr>
            <a:r>
              <a:rPr lang="en-IN" dirty="0"/>
              <a:t>Loans having higher interest rates have more defaulters. Hence, check the background of applicant thoroughly , if the interest rate is high.</a:t>
            </a:r>
          </a:p>
          <a:p>
            <a:pPr marL="342900" indent="-342900" algn="l">
              <a:buAutoNum type="arabicPeriod"/>
            </a:pPr>
            <a:r>
              <a:rPr lang="en-IN" dirty="0"/>
              <a:t>Extra scrutiny must be done for the applicants belonging to CA state, as tendency to default is high.</a:t>
            </a:r>
          </a:p>
          <a:p>
            <a:pPr marL="342900" indent="-342900" algn="l">
              <a:buAutoNum type="arabicPeriod"/>
            </a:pPr>
            <a:r>
              <a:rPr lang="en-IN" dirty="0"/>
              <a:t>When the purpose is debt consolidation , check applicant thoroughly as it has high tendency to default.</a:t>
            </a:r>
          </a:p>
          <a:p>
            <a:pPr marL="342900" indent="-342900" algn="l">
              <a:buAutoNum type="arabicPeriod"/>
            </a:pPr>
            <a:r>
              <a:rPr lang="en-IN" dirty="0"/>
              <a:t>Lower interest rates coupled with short term and easy EMI decrease the chances of default.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5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B54C54-8504-4497-90F0-5A986DD9732D}"/>
              </a:ext>
            </a:extLst>
          </p:cNvPr>
          <p:cNvSpPr txBox="1"/>
          <p:nvPr/>
        </p:nvSpPr>
        <p:spPr>
          <a:xfrm>
            <a:off x="3118460" y="1198473"/>
            <a:ext cx="518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PROBLEM STATEMENT</a:t>
            </a:r>
            <a:endParaRPr lang="en-US" sz="3600" dirty="0"/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19E30A80-30EB-442D-8C99-E641B5C54E74}"/>
              </a:ext>
            </a:extLst>
          </p:cNvPr>
          <p:cNvSpPr/>
          <p:nvPr/>
        </p:nvSpPr>
        <p:spPr>
          <a:xfrm>
            <a:off x="608305" y="2458231"/>
            <a:ext cx="3540942" cy="3883069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AED56A58-8F31-44FE-A6AA-697E9A3F7F8A}"/>
              </a:ext>
            </a:extLst>
          </p:cNvPr>
          <p:cNvSpPr/>
          <p:nvPr/>
        </p:nvSpPr>
        <p:spPr>
          <a:xfrm>
            <a:off x="4429328" y="2458230"/>
            <a:ext cx="3540942" cy="3883069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D3D12781-7376-41D4-9B29-CCF01C884E2E}"/>
              </a:ext>
            </a:extLst>
          </p:cNvPr>
          <p:cNvSpPr/>
          <p:nvPr/>
        </p:nvSpPr>
        <p:spPr>
          <a:xfrm>
            <a:off x="8250351" y="2458229"/>
            <a:ext cx="3540942" cy="3883069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4EEC66-8D67-4F5B-B2C9-0DB866AA0895}"/>
              </a:ext>
            </a:extLst>
          </p:cNvPr>
          <p:cNvSpPr txBox="1"/>
          <p:nvPr/>
        </p:nvSpPr>
        <p:spPr>
          <a:xfrm>
            <a:off x="1753904" y="2475456"/>
            <a:ext cx="1573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AIM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A1102C-455E-4F47-A3B6-304F32C3BD46}"/>
              </a:ext>
            </a:extLst>
          </p:cNvPr>
          <p:cNvSpPr txBox="1"/>
          <p:nvPr/>
        </p:nvSpPr>
        <p:spPr>
          <a:xfrm>
            <a:off x="5172466" y="251720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05D96-DAE1-48EC-911A-1FD53385523F}"/>
              </a:ext>
            </a:extLst>
          </p:cNvPr>
          <p:cNvSpPr txBox="1"/>
          <p:nvPr/>
        </p:nvSpPr>
        <p:spPr>
          <a:xfrm>
            <a:off x="5362390" y="2458229"/>
            <a:ext cx="242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OBJECTIVE</a:t>
            </a:r>
            <a:endParaRPr 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6E3D51-267D-466D-80DD-0C273ED43FD2}"/>
              </a:ext>
            </a:extLst>
          </p:cNvPr>
          <p:cNvSpPr txBox="1"/>
          <p:nvPr/>
        </p:nvSpPr>
        <p:spPr>
          <a:xfrm>
            <a:off x="9299664" y="2441527"/>
            <a:ext cx="2052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APPROACH</a:t>
            </a:r>
            <a:endParaRPr 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72E31F-CADC-44A7-82EF-69C8C28B4500}"/>
              </a:ext>
            </a:extLst>
          </p:cNvPr>
          <p:cNvSpPr txBox="1"/>
          <p:nvPr/>
        </p:nvSpPr>
        <p:spPr>
          <a:xfrm>
            <a:off x="1294454" y="3799598"/>
            <a:ext cx="2492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To identify the patterns which indicates if a person is likely to default a loan.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2C50D4-3068-4090-9750-7A5E2C5D2145}"/>
              </a:ext>
            </a:extLst>
          </p:cNvPr>
          <p:cNvSpPr txBox="1"/>
          <p:nvPr/>
        </p:nvSpPr>
        <p:spPr>
          <a:xfrm>
            <a:off x="4953688" y="3429000"/>
            <a:ext cx="24922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Based on historic data, identify strong indicators of loan default.</a:t>
            </a:r>
          </a:p>
          <a:p>
            <a:pPr algn="l"/>
            <a:r>
              <a:rPr lang="en-IN" dirty="0"/>
              <a:t>Then using these driving variables at the time of loan application and understanding the risks involved.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5C9EE9-40EA-4638-988F-B72BFC760A63}"/>
              </a:ext>
            </a:extLst>
          </p:cNvPr>
          <p:cNvSpPr txBox="1"/>
          <p:nvPr/>
        </p:nvSpPr>
        <p:spPr>
          <a:xfrm>
            <a:off x="8774711" y="3439663"/>
            <a:ext cx="24922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Utilise EDA to undertake risk analytics in consumer finance by understanding different consumer attributes as well as loan attributes that influence the tendency of loan default.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2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8DCA61-B5E1-4859-8217-057F880C3E09}"/>
              </a:ext>
            </a:extLst>
          </p:cNvPr>
          <p:cNvSpPr txBox="1"/>
          <p:nvPr/>
        </p:nvSpPr>
        <p:spPr>
          <a:xfrm>
            <a:off x="4846659" y="132498"/>
            <a:ext cx="60999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ANALYSIS APPROACH</a:t>
            </a:r>
            <a:endParaRPr lang="en-US" sz="2400" b="1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532858F-55E4-41F3-A467-90579EED34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1380791"/>
              </p:ext>
            </p:extLst>
          </p:nvPr>
        </p:nvGraphicFramePr>
        <p:xfrm>
          <a:off x="2032000" y="874213"/>
          <a:ext cx="8128000" cy="5865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25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8DEF56E-EF29-40B3-ADE8-613366FAA007}"/>
              </a:ext>
            </a:extLst>
          </p:cNvPr>
          <p:cNvSpPr txBox="1"/>
          <p:nvPr/>
        </p:nvSpPr>
        <p:spPr>
          <a:xfrm>
            <a:off x="2714426" y="5441761"/>
            <a:ext cx="70900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-apple-system"/>
              </a:rPr>
              <a:t>There is no variation between loan amounts in Fully Paid/ Charged Off loans.</a:t>
            </a:r>
          </a:p>
          <a:p>
            <a:r>
              <a:rPr lang="en-IN" b="0" i="0" dirty="0">
                <a:effectLst/>
                <a:latin typeface="-apple-system"/>
              </a:rPr>
              <a:t>The loan amount </a:t>
            </a:r>
            <a:r>
              <a:rPr lang="en-IN" b="0" i="0">
                <a:effectLst/>
                <a:latin typeface="-apple-system"/>
              </a:rPr>
              <a:t>varies up to </a:t>
            </a:r>
            <a:r>
              <a:rPr lang="en-IN" b="0" i="0" dirty="0">
                <a:effectLst/>
                <a:latin typeface="-apple-system"/>
              </a:rPr>
              <a:t>~35,000 &amp; have a mean of 10,000 in both loan status.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64F11-0092-44FD-9A17-D4366DE53744}"/>
              </a:ext>
            </a:extLst>
          </p:cNvPr>
          <p:cNvSpPr txBox="1"/>
          <p:nvPr/>
        </p:nvSpPr>
        <p:spPr>
          <a:xfrm>
            <a:off x="5629536" y="5037168"/>
            <a:ext cx="6099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46D559-A02A-4B6E-A433-8A7277080A8C}"/>
              </a:ext>
            </a:extLst>
          </p:cNvPr>
          <p:cNvSpPr txBox="1"/>
          <p:nvPr/>
        </p:nvSpPr>
        <p:spPr>
          <a:xfrm>
            <a:off x="2714426" y="619401"/>
            <a:ext cx="7001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latin typeface="Calibri" panose="020F0502020204030204" pitchFamily="34" charset="0"/>
                <a:cs typeface="Calibri" panose="020F0502020204030204" pitchFamily="34" charset="0"/>
              </a:rPr>
              <a:t>ANALYSIS – LOAN AMOUNT DISTRIBUTION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376C2-D06D-81BF-2B25-0817F3117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330" y="1435452"/>
            <a:ext cx="5321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1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8B6551-59E5-4914-85A3-8D087CAD36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" t="9709" r="12256" b="739"/>
          <a:stretch/>
        </p:blipFill>
        <p:spPr>
          <a:xfrm>
            <a:off x="940540" y="1782147"/>
            <a:ext cx="5321300" cy="35283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722BEC-9435-4747-87F3-15D7C3D228F7}"/>
              </a:ext>
            </a:extLst>
          </p:cNvPr>
          <p:cNvSpPr txBox="1"/>
          <p:nvPr/>
        </p:nvSpPr>
        <p:spPr>
          <a:xfrm>
            <a:off x="940540" y="5474918"/>
            <a:ext cx="40191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effectLst/>
              </a:rPr>
              <a:t>Most of the loans are high graded (grade of A and B) loans, about &gt; 50%.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8C96E-7485-46D0-9670-EE4B405F26C9}"/>
              </a:ext>
            </a:extLst>
          </p:cNvPr>
          <p:cNvSpPr txBox="1"/>
          <p:nvPr/>
        </p:nvSpPr>
        <p:spPr>
          <a:xfrm>
            <a:off x="2950135" y="688222"/>
            <a:ext cx="609339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000" b="1" i="0" dirty="0">
                <a:effectLst/>
              </a:rPr>
              <a:t>ANALYSIS – GRADES </a:t>
            </a:r>
            <a:endParaRPr lang="en-US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0BDAC-9C4E-44B7-8893-60A313EA0BAF}"/>
              </a:ext>
            </a:extLst>
          </p:cNvPr>
          <p:cNvSpPr txBox="1"/>
          <p:nvPr/>
        </p:nvSpPr>
        <p:spPr>
          <a:xfrm>
            <a:off x="5344293" y="4987348"/>
            <a:ext cx="60933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5C1B64-5DA9-42F2-1FAE-8AD730F20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912" y="1776248"/>
            <a:ext cx="5321300" cy="35234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A81F42-C390-D04B-2A24-C95CA44D9A57}"/>
              </a:ext>
            </a:extLst>
          </p:cNvPr>
          <p:cNvSpPr txBox="1"/>
          <p:nvPr/>
        </p:nvSpPr>
        <p:spPr>
          <a:xfrm>
            <a:off x="6886904" y="5434122"/>
            <a:ext cx="43645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effectLst/>
                <a:latin typeface="-apple-system"/>
              </a:rPr>
              <a:t>Majority of the Charged Off loans are from B, C, D Grades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584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2CC8B3-A5FD-474F-AB26-110676784BBC}"/>
              </a:ext>
            </a:extLst>
          </p:cNvPr>
          <p:cNvSpPr txBox="1"/>
          <p:nvPr/>
        </p:nvSpPr>
        <p:spPr>
          <a:xfrm>
            <a:off x="1198861" y="5168495"/>
            <a:ext cx="97942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dirty="0">
                <a:latin typeface="-apple-system"/>
              </a:rPr>
              <a:t>Change of rate is increasing with the increase in Grade (from A to G).</a:t>
            </a:r>
          </a:p>
          <a:p>
            <a:r>
              <a:rPr lang="en-IN" sz="2400" b="0" i="0" dirty="0">
                <a:effectLst/>
                <a:latin typeface="-apple-system"/>
              </a:rPr>
              <a:t>Interest Rate is also increasing from Grade A to G, which is in parity with the increase in Charged off rate.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F11DE4-7609-434B-9EF2-4B9B74980175}"/>
              </a:ext>
            </a:extLst>
          </p:cNvPr>
          <p:cNvSpPr txBox="1"/>
          <p:nvPr/>
        </p:nvSpPr>
        <p:spPr>
          <a:xfrm>
            <a:off x="3725189" y="921417"/>
            <a:ext cx="609339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i="0" dirty="0">
                <a:effectLst/>
              </a:rPr>
              <a:t>ANALYSIS – GRADES (continued)</a:t>
            </a:r>
            <a:endParaRPr lang="en-US" sz="3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B49666-D03F-4054-BCFD-AB9B04BFE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12" r="11669"/>
          <a:stretch/>
        </p:blipFill>
        <p:spPr>
          <a:xfrm>
            <a:off x="901038" y="1980795"/>
            <a:ext cx="3894168" cy="254319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9E55068-C4C8-2334-E88C-469625298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521" y="1475415"/>
            <a:ext cx="3022600" cy="3187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9290ED-39FD-07F9-B7D4-BDEBF88DFF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915" r="9598"/>
          <a:stretch/>
        </p:blipFill>
        <p:spPr>
          <a:xfrm>
            <a:off x="8048436" y="1875549"/>
            <a:ext cx="4010500" cy="266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1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DE4569-79E1-45C6-8068-11A7F1EB8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6" r="11973"/>
          <a:stretch/>
        </p:blipFill>
        <p:spPr>
          <a:xfrm>
            <a:off x="1247228" y="1233493"/>
            <a:ext cx="5013434" cy="37882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80B65C-19BB-4AFD-A340-BA2B9619AB65}"/>
              </a:ext>
            </a:extLst>
          </p:cNvPr>
          <p:cNvSpPr txBox="1"/>
          <p:nvPr/>
        </p:nvSpPr>
        <p:spPr>
          <a:xfrm>
            <a:off x="735725" y="5521859"/>
            <a:ext cx="10079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dirty="0">
                <a:effectLst/>
                <a:latin typeface="-apple-system"/>
              </a:rPr>
              <a:t>Most of the loans are taken by employees with more than 10 years exp (~25%).</a:t>
            </a:r>
          </a:p>
          <a:p>
            <a:pPr algn="l"/>
            <a:r>
              <a:rPr lang="en-IN" sz="2400" dirty="0">
                <a:latin typeface="-apple-system"/>
              </a:rPr>
              <a:t>But Charge-off rate across all the categories is same. 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137A36-CF66-40F3-A496-27D934C33450}"/>
              </a:ext>
            </a:extLst>
          </p:cNvPr>
          <p:cNvSpPr txBox="1"/>
          <p:nvPr/>
        </p:nvSpPr>
        <p:spPr>
          <a:xfrm>
            <a:off x="2438400" y="367906"/>
            <a:ext cx="83767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Analysis – </a:t>
            </a:r>
            <a:r>
              <a:rPr lang="en-IN" sz="3000" b="1" dirty="0">
                <a:latin typeface="Calibri" panose="020F0502020204030204" pitchFamily="34" charset="0"/>
                <a:cs typeface="Calibri" panose="020F0502020204030204" pitchFamily="34" charset="0"/>
              </a:rPr>
              <a:t>Employee Experience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0AD82-EA3A-847E-29FE-8066D929B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928" y="973981"/>
            <a:ext cx="3022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4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137A36-CF66-40F3-A496-27D934C33450}"/>
              </a:ext>
            </a:extLst>
          </p:cNvPr>
          <p:cNvSpPr txBox="1"/>
          <p:nvPr/>
        </p:nvSpPr>
        <p:spPr>
          <a:xfrm>
            <a:off x="2249214" y="581886"/>
            <a:ext cx="70629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i="0" dirty="0">
                <a:effectLst/>
              </a:rPr>
              <a:t>ANALYSIS – DTI (Debt to Income Ratio)</a:t>
            </a:r>
            <a:endParaRPr lang="en-US" sz="3000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C550A80D-DB88-4834-9DD5-94F3A8DD0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6" r="-1" b="74476"/>
          <a:stretch/>
        </p:blipFill>
        <p:spPr>
          <a:xfrm>
            <a:off x="885825" y="2548264"/>
            <a:ext cx="5790288" cy="176147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D0E8395-C79E-4B1F-910F-F4DCA632BB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" t="39160" r="25031" b="956"/>
          <a:stretch/>
        </p:blipFill>
        <p:spPr>
          <a:xfrm>
            <a:off x="6945295" y="1289809"/>
            <a:ext cx="5068030" cy="3713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C02D32-63E7-43E0-5572-82AA75758F92}"/>
              </a:ext>
            </a:extLst>
          </p:cNvPr>
          <p:cNvSpPr txBox="1"/>
          <p:nvPr/>
        </p:nvSpPr>
        <p:spPr>
          <a:xfrm>
            <a:off x="1103586" y="5433848"/>
            <a:ext cx="877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Charge-off Percentage is increasing with the increase in DTI</a:t>
            </a:r>
          </a:p>
        </p:txBody>
      </p:sp>
    </p:spTree>
    <p:extLst>
      <p:ext uri="{BB962C8B-B14F-4D97-AF65-F5344CB8AC3E}">
        <p14:creationId xmlns:p14="http://schemas.microsoft.com/office/powerpoint/2010/main" val="298110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BDFD7C-3B0C-373A-87D2-9C487B9255CF}"/>
              </a:ext>
            </a:extLst>
          </p:cNvPr>
          <p:cNvSpPr txBox="1">
            <a:spLocks/>
          </p:cNvSpPr>
          <p:nvPr/>
        </p:nvSpPr>
        <p:spPr>
          <a:xfrm>
            <a:off x="3375571" y="254171"/>
            <a:ext cx="4309243" cy="47783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+mn-lt"/>
              </a:rPr>
              <a:t>Analysis – Term &amp; Interest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C83F64D-C77F-AFB5-9173-EBF042AA8E0C}"/>
              </a:ext>
            </a:extLst>
          </p:cNvPr>
          <p:cNvSpPr txBox="1">
            <a:spLocks/>
          </p:cNvSpPr>
          <p:nvPr/>
        </p:nvSpPr>
        <p:spPr>
          <a:xfrm>
            <a:off x="6768663" y="4933068"/>
            <a:ext cx="5202621" cy="1655762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is a spike in Charged off cases when interest rates between 11%-17%.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FE253D-DD11-7528-64E6-13D1F358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81" y="754389"/>
            <a:ext cx="4606179" cy="2720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52CCEE-8541-0EEE-B25F-ABCDC66FA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104" y="908301"/>
            <a:ext cx="5791204" cy="32227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EC951C-4A65-39D1-4A7E-DEF8400E5DDB}"/>
              </a:ext>
            </a:extLst>
          </p:cNvPr>
          <p:cNvSpPr txBox="1"/>
          <p:nvPr/>
        </p:nvSpPr>
        <p:spPr>
          <a:xfrm>
            <a:off x="875375" y="5262672"/>
            <a:ext cx="53047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Majority of the loans are short-term (36 months) but 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charged-off</a:t>
            </a:r>
            <a:r>
              <a:rPr lang="en-US" sz="2400" dirty="0"/>
              <a:t> rate is very high in long-term loans (60 months).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AC0A54-AFA5-E861-D68B-85DF8A973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171" y="3691567"/>
            <a:ext cx="4368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531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{C7C34F01-096D-6F4E-8E88-D6A6EA10D36C}tf10001072</Template>
  <TotalTime>70</TotalTime>
  <Words>569</Words>
  <Application>Microsoft Macintosh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-apple-system</vt:lpstr>
      <vt:lpstr>Calibri</vt:lpstr>
      <vt:lpstr>Franklin Gothic Book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– Public Bankruptcies</vt:lpstr>
      <vt:lpstr>Analysis – Home Ownership</vt:lpstr>
      <vt:lpstr>Analysis - Location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Sanskriti Agarwal</dc:creator>
  <cp:lastModifiedBy>Kintali, Sai Viswanadh</cp:lastModifiedBy>
  <cp:revision>40</cp:revision>
  <dcterms:created xsi:type="dcterms:W3CDTF">2023-03-07T17:13:00Z</dcterms:created>
  <dcterms:modified xsi:type="dcterms:W3CDTF">2023-03-08T14:30:03Z</dcterms:modified>
</cp:coreProperties>
</file>