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9" r:id="rId4"/>
    <p:sldMasterId id="2147483660" r:id="rId5"/>
    <p:sldMasterId id="2147483685" r:id="rId6"/>
    <p:sldMasterId id="2147483688" r:id="rId7"/>
    <p:sldMasterId id="2147483701" r:id="rId8"/>
  </p:sldMasterIdLst>
  <p:notesMasterIdLst>
    <p:notesMasterId r:id="rId79"/>
  </p:notesMasterIdLst>
  <p:handoutMasterIdLst>
    <p:handoutMasterId r:id="rId80"/>
  </p:handoutMasterIdLst>
  <p:sldIdLst>
    <p:sldId id="849" r:id="rId9"/>
    <p:sldId id="904" r:id="rId10"/>
    <p:sldId id="905" r:id="rId11"/>
    <p:sldId id="850" r:id="rId12"/>
    <p:sldId id="858" r:id="rId13"/>
    <p:sldId id="875" r:id="rId14"/>
    <p:sldId id="859" r:id="rId15"/>
    <p:sldId id="851" r:id="rId16"/>
    <p:sldId id="876" r:id="rId17"/>
    <p:sldId id="877" r:id="rId18"/>
    <p:sldId id="879" r:id="rId19"/>
    <p:sldId id="880" r:id="rId20"/>
    <p:sldId id="881" r:id="rId21"/>
    <p:sldId id="852" r:id="rId22"/>
    <p:sldId id="864" r:id="rId23"/>
    <p:sldId id="868" r:id="rId24"/>
    <p:sldId id="853" r:id="rId25"/>
    <p:sldId id="883" r:id="rId26"/>
    <p:sldId id="887" r:id="rId27"/>
    <p:sldId id="863" r:id="rId28"/>
    <p:sldId id="854" r:id="rId29"/>
    <p:sldId id="892" r:id="rId30"/>
    <p:sldId id="862" r:id="rId31"/>
    <p:sldId id="889" r:id="rId32"/>
    <p:sldId id="890" r:id="rId33"/>
    <p:sldId id="891" r:id="rId34"/>
    <p:sldId id="893" r:id="rId35"/>
    <p:sldId id="865" r:id="rId36"/>
    <p:sldId id="894" r:id="rId37"/>
    <p:sldId id="895" r:id="rId38"/>
    <p:sldId id="276" r:id="rId39"/>
    <p:sldId id="272" r:id="rId40"/>
    <p:sldId id="275" r:id="rId41"/>
    <p:sldId id="273" r:id="rId42"/>
    <p:sldId id="278" r:id="rId43"/>
    <p:sldId id="279" r:id="rId44"/>
    <p:sldId id="280" r:id="rId45"/>
    <p:sldId id="281" r:id="rId46"/>
    <p:sldId id="282" r:id="rId47"/>
    <p:sldId id="283" r:id="rId48"/>
    <p:sldId id="284" r:id="rId49"/>
    <p:sldId id="285" r:id="rId50"/>
    <p:sldId id="287" r:id="rId51"/>
    <p:sldId id="286" r:id="rId52"/>
    <p:sldId id="896" r:id="rId53"/>
    <p:sldId id="866" r:id="rId54"/>
    <p:sldId id="289" r:id="rId55"/>
    <p:sldId id="292" r:id="rId56"/>
    <p:sldId id="293" r:id="rId57"/>
    <p:sldId id="294" r:id="rId58"/>
    <p:sldId id="295" r:id="rId59"/>
    <p:sldId id="296" r:id="rId60"/>
    <p:sldId id="297" r:id="rId61"/>
    <p:sldId id="898" r:id="rId62"/>
    <p:sldId id="867" r:id="rId63"/>
    <p:sldId id="264" r:id="rId64"/>
    <p:sldId id="290" r:id="rId65"/>
    <p:sldId id="259" r:id="rId66"/>
    <p:sldId id="260" r:id="rId67"/>
    <p:sldId id="899" r:id="rId68"/>
    <p:sldId id="900" r:id="rId69"/>
    <p:sldId id="855" r:id="rId70"/>
    <p:sldId id="857" r:id="rId71"/>
    <p:sldId id="901" r:id="rId72"/>
    <p:sldId id="902" r:id="rId73"/>
    <p:sldId id="874" r:id="rId74"/>
    <p:sldId id="903" r:id="rId75"/>
    <p:sldId id="873" r:id="rId76"/>
    <p:sldId id="869" r:id="rId77"/>
    <p:sldId id="300"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ya dharshini" initials="pd" lastIdx="1" clrIdx="0">
    <p:extLst>
      <p:ext uri="{19B8F6BF-5375-455C-9EA6-DF929625EA0E}">
        <p15:presenceInfo xmlns:p15="http://schemas.microsoft.com/office/powerpoint/2012/main" userId="eada7b5752deb40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336699"/>
    <a:srgbClr val="38507C"/>
    <a:srgbClr val="086072"/>
    <a:srgbClr val="69115F"/>
    <a:srgbClr val="E96C1F"/>
    <a:srgbClr val="B6114D"/>
    <a:srgbClr val="2657E2"/>
    <a:srgbClr val="000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653" autoAdjust="0"/>
    <p:restoredTop sz="90065" autoAdjust="0"/>
  </p:normalViewPr>
  <p:slideViewPr>
    <p:cSldViewPr snapToGrid="0">
      <p:cViewPr varScale="1">
        <p:scale>
          <a:sx n="85" d="100"/>
          <a:sy n="85" d="100"/>
        </p:scale>
        <p:origin x="101" y="6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varScale="1">
      <p:scale>
        <a:sx n="100" d="100"/>
        <a:sy n="100" d="100"/>
      </p:scale>
      <p:origin x="0" y="-336"/>
    </p:cViewPr>
  </p:sorterViewPr>
  <p:notesViewPr>
    <p:cSldViewPr snapToGrid="0">
      <p:cViewPr varScale="1">
        <p:scale>
          <a:sx n="52" d="100"/>
          <a:sy n="52" d="100"/>
        </p:scale>
        <p:origin x="1824" y="6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slide" Target="slides/slide60.xml"/><Relationship Id="rId84" Type="http://schemas.openxmlformats.org/officeDocument/2006/relationships/theme" Target="theme/theme1.xml"/><Relationship Id="rId16" Type="http://schemas.openxmlformats.org/officeDocument/2006/relationships/slide" Target="slides/slide8.xml"/><Relationship Id="rId11" Type="http://schemas.openxmlformats.org/officeDocument/2006/relationships/slide" Target="slides/slide3.xml"/><Relationship Id="rId32" Type="http://schemas.openxmlformats.org/officeDocument/2006/relationships/slide" Target="slides/slide24.xml"/><Relationship Id="rId37" Type="http://schemas.openxmlformats.org/officeDocument/2006/relationships/slide" Target="slides/slide29.xml"/><Relationship Id="rId53" Type="http://schemas.openxmlformats.org/officeDocument/2006/relationships/slide" Target="slides/slide45.xml"/><Relationship Id="rId58" Type="http://schemas.openxmlformats.org/officeDocument/2006/relationships/slide" Target="slides/slide50.xml"/><Relationship Id="rId74" Type="http://schemas.openxmlformats.org/officeDocument/2006/relationships/slide" Target="slides/slide66.xml"/><Relationship Id="rId79" Type="http://schemas.openxmlformats.org/officeDocument/2006/relationships/notesMaster" Target="notesMasters/notesMaster1.xml"/><Relationship Id="rId5" Type="http://schemas.openxmlformats.org/officeDocument/2006/relationships/slideMaster" Target="slideMasters/slideMaster2.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77" Type="http://schemas.openxmlformats.org/officeDocument/2006/relationships/slide" Target="slides/slide69.xml"/><Relationship Id="rId8" Type="http://schemas.openxmlformats.org/officeDocument/2006/relationships/slideMaster" Target="slideMasters/slideMaster5.xml"/><Relationship Id="rId51" Type="http://schemas.openxmlformats.org/officeDocument/2006/relationships/slide" Target="slides/slide43.xml"/><Relationship Id="rId72" Type="http://schemas.openxmlformats.org/officeDocument/2006/relationships/slide" Target="slides/slide64.xml"/><Relationship Id="rId80" Type="http://schemas.openxmlformats.org/officeDocument/2006/relationships/handoutMaster" Target="handoutMasters/handoutMaster1.xml"/><Relationship Id="rId85"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slide" Target="slides/slide67.xml"/><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slide" Target="slides/slide70.xml"/><Relationship Id="rId8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slide" Target="slides/slide68.xml"/><Relationship Id="rId7" Type="http://schemas.openxmlformats.org/officeDocument/2006/relationships/slideMaster" Target="slideMasters/slideMaster4.xml"/><Relationship Id="rId71" Type="http://schemas.openxmlformats.org/officeDocument/2006/relationships/slide" Target="slides/slide63.xml"/><Relationship Id="rId2" Type="http://schemas.openxmlformats.org/officeDocument/2006/relationships/customXml" Target="../customXml/item2.xml"/><Relationship Id="rId29" Type="http://schemas.openxmlformats.org/officeDocument/2006/relationships/slide" Target="slides/slide21.xml"/><Relationship Id="rId24" Type="http://schemas.openxmlformats.org/officeDocument/2006/relationships/slide" Target="slides/slide16.xml"/><Relationship Id="rId40" Type="http://schemas.openxmlformats.org/officeDocument/2006/relationships/slide" Target="slides/slide32.xml"/><Relationship Id="rId45" Type="http://schemas.openxmlformats.org/officeDocument/2006/relationships/slide" Target="slides/slide37.xml"/><Relationship Id="rId66" Type="http://schemas.openxmlformats.org/officeDocument/2006/relationships/slide" Target="slides/slide58.xml"/><Relationship Id="rId61" Type="http://schemas.openxmlformats.org/officeDocument/2006/relationships/slide" Target="slides/slide53.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FDB985-8404-473A-A297-1E33D8BC29AD}" type="datetimeFigureOut">
              <a:rPr lang="en-US" smtClean="0"/>
              <a:pPr/>
              <a:t>2/20/2024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72B8ED-2479-4BFE-A0EA-F4DF447902E2}" type="slidenum">
              <a:rPr lang="en-US" smtClean="0"/>
              <a:pPr/>
              <a:t>‹#›</a:t>
            </a:fld>
            <a:endParaRPr lang="en-US" dirty="0"/>
          </a:p>
        </p:txBody>
      </p:sp>
    </p:spTree>
    <p:extLst>
      <p:ext uri="{BB962C8B-B14F-4D97-AF65-F5344CB8AC3E}">
        <p14:creationId xmlns:p14="http://schemas.microsoft.com/office/powerpoint/2010/main" val="286997832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A85CDB-4198-450F-B6D3-048A14B96D4C}" type="datetimeFigureOut">
              <a:rPr lang="en-IN" smtClean="0"/>
              <a:pPr/>
              <a:t>20-02-2024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404008-3433-43AD-8483-BD8A804A264A}" type="slidenum">
              <a:rPr lang="en-IN" smtClean="0"/>
              <a:pPr/>
              <a:t>‹#›</a:t>
            </a:fld>
            <a:endParaRPr lang="en-IN" dirty="0"/>
          </a:p>
        </p:txBody>
      </p:sp>
    </p:spTree>
    <p:extLst>
      <p:ext uri="{BB962C8B-B14F-4D97-AF65-F5344CB8AC3E}">
        <p14:creationId xmlns:p14="http://schemas.microsoft.com/office/powerpoint/2010/main" val="387273936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25359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482340" y="3911285"/>
            <a:ext cx="9144000" cy="1277937"/>
          </a:xfrm>
        </p:spPr>
        <p:txBody>
          <a:bodyPr anchor="b"/>
          <a:lstStyle>
            <a:lvl1pPr algn="l">
              <a:defRPr sz="6000">
                <a:solidFill>
                  <a:schemeClr val="bg1"/>
                </a:solidFill>
                <a:latin typeface="Garamond" panose="02020404030301010803" pitchFamily="18" charset="0"/>
              </a:defRPr>
            </a:lvl1pPr>
          </a:lstStyle>
          <a:p>
            <a:r>
              <a:rPr lang="en-US" dirty="0"/>
              <a:t>Presentation Name</a:t>
            </a:r>
          </a:p>
        </p:txBody>
      </p:sp>
    </p:spTree>
    <p:extLst>
      <p:ext uri="{BB962C8B-B14F-4D97-AF65-F5344CB8AC3E}">
        <p14:creationId xmlns:p14="http://schemas.microsoft.com/office/powerpoint/2010/main" val="4187337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71895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202905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479445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482340" y="3911285"/>
            <a:ext cx="9144000" cy="1277937"/>
          </a:xfrm>
        </p:spPr>
        <p:txBody>
          <a:bodyPr anchor="b"/>
          <a:lstStyle>
            <a:lvl1pPr algn="l">
              <a:defRPr sz="6000">
                <a:solidFill>
                  <a:schemeClr val="bg1"/>
                </a:solidFill>
                <a:latin typeface="Garamond" panose="02020404030301010803" pitchFamily="18" charset="0"/>
              </a:defRPr>
            </a:lvl1pPr>
          </a:lstStyle>
          <a:p>
            <a:r>
              <a:rPr lang="en-US" dirty="0"/>
              <a:t>Presentation Name</a:t>
            </a:r>
          </a:p>
        </p:txBody>
      </p:sp>
    </p:spTree>
    <p:extLst>
      <p:ext uri="{BB962C8B-B14F-4D97-AF65-F5344CB8AC3E}">
        <p14:creationId xmlns:p14="http://schemas.microsoft.com/office/powerpoint/2010/main" val="791746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401C-3D73-9145-9D27-022775352C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98FC3C5-2E28-584B-9E08-C350F0473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E1AA21-1AC4-EE4A-9EE6-2CF249667C78}"/>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4B026A89-F6F6-594C-B1D8-D2FE52E181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p:txBody>
          <a:bodyPr/>
          <a:lstStyle/>
          <a:p>
            <a:fld id="{6B218248-39AE-B24D-B571-E8695ACF81F5}" type="slidenum">
              <a:rPr lang="en-US" smtClean="0"/>
              <a:pPr/>
              <a:t>‹#›</a:t>
            </a:fld>
            <a:endParaRPr lang="en-US" dirty="0"/>
          </a:p>
        </p:txBody>
      </p:sp>
    </p:spTree>
    <p:extLst>
      <p:ext uri="{BB962C8B-B14F-4D97-AF65-F5344CB8AC3E}">
        <p14:creationId xmlns:p14="http://schemas.microsoft.com/office/powerpoint/2010/main" val="2806885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77296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Avenir Next LT Pro"/>
              </a:defRPr>
            </a:lvl1pPr>
            <a:lvl2pPr>
              <a:defRPr>
                <a:latin typeface="Avenir Next LT Pro"/>
              </a:defRPr>
            </a:lvl2pPr>
            <a:lvl3pPr>
              <a:defRPr>
                <a:latin typeface="Avenir Next LT Pro"/>
              </a:defRPr>
            </a:lvl3pPr>
            <a:lvl4pPr>
              <a:defRPr>
                <a:latin typeface="Avenir Next LT Pro"/>
              </a:defRPr>
            </a:lvl4pPr>
            <a:lvl5pPr>
              <a:defRPr>
                <a:latin typeface="Avenir Next LT Pro"/>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644480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6496934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694422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482615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3853878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3299912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5392649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2684968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550763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5338761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850522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415600" y="593367"/>
            <a:ext cx="11360800" cy="763600"/>
          </a:xfrm>
          <a:prstGeom prst="rect">
            <a:avLst/>
          </a:prstGeom>
        </p:spPr>
        <p:txBody>
          <a:bodyPr spcFirstLastPara="1" wrap="square" lIns="90000" tIns="46800" rIns="90000" bIns="46800"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29" name="Google Shape;29;p7"/>
          <p:cNvSpPr txBox="1">
            <a:spLocks noGrp="1"/>
          </p:cNvSpPr>
          <p:nvPr>
            <p:ph type="body" idx="1"/>
          </p:nvPr>
        </p:nvSpPr>
        <p:spPr>
          <a:xfrm>
            <a:off x="415600" y="1536633"/>
            <a:ext cx="11360800" cy="4555200"/>
          </a:xfrm>
          <a:prstGeom prst="rect">
            <a:avLst/>
          </a:prstGeom>
        </p:spPr>
        <p:txBody>
          <a:bodyPr spcFirstLastPara="1" wrap="square" lIns="90000" tIns="46800" rIns="90000" bIns="46800" anchor="t" anchorCtr="0">
            <a:noAutofit/>
          </a:bodyPr>
          <a:lstStyle>
            <a:lvl1pPr marL="609570" lvl="0" indent="-450510" rtl="0">
              <a:spcBef>
                <a:spcPts val="675"/>
              </a:spcBef>
              <a:spcAft>
                <a:spcPts val="0"/>
              </a:spcAft>
              <a:buSzPts val="1721"/>
              <a:buChar char="⚫"/>
              <a:defRPr/>
            </a:lvl1pPr>
            <a:lvl2pPr marL="1219140" lvl="1" indent="-402569" rtl="0">
              <a:spcBef>
                <a:spcPts val="551"/>
              </a:spcBef>
              <a:spcAft>
                <a:spcPts val="0"/>
              </a:spcAft>
              <a:buSzPts val="1155"/>
              <a:buChar char="⚪"/>
              <a:defRPr/>
            </a:lvl2pPr>
            <a:lvl3pPr marL="1828709" lvl="2" indent="-400029" rtl="0">
              <a:spcBef>
                <a:spcPts val="500"/>
              </a:spcBef>
              <a:spcAft>
                <a:spcPts val="0"/>
              </a:spcAft>
              <a:buSzPts val="1125"/>
              <a:buChar char="⯍"/>
              <a:defRPr/>
            </a:lvl3pPr>
            <a:lvl4pPr marL="2438278" lvl="3" indent="-393681" rtl="0">
              <a:spcBef>
                <a:spcPts val="500"/>
              </a:spcBef>
              <a:spcAft>
                <a:spcPts val="0"/>
              </a:spcAft>
              <a:buSzPts val="1050"/>
              <a:buChar char="🞆"/>
              <a:defRPr/>
            </a:lvl4pPr>
            <a:lvl5pPr marL="3047848" lvl="4" indent="-431779" rtl="0">
              <a:spcBef>
                <a:spcPts val="500"/>
              </a:spcBef>
              <a:spcAft>
                <a:spcPts val="0"/>
              </a:spcAft>
              <a:buSzPts val="1500"/>
              <a:buChar char="•"/>
              <a:defRPr/>
            </a:lvl5pPr>
            <a:lvl6pPr marL="3657418" lvl="5" indent="-431779" rtl="0">
              <a:spcBef>
                <a:spcPts val="500"/>
              </a:spcBef>
              <a:spcAft>
                <a:spcPts val="0"/>
              </a:spcAft>
              <a:buSzPts val="1500"/>
              <a:buChar char="•"/>
              <a:defRPr/>
            </a:lvl6pPr>
            <a:lvl7pPr marL="4266987" lvl="6" indent="-431779" rtl="0">
              <a:spcBef>
                <a:spcPts val="500"/>
              </a:spcBef>
              <a:spcAft>
                <a:spcPts val="0"/>
              </a:spcAft>
              <a:buSzPts val="1500"/>
              <a:buChar char="•"/>
              <a:defRPr/>
            </a:lvl7pPr>
            <a:lvl8pPr marL="4876557" lvl="7" indent="-431779" rtl="0">
              <a:spcBef>
                <a:spcPts val="500"/>
              </a:spcBef>
              <a:spcAft>
                <a:spcPts val="0"/>
              </a:spcAft>
              <a:buSzPts val="1500"/>
              <a:buChar char="•"/>
              <a:defRPr/>
            </a:lvl8pPr>
            <a:lvl9pPr marL="5486126" lvl="8" indent="-431779" rtl="0">
              <a:spcBef>
                <a:spcPts val="500"/>
              </a:spcBef>
              <a:spcAft>
                <a:spcPts val="0"/>
              </a:spcAft>
              <a:buSzPts val="1500"/>
              <a:buChar char="•"/>
              <a:defRPr/>
            </a:lvl9pPr>
          </a:lstStyle>
          <a:p>
            <a:pPr lvl="0"/>
            <a:r>
              <a:rPr lang="en-US"/>
              <a:t>Click to edit Master text styles</a:t>
            </a:r>
          </a:p>
        </p:txBody>
      </p:sp>
      <p:sp>
        <p:nvSpPr>
          <p:cNvPr id="30" name="Google Shape;30;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 smtClean="0"/>
              <a:pPr algn="l"/>
              <a:t>‹#›</a:t>
            </a:fld>
            <a:endParaRPr lang="en"/>
          </a:p>
        </p:txBody>
      </p:sp>
    </p:spTree>
    <p:extLst>
      <p:ext uri="{BB962C8B-B14F-4D97-AF65-F5344CB8AC3E}">
        <p14:creationId xmlns:p14="http://schemas.microsoft.com/office/powerpoint/2010/main" val="42510730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66359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a:latin typeface="Avenir Next LT Pro"/>
              </a:defRPr>
            </a:lvl1pPr>
            <a:lvl2pPr>
              <a:defRPr>
                <a:latin typeface="Avenir Next LT Pro"/>
              </a:defRPr>
            </a:lvl2pPr>
            <a:lvl3pPr>
              <a:defRPr>
                <a:latin typeface="Avenir Next LT Pro"/>
              </a:defRPr>
            </a:lvl3pPr>
            <a:lvl4pPr>
              <a:defRPr>
                <a:latin typeface="Avenir Next LT Pro"/>
              </a:defRPr>
            </a:lvl4pPr>
            <a:lvl5pPr>
              <a:defRPr>
                <a:latin typeface="Avenir Next LT Pro"/>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6204173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512806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defRPr>
                <a:latin typeface="Avenir Next LT Pro"/>
              </a:defRPr>
            </a:lvl1pPr>
            <a:lvl2pPr>
              <a:defRPr>
                <a:latin typeface="Avenir Next LT Pro"/>
              </a:defRPr>
            </a:lvl2pPr>
            <a:lvl3pPr>
              <a:defRPr>
                <a:latin typeface="Avenir Next LT Pro"/>
              </a:defRPr>
            </a:lvl3pPr>
            <a:lvl4pPr>
              <a:defRPr>
                <a:latin typeface="Avenir Next LT Pro"/>
              </a:defRPr>
            </a:lvl4pPr>
            <a:lvl5pPr>
              <a:defRPr>
                <a:latin typeface="Avenir Next LT Pro"/>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9491384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0318380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0026641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40808336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4729884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8995710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6557816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4862495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5822068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270B5-2641-4048-A5B7-426327B0BA58}"/>
              </a:ext>
            </a:extLst>
          </p:cNvPr>
          <p:cNvSpPr>
            <a:spLocks noGrp="1"/>
          </p:cNvSpPr>
          <p:nvPr>
            <p:ph type="title"/>
          </p:nvPr>
        </p:nvSpPr>
        <p:spPr>
          <a:xfrm>
            <a:off x="838091" y="365084"/>
            <a:ext cx="10515819" cy="831928"/>
          </a:xfrm>
          <a:prstGeom prst="rect">
            <a:avLst/>
          </a:prstGeom>
        </p:spPr>
        <p:txBody>
          <a:bodyPr anchor="ctr"/>
          <a:lstStyle>
            <a:lvl1pPr>
              <a:defRPr sz="3599"/>
            </a:lvl1pPr>
          </a:lstStyle>
          <a:p>
            <a:r>
              <a:rPr lang="en-US"/>
              <a:t>Click to edit Master title style</a:t>
            </a:r>
          </a:p>
        </p:txBody>
      </p:sp>
    </p:spTree>
    <p:extLst>
      <p:ext uri="{BB962C8B-B14F-4D97-AF65-F5344CB8AC3E}">
        <p14:creationId xmlns:p14="http://schemas.microsoft.com/office/powerpoint/2010/main" val="42825909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53297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591524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203092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733172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21031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14638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1718414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2.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4.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2.pn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dirty="0"/>
          </a:p>
        </p:txBody>
      </p:sp>
      <p:sp>
        <p:nvSpPr>
          <p:cNvPr id="7" name="Rectangle 6"/>
          <p:cNvSpPr/>
          <p:nvPr userDrawn="1"/>
        </p:nvSpPr>
        <p:spPr>
          <a:xfrm>
            <a:off x="0" y="-335280"/>
            <a:ext cx="12192000" cy="7193280"/>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dirty="0"/>
          </a:p>
        </p:txBody>
      </p:sp>
      <p:cxnSp>
        <p:nvCxnSpPr>
          <p:cNvPr id="10" name="Straight Connector 9"/>
          <p:cNvCxnSpPr/>
          <p:nvPr userDrawn="1"/>
        </p:nvCxnSpPr>
        <p:spPr>
          <a:xfrm>
            <a:off x="3345180" y="2707281"/>
            <a:ext cx="0" cy="2283821"/>
          </a:xfrm>
          <a:prstGeom prst="line">
            <a:avLst/>
          </a:prstGeom>
          <a:ln w="34925"/>
        </p:spPr>
        <p:style>
          <a:lnRef idx="3">
            <a:schemeClr val="dk1"/>
          </a:lnRef>
          <a:fillRef idx="0">
            <a:schemeClr val="dk1"/>
          </a:fillRef>
          <a:effectRef idx="2">
            <a:schemeClr val="dk1"/>
          </a:effectRef>
          <a:fontRef idx="minor">
            <a:schemeClr val="tx1"/>
          </a:fontRef>
        </p:style>
      </p:cxn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51862" y="2544174"/>
            <a:ext cx="4801940" cy="1533432"/>
          </a:xfrm>
          <a:prstGeom prst="rect">
            <a:avLst/>
          </a:prstGeom>
        </p:spPr>
      </p:pic>
    </p:spTree>
    <p:extLst>
      <p:ext uri="{BB962C8B-B14F-4D97-AF65-F5344CB8AC3E}">
        <p14:creationId xmlns:p14="http://schemas.microsoft.com/office/powerpoint/2010/main" val="1002095191"/>
      </p:ext>
    </p:extLst>
  </p:cSld>
  <p:clrMap bg1="lt1" tx1="dk1" bg2="lt2" tx2="dk2" accent1="accent1" accent2="accent2" accent3="accent3" accent4="accent4" accent5="accent5" accent6="accent6" hlink="hlink" folHlink="folHlink"/>
  <p:sldLayoutIdLst>
    <p:sldLayoutId id="2147483680" r:id="rId1"/>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096000"/>
            <a:ext cx="12192000" cy="771800"/>
          </a:xfrm>
          <a:prstGeom prst="rect">
            <a:avLst/>
          </a:prstGeom>
          <a:solidFill>
            <a:srgbClr val="000000"/>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dirty="0"/>
          </a:p>
        </p:txBody>
      </p:sp>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dirty="0"/>
          </a:p>
        </p:txBody>
      </p:sp>
      <p:sp>
        <p:nvSpPr>
          <p:cNvPr id="7" name="Rectangle 6"/>
          <p:cNvSpPr/>
          <p:nvPr userDrawn="1"/>
        </p:nvSpPr>
        <p:spPr>
          <a:xfrm>
            <a:off x="0" y="6140361"/>
            <a:ext cx="12192000" cy="705028"/>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dirty="0"/>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890762" y="6165912"/>
            <a:ext cx="1935479" cy="618068"/>
          </a:xfrm>
          <a:prstGeom prst="rect">
            <a:avLst/>
          </a:prstGeom>
        </p:spPr>
      </p:pic>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dirty="0"/>
          </a:p>
        </p:txBody>
      </p:sp>
      <p:sp>
        <p:nvSpPr>
          <p:cNvPr id="7" name="Rectangle 6"/>
          <p:cNvSpPr/>
          <p:nvPr/>
        </p:nvSpPr>
        <p:spPr>
          <a:xfrm>
            <a:off x="0" y="-335280"/>
            <a:ext cx="12192000" cy="7193280"/>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dirty="0"/>
          </a:p>
        </p:txBody>
      </p:sp>
      <p:cxnSp>
        <p:nvCxnSpPr>
          <p:cNvPr id="10" name="Straight Connector 9"/>
          <p:cNvCxnSpPr/>
          <p:nvPr/>
        </p:nvCxnSpPr>
        <p:spPr>
          <a:xfrm>
            <a:off x="3345180" y="2707281"/>
            <a:ext cx="0" cy="2283821"/>
          </a:xfrm>
          <a:prstGeom prst="line">
            <a:avLst/>
          </a:prstGeom>
          <a:ln w="34925"/>
        </p:spPr>
        <p:style>
          <a:lnRef idx="3">
            <a:schemeClr val="dk1"/>
          </a:lnRef>
          <a:fillRef idx="0">
            <a:schemeClr val="dk1"/>
          </a:fillRef>
          <a:effectRef idx="2">
            <a:schemeClr val="dk1"/>
          </a:effectRef>
          <a:fontRef idx="minor">
            <a:schemeClr val="tx1"/>
          </a:fontRef>
        </p:style>
      </p:cxn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51862" y="2544174"/>
            <a:ext cx="4801940" cy="1533432"/>
          </a:xfrm>
          <a:prstGeom prst="rect">
            <a:avLst/>
          </a:prstGeom>
        </p:spPr>
      </p:pic>
      <p:sp>
        <p:nvSpPr>
          <p:cNvPr id="12" name="Rectangle 11">
            <a:extLst>
              <a:ext uri="{FF2B5EF4-FFF2-40B4-BE49-F238E27FC236}">
                <a16:creationId xmlns:a16="http://schemas.microsoft.com/office/drawing/2014/main" id="{723A1E2C-F9E9-476C-A5F4-4A59EF6C5BFF}"/>
              </a:ext>
            </a:extLst>
          </p:cNvPr>
          <p:cNvSpPr/>
          <p:nvPr userDrawn="1"/>
        </p:nvSpPr>
        <p:spPr>
          <a:xfrm>
            <a:off x="0" y="-335280"/>
            <a:ext cx="12192000" cy="7193280"/>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dirty="0"/>
          </a:p>
        </p:txBody>
      </p:sp>
      <p:cxnSp>
        <p:nvCxnSpPr>
          <p:cNvPr id="13" name="Straight Connector 12">
            <a:extLst>
              <a:ext uri="{FF2B5EF4-FFF2-40B4-BE49-F238E27FC236}">
                <a16:creationId xmlns:a16="http://schemas.microsoft.com/office/drawing/2014/main" id="{DF098539-A9C5-4E0A-946B-5498FE4AB03F}"/>
              </a:ext>
            </a:extLst>
          </p:cNvPr>
          <p:cNvCxnSpPr/>
          <p:nvPr userDrawn="1"/>
        </p:nvCxnSpPr>
        <p:spPr>
          <a:xfrm>
            <a:off x="3345180" y="2707281"/>
            <a:ext cx="0" cy="2283821"/>
          </a:xfrm>
          <a:prstGeom prst="line">
            <a:avLst/>
          </a:prstGeom>
          <a:ln w="34925"/>
        </p:spPr>
        <p:style>
          <a:lnRef idx="3">
            <a:schemeClr val="dk1"/>
          </a:lnRef>
          <a:fillRef idx="0">
            <a:schemeClr val="dk1"/>
          </a:fillRef>
          <a:effectRef idx="2">
            <a:schemeClr val="dk1"/>
          </a:effectRef>
          <a:fontRef idx="minor">
            <a:schemeClr val="tx1"/>
          </a:fontRef>
        </p:style>
      </p:cxnSp>
      <p:pic>
        <p:nvPicPr>
          <p:cNvPr id="14" name="Picture 13">
            <a:extLst>
              <a:ext uri="{FF2B5EF4-FFF2-40B4-BE49-F238E27FC236}">
                <a16:creationId xmlns:a16="http://schemas.microsoft.com/office/drawing/2014/main" id="{B9FF7B53-CEDA-4C55-9457-6E244D4B49B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451862" y="2544174"/>
            <a:ext cx="4801940" cy="1533432"/>
          </a:xfrm>
          <a:prstGeom prst="rect">
            <a:avLst/>
          </a:prstGeom>
        </p:spPr>
      </p:pic>
    </p:spTree>
    <p:extLst>
      <p:ext uri="{BB962C8B-B14F-4D97-AF65-F5344CB8AC3E}">
        <p14:creationId xmlns:p14="http://schemas.microsoft.com/office/powerpoint/2010/main" val="51432786"/>
      </p:ext>
    </p:extLst>
  </p:cSld>
  <p:clrMap bg1="lt1" tx1="dk1" bg2="lt2" tx2="dk2" accent1="accent1" accent2="accent2" accent3="accent3" accent4="accent4" accent5="accent5" accent6="accent6" hlink="hlink" folHlink="folHlink"/>
  <p:sldLayoutIdLst>
    <p:sldLayoutId id="2147483686" r:id="rId1"/>
    <p:sldLayoutId id="2147483687" r:id="rId2"/>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6096000"/>
            <a:ext cx="12192000" cy="771800"/>
          </a:xfrm>
          <a:prstGeom prst="rect">
            <a:avLst/>
          </a:prstGeom>
          <a:solidFill>
            <a:srgbClr val="000000"/>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dirty="0"/>
          </a:p>
        </p:txBody>
      </p:sp>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dirty="0"/>
          </a:p>
        </p:txBody>
      </p:sp>
      <p:sp>
        <p:nvSpPr>
          <p:cNvPr id="7" name="Rectangle 6"/>
          <p:cNvSpPr/>
          <p:nvPr/>
        </p:nvSpPr>
        <p:spPr>
          <a:xfrm>
            <a:off x="0" y="6140361"/>
            <a:ext cx="12192000" cy="705028"/>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dirty="0"/>
          </a:p>
        </p:txBody>
      </p:sp>
      <p:pic>
        <p:nvPicPr>
          <p:cNvPr id="8" name="Picture 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890762" y="6165912"/>
            <a:ext cx="1935479" cy="618068"/>
          </a:xfrm>
          <a:prstGeom prst="rect">
            <a:avLst/>
          </a:prstGeom>
        </p:spPr>
      </p:pic>
    </p:spTree>
    <p:extLst>
      <p:ext uri="{BB962C8B-B14F-4D97-AF65-F5344CB8AC3E}">
        <p14:creationId xmlns:p14="http://schemas.microsoft.com/office/powerpoint/2010/main" val="3787487800"/>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096000"/>
            <a:ext cx="12192000" cy="771800"/>
          </a:xfrm>
          <a:prstGeom prst="rect">
            <a:avLst/>
          </a:prstGeom>
          <a:solidFill>
            <a:srgbClr val="000000"/>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dirty="0"/>
          </a:p>
        </p:txBody>
      </p:sp>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dirty="0"/>
          </a:p>
        </p:txBody>
      </p:sp>
      <p:sp>
        <p:nvSpPr>
          <p:cNvPr id="7" name="Rectangle 6"/>
          <p:cNvSpPr/>
          <p:nvPr userDrawn="1"/>
        </p:nvSpPr>
        <p:spPr>
          <a:xfrm>
            <a:off x="0" y="6140361"/>
            <a:ext cx="12192000" cy="705028"/>
          </a:xfrm>
          <a:prstGeom prst="rect">
            <a:avLst/>
          </a:prstGeom>
          <a:solidFill>
            <a:srgbClr val="B6114D"/>
          </a:solidFill>
          <a:ln w="762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sz="1800" dirty="0"/>
          </a:p>
        </p:txBody>
      </p:sp>
      <p:pic>
        <p:nvPicPr>
          <p:cNvPr id="8" name="Picture 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890762" y="6165912"/>
            <a:ext cx="1935479" cy="618068"/>
          </a:xfrm>
          <a:prstGeom prst="rect">
            <a:avLst/>
          </a:prstGeom>
        </p:spPr>
      </p:pic>
    </p:spTree>
    <p:extLst>
      <p:ext uri="{BB962C8B-B14F-4D97-AF65-F5344CB8AC3E}">
        <p14:creationId xmlns:p14="http://schemas.microsoft.com/office/powerpoint/2010/main" val="169695910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Lst>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hf sldNum="0" hdr="0" ftr="0" dt="0"/>
  <p:txStyles>
    <p:titleStyle>
      <a:lvl1pPr algn="l" defTabSz="914377" rtl="0" eaLnBrk="1" latinLnBrk="0" hangingPunct="1">
        <a:lnSpc>
          <a:spcPct val="90000"/>
        </a:lnSpc>
        <a:spcBef>
          <a:spcPct val="0"/>
        </a:spcBef>
        <a:buNone/>
        <a:defRPr sz="4400" kern="1200">
          <a:solidFill>
            <a:schemeClr val="tx1"/>
          </a:solidFill>
          <a:latin typeface="Futura"/>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Avenir Next LT Pro"/>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Avenir Next LT Pro"/>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Avenir Next LT Pro"/>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Avenir Next LT Pro"/>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HPPDSV/ML_BATCH_5" TargetMode="External"/><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hyperlink" Target="mailto:cb.sc.p2aie23002@cb.students.amrita.edu"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hyperlink" Target="mailto:cb.sc.p2cse23002@cb.students.amrita.edu" TargetMode="External"/><Relationship Id="rId1" Type="http://schemas.openxmlformats.org/officeDocument/2006/relationships/slideLayout" Target="../slideLayouts/slideLayout33.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hyperlink" Target="mailto:CB.SC.P2CSE23007)-cb.sc.p2cse23007@cb.students.amrita.edu" TargetMode="External"/><Relationship Id="rId9" Type="http://schemas.openxmlformats.org/officeDocument/2006/relationships/hyperlink" Target="mailto:cb.sc.p2aie23010@cb.students.amrita.edu"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4.png"/><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hyperlink" Target="https://doi.org/10.3390/agronomy13061625" TargetMode="Externa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A6FE1-BE3A-E444-EF9B-B6330AA8D529}"/>
              </a:ext>
            </a:extLst>
          </p:cNvPr>
          <p:cNvSpPr>
            <a:spLocks noGrp="1"/>
          </p:cNvSpPr>
          <p:nvPr>
            <p:ph type="ctrTitle"/>
          </p:nvPr>
        </p:nvSpPr>
        <p:spPr>
          <a:xfrm>
            <a:off x="71021" y="272143"/>
            <a:ext cx="11974022" cy="1893541"/>
          </a:xfrm>
        </p:spPr>
        <p:txBody>
          <a:bodyPr>
            <a:noAutofit/>
          </a:bodyPr>
          <a:lstStyle/>
          <a:p>
            <a:pPr>
              <a:lnSpc>
                <a:spcPct val="150000"/>
              </a:lnSpc>
            </a:pPr>
            <a:r>
              <a:rPr lang="en-US" sz="4400" b="1" dirty="0">
                <a:solidFill>
                  <a:srgbClr val="CC0066"/>
                </a:solidFill>
                <a:effectLst/>
                <a:latin typeface="Times New Roman" panose="02020603050405020304" pitchFamily="18" charset="0"/>
                <a:ea typeface="Calibri" panose="020F0502020204030204" pitchFamily="34" charset="0"/>
                <a:cs typeface="Times New Roman" panose="02020603050405020304" pitchFamily="18" charset="0"/>
              </a:rPr>
              <a:t>AI - POWERED NUTRITION ANALYZER IN FRUITS USING ML</a:t>
            </a:r>
            <a:endParaRPr lang="en-IN" sz="4400" dirty="0">
              <a:solidFill>
                <a:srgbClr val="CC0066"/>
              </a:solidFill>
            </a:endParaRPr>
          </a:p>
        </p:txBody>
      </p:sp>
      <p:sp>
        <p:nvSpPr>
          <p:cNvPr id="7" name="TextBox 6">
            <a:extLst>
              <a:ext uri="{FF2B5EF4-FFF2-40B4-BE49-F238E27FC236}">
                <a16:creationId xmlns:a16="http://schemas.microsoft.com/office/drawing/2014/main" id="{BFD5E892-66C9-8D76-B741-FD054205D0DD}"/>
              </a:ext>
            </a:extLst>
          </p:cNvPr>
          <p:cNvSpPr txBox="1"/>
          <p:nvPr/>
        </p:nvSpPr>
        <p:spPr>
          <a:xfrm>
            <a:off x="184875" y="3538023"/>
            <a:ext cx="11594081" cy="1877437"/>
          </a:xfrm>
          <a:prstGeom prst="rect">
            <a:avLst/>
          </a:prstGeom>
          <a:noFill/>
        </p:spPr>
        <p:txBody>
          <a:bodyPr wrap="square">
            <a:spAutoFit/>
          </a:bodyPr>
          <a:lstStyle/>
          <a:p>
            <a:pPr algn="l"/>
            <a:r>
              <a:rPr lang="en-US" dirty="0">
                <a:latin typeface="Times New Roman"/>
                <a:cs typeface="Times New Roman"/>
              </a:rPr>
              <a:t>GITHUB LINK - </a:t>
            </a:r>
            <a:r>
              <a:rPr lang="en-US" dirty="0">
                <a:latin typeface="Times New Roman"/>
                <a:cs typeface="Times New Roman"/>
                <a:hlinkClick r:id="rId3"/>
              </a:rPr>
              <a:t>https://github.com/AHPPDSV/ML_BATCH_5</a:t>
            </a:r>
            <a:endParaRPr lang="en-US" dirty="0">
              <a:latin typeface="Times New Roman"/>
              <a:cs typeface="Times New Roman"/>
            </a:endParaRPr>
          </a:p>
          <a:p>
            <a:pPr marL="0" marR="0" algn="r" rtl="0" eaLnBrk="1" fontAlgn="base" latinLnBrk="0" hangingPunct="1">
              <a:spcBef>
                <a:spcPts val="0"/>
              </a:spcBef>
              <a:spcAft>
                <a:spcPts val="0"/>
              </a:spcAft>
            </a:pPr>
            <a:r>
              <a:rPr lang="en-US" b="1" u="none" strike="noStrike"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u="none" strike="noStrike"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Senthil Kumar. T</a:t>
            </a:r>
            <a:r>
              <a:rPr lang="en-IN" sz="2000" b="0" u="none" strike="noStrike"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b="0" u="none" strike="noStrike" dirty="0">
              <a:effectLst/>
              <a:latin typeface="Times New Roman" panose="02020603050405020304" pitchFamily="18" charset="0"/>
              <a:cs typeface="Times New Roman" panose="02020603050405020304" pitchFamily="18" charset="0"/>
            </a:endParaRPr>
          </a:p>
          <a:p>
            <a:pPr marL="0" marR="0" algn="r" rtl="0" eaLnBrk="1" fontAlgn="base" latinLnBrk="0" hangingPunct="1">
              <a:spcBef>
                <a:spcPts val="0"/>
              </a:spcBef>
              <a:spcAft>
                <a:spcPts val="0"/>
              </a:spcAft>
            </a:pPr>
            <a:r>
              <a:rPr lang="en-US" sz="2000" b="0" u="none" strike="noStrike"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Amrita School of Engineering,</a:t>
            </a:r>
            <a:r>
              <a:rPr lang="en-IN" sz="2000" b="0" u="none" strike="noStrike"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b="0" u="none" strike="noStrike" dirty="0">
              <a:effectLst/>
              <a:latin typeface="Times New Roman" panose="02020603050405020304" pitchFamily="18" charset="0"/>
              <a:cs typeface="Times New Roman" panose="02020603050405020304" pitchFamily="18" charset="0"/>
            </a:endParaRPr>
          </a:p>
          <a:p>
            <a:pPr marL="0" marR="0" algn="r" rtl="0" eaLnBrk="1" fontAlgn="base" latinLnBrk="0" hangingPunct="1">
              <a:spcBef>
                <a:spcPts val="0"/>
              </a:spcBef>
              <a:spcAft>
                <a:spcPts val="0"/>
              </a:spcAft>
            </a:pPr>
            <a:r>
              <a:rPr lang="en-US" sz="2000" b="0" u="none" strike="noStrike"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Amrita Vishwa Vidyapeetham,</a:t>
            </a:r>
            <a:r>
              <a:rPr lang="en-IN" sz="2000" b="0" u="none" strike="noStrike"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b="0" u="none" strike="noStrike" dirty="0">
              <a:effectLst/>
              <a:latin typeface="Times New Roman" panose="02020603050405020304" pitchFamily="18" charset="0"/>
              <a:cs typeface="Times New Roman" panose="02020603050405020304" pitchFamily="18" charset="0"/>
            </a:endParaRPr>
          </a:p>
          <a:p>
            <a:pPr marL="0" marR="0" algn="r" rtl="0" eaLnBrk="1" fontAlgn="base" latinLnBrk="0" hangingPunct="1">
              <a:spcBef>
                <a:spcPts val="0"/>
              </a:spcBef>
              <a:spcAft>
                <a:spcPts val="0"/>
              </a:spcAft>
            </a:pPr>
            <a:r>
              <a:rPr lang="en-US" sz="2000" b="0" u="none" strike="noStrike"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Coimbatore, India.</a:t>
            </a:r>
            <a:r>
              <a:rPr lang="en-IN" sz="2000" b="0" u="none" strike="noStrike"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b="0" u="none" strike="noStrike" dirty="0">
              <a:effectLst/>
              <a:latin typeface="Times New Roman" panose="02020603050405020304" pitchFamily="18" charset="0"/>
              <a:cs typeface="Times New Roman" panose="02020603050405020304" pitchFamily="18" charset="0"/>
            </a:endParaRPr>
          </a:p>
          <a:p>
            <a:pPr marL="0" marR="0" algn="r" rtl="0" eaLnBrk="1" fontAlgn="base" latinLnBrk="0" hangingPunct="1">
              <a:spcBef>
                <a:spcPts val="0"/>
              </a:spcBef>
              <a:spcAft>
                <a:spcPts val="0"/>
              </a:spcAft>
            </a:pPr>
            <a:r>
              <a:rPr lang="en-US" b="0" u="none" strike="noStrike"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t_senthilkumar@cb.amrita.edu</a:t>
            </a:r>
            <a:r>
              <a:rPr lang="en-IN" b="0" u="none" strike="noStrike"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b="0" u="none" strike="noStrike" dirty="0">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3C01E84-16ED-09EE-F913-448FBAA20D66}"/>
              </a:ext>
            </a:extLst>
          </p:cNvPr>
          <p:cNvSpPr txBox="1"/>
          <p:nvPr/>
        </p:nvSpPr>
        <p:spPr>
          <a:xfrm>
            <a:off x="337107" y="2467133"/>
            <a:ext cx="11441850" cy="769441"/>
          </a:xfrm>
          <a:prstGeom prst="rect">
            <a:avLst/>
          </a:prstGeom>
          <a:noFill/>
        </p:spPr>
        <p:txBody>
          <a:bodyPr wrap="none" rtlCol="0">
            <a:spAutoFit/>
          </a:bodyPr>
          <a:lstStyle/>
          <a:p>
            <a:r>
              <a:rPr lang="en-US" sz="4400" b="1" dirty="0">
                <a:solidFill>
                  <a:srgbClr val="336699"/>
                </a:solidFill>
                <a:latin typeface="Times New Roman"/>
                <a:cs typeface="Times New Roman"/>
              </a:rPr>
              <a:t>RESEARCH METHODOLOGY REVIEW – 1</a:t>
            </a:r>
            <a:endParaRPr lang="en-IN" sz="4400" dirty="0">
              <a:solidFill>
                <a:srgbClr val="336699"/>
              </a:solidFill>
            </a:endParaRPr>
          </a:p>
        </p:txBody>
      </p:sp>
    </p:spTree>
    <p:extLst>
      <p:ext uri="{BB962C8B-B14F-4D97-AF65-F5344CB8AC3E}">
        <p14:creationId xmlns:p14="http://schemas.microsoft.com/office/powerpoint/2010/main" val="4001134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763914E-67E0-9BB7-041A-ACD079F0BD84}"/>
              </a:ext>
            </a:extLst>
          </p:cNvPr>
          <p:cNvGraphicFramePr>
            <a:graphicFrameLocks noGrp="1"/>
          </p:cNvGraphicFramePr>
          <p:nvPr>
            <p:extLst>
              <p:ext uri="{D42A27DB-BD31-4B8C-83A1-F6EECF244321}">
                <p14:modId xmlns:p14="http://schemas.microsoft.com/office/powerpoint/2010/main" val="522163525"/>
              </p:ext>
            </p:extLst>
          </p:nvPr>
        </p:nvGraphicFramePr>
        <p:xfrm>
          <a:off x="0" y="0"/>
          <a:ext cx="12192000" cy="6076709"/>
        </p:xfrm>
        <a:graphic>
          <a:graphicData uri="http://schemas.openxmlformats.org/drawingml/2006/table">
            <a:tbl>
              <a:tblPr firstRow="1" bandRow="1">
                <a:tableStyleId>{5C22544A-7EE6-4342-B048-85BDC9FD1C3A}</a:tableStyleId>
              </a:tblPr>
              <a:tblGrid>
                <a:gridCol w="715107">
                  <a:extLst>
                    <a:ext uri="{9D8B030D-6E8A-4147-A177-3AD203B41FA5}">
                      <a16:colId xmlns:a16="http://schemas.microsoft.com/office/drawing/2014/main" val="2639833369"/>
                    </a:ext>
                  </a:extLst>
                </a:gridCol>
                <a:gridCol w="2799057">
                  <a:extLst>
                    <a:ext uri="{9D8B030D-6E8A-4147-A177-3AD203B41FA5}">
                      <a16:colId xmlns:a16="http://schemas.microsoft.com/office/drawing/2014/main" val="3626113590"/>
                    </a:ext>
                  </a:extLst>
                </a:gridCol>
                <a:gridCol w="1539099">
                  <a:extLst>
                    <a:ext uri="{9D8B030D-6E8A-4147-A177-3AD203B41FA5}">
                      <a16:colId xmlns:a16="http://schemas.microsoft.com/office/drawing/2014/main" val="3935913241"/>
                    </a:ext>
                  </a:extLst>
                </a:gridCol>
                <a:gridCol w="1812758">
                  <a:extLst>
                    <a:ext uri="{9D8B030D-6E8A-4147-A177-3AD203B41FA5}">
                      <a16:colId xmlns:a16="http://schemas.microsoft.com/office/drawing/2014/main" val="4264113864"/>
                    </a:ext>
                  </a:extLst>
                </a:gridCol>
                <a:gridCol w="5325979">
                  <a:extLst>
                    <a:ext uri="{9D8B030D-6E8A-4147-A177-3AD203B41FA5}">
                      <a16:colId xmlns:a16="http://schemas.microsoft.com/office/drawing/2014/main" val="2720430172"/>
                    </a:ext>
                  </a:extLst>
                </a:gridCol>
              </a:tblGrid>
              <a:tr h="239521">
                <a:tc>
                  <a:txBody>
                    <a:bodyPr/>
                    <a:lstStyle/>
                    <a:p>
                      <a:r>
                        <a:rPr lang="en-IN" sz="1000" dirty="0"/>
                        <a:t>S.NO</a:t>
                      </a:r>
                    </a:p>
                  </a:txBody>
                  <a:tcPr/>
                </a:tc>
                <a:tc>
                  <a:txBody>
                    <a:bodyPr/>
                    <a:lstStyle/>
                    <a:p>
                      <a:r>
                        <a:rPr lang="en-IN" sz="1000" dirty="0"/>
                        <a:t>RESEARCH PAPER</a:t>
                      </a:r>
                    </a:p>
                  </a:txBody>
                  <a:tcPr/>
                </a:tc>
                <a:tc>
                  <a:txBody>
                    <a:bodyPr/>
                    <a:lstStyle/>
                    <a:p>
                      <a:r>
                        <a:rPr lang="en-IN" sz="1000" dirty="0"/>
                        <a:t>JOURNAL OF THE PAPER</a:t>
                      </a:r>
                    </a:p>
                  </a:txBody>
                  <a:tcPr/>
                </a:tc>
                <a:tc>
                  <a:txBody>
                    <a:bodyPr/>
                    <a:lstStyle/>
                    <a:p>
                      <a:r>
                        <a:rPr lang="en-IN" sz="1000" dirty="0">
                          <a:latin typeface="Times New Roman" panose="02020603050405020304" pitchFamily="18" charset="0"/>
                          <a:cs typeface="Times New Roman" panose="02020603050405020304" pitchFamily="18" charset="0"/>
                        </a:rPr>
                        <a:t>ALGORITHM USED IN RESEARCH PAPER</a:t>
                      </a:r>
                    </a:p>
                  </a:txBody>
                  <a:tcPr/>
                </a:tc>
                <a:tc>
                  <a:txBody>
                    <a:bodyPr/>
                    <a:lstStyle/>
                    <a:p>
                      <a:pPr algn="just"/>
                      <a:r>
                        <a:rPr lang="en-IN" sz="1000" dirty="0">
                          <a:latin typeface="Times New Roman" panose="02020603050405020304" pitchFamily="18" charset="0"/>
                          <a:cs typeface="Times New Roman" panose="02020603050405020304" pitchFamily="18" charset="0"/>
                        </a:rPr>
                        <a:t>RESEARCH GAP</a:t>
                      </a:r>
                    </a:p>
                  </a:txBody>
                  <a:tcPr/>
                </a:tc>
                <a:extLst>
                  <a:ext uri="{0D108BD9-81ED-4DB2-BD59-A6C34878D82A}">
                    <a16:rowId xmlns:a16="http://schemas.microsoft.com/office/drawing/2014/main" val="2459199680"/>
                  </a:ext>
                </a:extLst>
              </a:tr>
              <a:tr h="1736525">
                <a:tc>
                  <a:txBody>
                    <a:bodyPr/>
                    <a:lstStyle/>
                    <a:p>
                      <a:r>
                        <a:rPr lang="en-IN" sz="1000" dirty="0">
                          <a:latin typeface="Times New Roman" panose="02020603050405020304" pitchFamily="18" charset="0"/>
                          <a:cs typeface="Times New Roman" panose="02020603050405020304" pitchFamily="18" charset="0"/>
                        </a:rPr>
                        <a:t>4.</a:t>
                      </a:r>
                    </a:p>
                  </a:txBody>
                  <a:tcPr/>
                </a:tc>
                <a:tc>
                  <a:txBody>
                    <a:bodyPr/>
                    <a:lstStyle/>
                    <a:p>
                      <a:pPr algn="just"/>
                      <a:r>
                        <a:rPr lang="en-US" sz="1000" b="1" dirty="0">
                          <a:latin typeface="Times New Roman" panose="02020603050405020304" pitchFamily="18" charset="0"/>
                          <a:cs typeface="Times New Roman" panose="02020603050405020304" pitchFamily="18" charset="0"/>
                        </a:rPr>
                        <a:t>Title: </a:t>
                      </a:r>
                      <a:r>
                        <a:rPr lang="en-US" sz="1000" dirty="0"/>
                        <a:t>Machine Learning Based Approach on Food Recognition and Nutrition Estimation</a:t>
                      </a:r>
                    </a:p>
                    <a:p>
                      <a:pPr algn="just"/>
                      <a:endParaRPr lang="en-US" sz="1000" b="1" dirty="0">
                        <a:latin typeface="Times New Roman" panose="02020603050405020304" pitchFamily="18" charset="0"/>
                        <a:cs typeface="Times New Roman" panose="02020603050405020304" pitchFamily="18" charset="0"/>
                      </a:endParaRPr>
                    </a:p>
                    <a:p>
                      <a:pPr algn="just"/>
                      <a:r>
                        <a:rPr lang="en-US" sz="1000" b="1" dirty="0">
                          <a:latin typeface="Times New Roman" panose="02020603050405020304" pitchFamily="18" charset="0"/>
                          <a:cs typeface="Times New Roman" panose="02020603050405020304" pitchFamily="18" charset="0"/>
                        </a:rPr>
                        <a:t>Authors: </a:t>
                      </a:r>
                      <a:r>
                        <a:rPr lang="en-US" sz="1000" b="0" dirty="0">
                          <a:latin typeface="Times New Roman" panose="02020603050405020304" pitchFamily="18" charset="0"/>
                          <a:cs typeface="Times New Roman" panose="02020603050405020304" pitchFamily="18" charset="0"/>
                        </a:rPr>
                        <a:t>Z</a:t>
                      </a:r>
                      <a:r>
                        <a:rPr lang="en-IN" sz="1000" dirty="0" err="1"/>
                        <a:t>hidong</a:t>
                      </a:r>
                      <a:r>
                        <a:rPr lang="en-IN" sz="1000" dirty="0"/>
                        <a:t> Shen1 , Adnan Shehzad1 , Si Chen1 , Hui Sun2 , Jin Liu3</a:t>
                      </a:r>
                    </a:p>
                  </a:txBody>
                  <a:tcPr/>
                </a:tc>
                <a:tc>
                  <a:txBody>
                    <a:bodyPr/>
                    <a:lstStyle/>
                    <a:p>
                      <a:pPr algn="ctr"/>
                      <a:r>
                        <a:rPr lang="en-IN" sz="1000" dirty="0"/>
                        <a:t>SCIENCEDIRECT</a:t>
                      </a:r>
                    </a:p>
                  </a:txBody>
                  <a:tcPr/>
                </a:tc>
                <a:tc>
                  <a:txBody>
                    <a:bodyPr/>
                    <a:lstStyle/>
                    <a:p>
                      <a:r>
                        <a:rPr lang="en-IN" sz="1000" dirty="0">
                          <a:latin typeface="Times New Roman" panose="02020603050405020304" pitchFamily="18" charset="0"/>
                          <a:cs typeface="Times New Roman" panose="02020603050405020304" pitchFamily="18" charset="0"/>
                        </a:rPr>
                        <a:t>CNN (CONVOLUTIONAL NEURAL NETWORK)</a:t>
                      </a:r>
                    </a:p>
                  </a:txBody>
                  <a:tcPr/>
                </a:tc>
                <a:tc>
                  <a:txBody>
                    <a:bodyPr/>
                    <a:lstStyle/>
                    <a:p>
                      <a:pPr algn="just"/>
                      <a:r>
                        <a:rPr lang="en-US" sz="1000" dirty="0">
                          <a:latin typeface="Times New Roman" panose="02020603050405020304" pitchFamily="18" charset="0"/>
                          <a:cs typeface="Times New Roman" panose="02020603050405020304" pitchFamily="18" charset="0"/>
                        </a:rPr>
                        <a:t>This paper proposes a deep learning model consisting of a convolutional neural network that classifies food into specific categories in the training part of the prototype system. The main purpose of the proposed method is to improve the accuracy of the pre-training model. The paper designs a prototype system based on the client server model. The client sends an image detection request and processes it on the server side. The prototype system is designed with three main software components, including a pre-trained CNN model training module for classification purposes, a text data training module for attribute estimation</a:t>
                      </a:r>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24967264"/>
                  </a:ext>
                </a:extLst>
              </a:tr>
              <a:tr h="2035926">
                <a:tc>
                  <a:txBody>
                    <a:bodyPr/>
                    <a:lstStyle/>
                    <a:p>
                      <a:r>
                        <a:rPr lang="en-IN" sz="1000" dirty="0">
                          <a:latin typeface="Times New Roman" panose="02020603050405020304" pitchFamily="18" charset="0"/>
                          <a:cs typeface="Times New Roman" panose="02020603050405020304" pitchFamily="18" charset="0"/>
                        </a:rPr>
                        <a:t>5.</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b="1" dirty="0">
                          <a:latin typeface="Times New Roman" panose="02020603050405020304" pitchFamily="18" charset="0"/>
                          <a:cs typeface="Times New Roman" panose="02020603050405020304" pitchFamily="18" charset="0"/>
                        </a:rPr>
                        <a:t>Title: </a:t>
                      </a:r>
                      <a:r>
                        <a:rPr lang="en-US" sz="1000" dirty="0">
                          <a:latin typeface="Times New Roman" panose="02020603050405020304" pitchFamily="18" charset="0"/>
                          <a:cs typeface="Times New Roman" panose="02020603050405020304" pitchFamily="18" charset="0"/>
                        </a:rPr>
                        <a:t>Deep Learning and Computer Vision for</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dirty="0">
                          <a:latin typeface="Times New Roman" panose="02020603050405020304" pitchFamily="18" charset="0"/>
                          <a:cs typeface="Times New Roman" panose="02020603050405020304" pitchFamily="18" charset="0"/>
                        </a:rPr>
                        <a:t>Estimating Date Fruits Type, Maturity</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dirty="0">
                          <a:latin typeface="Times New Roman" panose="02020603050405020304" pitchFamily="18" charset="0"/>
                          <a:cs typeface="Times New Roman" panose="02020603050405020304" pitchFamily="18" charset="0"/>
                        </a:rPr>
                        <a:t>Level, and Weight</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000" dirty="0">
                        <a:latin typeface="Times New Roman" panose="02020603050405020304" pitchFamily="18" charset="0"/>
                        <a:cs typeface="Times New Roman" panose="02020603050405020304" pitchFamily="18" charset="0"/>
                      </a:endParaRPr>
                    </a:p>
                    <a:p>
                      <a:pPr algn="just"/>
                      <a:r>
                        <a:rPr lang="en-US" sz="1000" b="1" dirty="0">
                          <a:latin typeface="Times New Roman" panose="02020603050405020304" pitchFamily="18" charset="0"/>
                          <a:cs typeface="Times New Roman" panose="02020603050405020304" pitchFamily="18" charset="0"/>
                        </a:rPr>
                        <a:t>Authors: </a:t>
                      </a:r>
                      <a:r>
                        <a:rPr lang="en-US" sz="1000" dirty="0">
                          <a:latin typeface="Times New Roman" panose="02020603050405020304" pitchFamily="18" charset="0"/>
                          <a:cs typeface="Times New Roman" panose="02020603050405020304" pitchFamily="18" charset="0"/>
                        </a:rPr>
                        <a:t>Mohammed Faisal 1</a:t>
                      </a:r>
                    </a:p>
                    <a:p>
                      <a:pPr algn="just"/>
                      <a:r>
                        <a:rPr lang="en-US" sz="1000" dirty="0">
                          <a:latin typeface="Times New Roman" panose="02020603050405020304" pitchFamily="18" charset="0"/>
                          <a:cs typeface="Times New Roman" panose="02020603050405020304" pitchFamily="18" charset="0"/>
                        </a:rPr>
                        <a:t>, (Member, IEEE), FAHAD ALBOGAMY2</a:t>
                      </a:r>
                    </a:p>
                    <a:p>
                      <a:pPr algn="just"/>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Hebah</a:t>
                      </a:r>
                      <a:r>
                        <a:rPr lang="en-US" sz="1000" dirty="0">
                          <a:latin typeface="Times New Roman" panose="02020603050405020304" pitchFamily="18" charset="0"/>
                          <a:cs typeface="Times New Roman" panose="02020603050405020304" pitchFamily="18" charset="0"/>
                        </a:rPr>
                        <a:t> Elgibreen3, </a:t>
                      </a:r>
                    </a:p>
                    <a:p>
                      <a:pPr algn="just"/>
                      <a:r>
                        <a:rPr lang="en-US" sz="1000" dirty="0">
                          <a:latin typeface="Times New Roman" panose="02020603050405020304" pitchFamily="18" charset="0"/>
                          <a:cs typeface="Times New Roman" panose="02020603050405020304" pitchFamily="18" charset="0"/>
                        </a:rPr>
                        <a:t>Mohammed </a:t>
                      </a:r>
                      <a:r>
                        <a:rPr lang="en-US" sz="1000" dirty="0" err="1">
                          <a:latin typeface="Times New Roman" panose="02020603050405020304" pitchFamily="18" charset="0"/>
                          <a:cs typeface="Times New Roman" panose="02020603050405020304" pitchFamily="18" charset="0"/>
                        </a:rPr>
                        <a:t>Algabri</a:t>
                      </a:r>
                      <a:r>
                        <a:rPr lang="en-US" sz="1000" dirty="0">
                          <a:latin typeface="Times New Roman" panose="02020603050405020304" pitchFamily="18" charset="0"/>
                          <a:cs typeface="Times New Roman" panose="02020603050405020304" pitchFamily="18" charset="0"/>
                        </a:rPr>
                        <a:t> 4</a:t>
                      </a:r>
                    </a:p>
                    <a:p>
                      <a:pPr algn="just"/>
                      <a:r>
                        <a:rPr lang="en-US" sz="1000" dirty="0">
                          <a:latin typeface="Times New Roman" panose="02020603050405020304" pitchFamily="18" charset="0"/>
                          <a:cs typeface="Times New Roman" panose="02020603050405020304" pitchFamily="18" charset="0"/>
                        </a:rPr>
                        <a:t>And </a:t>
                      </a:r>
                      <a:r>
                        <a:rPr lang="en-US" sz="1000" dirty="0" err="1">
                          <a:latin typeface="Times New Roman" panose="02020603050405020304" pitchFamily="18" charset="0"/>
                          <a:cs typeface="Times New Roman" panose="02020603050405020304" pitchFamily="18" charset="0"/>
                        </a:rPr>
                        <a:t>Fattoh</a:t>
                      </a:r>
                      <a:r>
                        <a:rPr lang="en-US" sz="1000" dirty="0">
                          <a:latin typeface="Times New Roman" panose="02020603050405020304" pitchFamily="18" charset="0"/>
                          <a:cs typeface="Times New Roman" panose="02020603050405020304" pitchFamily="18" charset="0"/>
                        </a:rPr>
                        <a:t> Abdu </a:t>
                      </a:r>
                      <a:r>
                        <a:rPr lang="en-US" sz="1000" dirty="0" err="1">
                          <a:latin typeface="Times New Roman" panose="02020603050405020304" pitchFamily="18" charset="0"/>
                          <a:cs typeface="Times New Roman" panose="02020603050405020304" pitchFamily="18" charset="0"/>
                        </a:rPr>
                        <a:t>Alqershi</a:t>
                      </a:r>
                      <a:r>
                        <a:rPr lang="en-US" sz="1000" dirty="0">
                          <a:latin typeface="Times New Roman" panose="02020603050405020304" pitchFamily="18" charset="0"/>
                          <a:cs typeface="Times New Roman" panose="02020603050405020304" pitchFamily="18" charset="0"/>
                        </a:rPr>
                        <a:t> 4</a:t>
                      </a:r>
                      <a:endParaRPr lang="en-IN" sz="1000" dirty="0"/>
                    </a:p>
                  </a:txBody>
                  <a:tcPr/>
                </a:tc>
                <a:tc>
                  <a:txBody>
                    <a:bodyPr/>
                    <a:lstStyle/>
                    <a:p>
                      <a:pPr algn="ctr"/>
                      <a:r>
                        <a:rPr lang="en-US" sz="1000" dirty="0">
                          <a:latin typeface="Times New Roman" panose="02020603050405020304" pitchFamily="18" charset="0"/>
                          <a:cs typeface="Times New Roman" panose="02020603050405020304" pitchFamily="18" charset="0"/>
                        </a:rPr>
                        <a:t>IEEE ACCESS</a:t>
                      </a:r>
                    </a:p>
                    <a:p>
                      <a:pPr algn="ctr"/>
                      <a:endParaRPr lang="en-IN" sz="1000" dirty="0"/>
                    </a:p>
                  </a:txBody>
                  <a:tcPr/>
                </a:tc>
                <a:tc>
                  <a:txBody>
                    <a:bodyPr/>
                    <a:lstStyle/>
                    <a:p>
                      <a:r>
                        <a:rPr lang="en-IN" sz="1000" dirty="0">
                          <a:latin typeface="Times New Roman" panose="02020603050405020304" pitchFamily="18" charset="0"/>
                          <a:cs typeface="Times New Roman" panose="02020603050405020304" pitchFamily="18" charset="0"/>
                        </a:rPr>
                        <a:t>DEEP LEARNING ALGORITHM, NEURAL NETWORK, CLASSIFICATION ALGORITHM</a:t>
                      </a:r>
                    </a:p>
                  </a:txBody>
                  <a:tcPr/>
                </a:tc>
                <a:tc>
                  <a:txBody>
                    <a:bodyPr/>
                    <a:lstStyle/>
                    <a:p>
                      <a:pPr marL="0" marR="0" lvl="0" indent="0" algn="just" defTabSz="914377"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effectLst/>
                          <a:latin typeface="Times New Roman" panose="02020603050405020304" pitchFamily="18" charset="0"/>
                          <a:ea typeface="+mn-ea"/>
                          <a:cs typeface="Times New Roman" panose="02020603050405020304" pitchFamily="18" charset="0"/>
                        </a:rPr>
                        <a:t>The proposed system consists of three sub-systems: Dates maturity estimation system (DMES), type estimation system (DTES), and dates weight estimation system (DWES). We utilized four DL architectures, including </a:t>
                      </a:r>
                      <a:r>
                        <a:rPr lang="en-US" sz="1000" kern="1200" dirty="0" err="1">
                          <a:solidFill>
                            <a:schemeClr val="dk1"/>
                          </a:solidFill>
                          <a:effectLst/>
                          <a:latin typeface="Times New Roman" panose="02020603050405020304" pitchFamily="18" charset="0"/>
                          <a:ea typeface="+mn-ea"/>
                          <a:cs typeface="Times New Roman" panose="02020603050405020304" pitchFamily="18" charset="0"/>
                        </a:rPr>
                        <a:t>ResNet</a:t>
                      </a:r>
                      <a:r>
                        <a:rPr lang="en-US" sz="1000" kern="1200" dirty="0">
                          <a:solidFill>
                            <a:schemeClr val="dk1"/>
                          </a:solidFill>
                          <a:effectLst/>
                          <a:latin typeface="Times New Roman" panose="02020603050405020304" pitchFamily="18" charset="0"/>
                          <a:ea typeface="+mn-ea"/>
                          <a:cs typeface="Times New Roman" panose="02020603050405020304" pitchFamily="18" charset="0"/>
                        </a:rPr>
                        <a:t>, VGG-19, Inception-V3, and </a:t>
                      </a:r>
                      <a:r>
                        <a:rPr lang="en-US" sz="1000" kern="1200" dirty="0" err="1">
                          <a:solidFill>
                            <a:schemeClr val="dk1"/>
                          </a:solidFill>
                          <a:effectLst/>
                          <a:latin typeface="Times New Roman" panose="02020603050405020304" pitchFamily="18" charset="0"/>
                          <a:ea typeface="+mn-ea"/>
                          <a:cs typeface="Times New Roman" panose="02020603050405020304" pitchFamily="18" charset="0"/>
                        </a:rPr>
                        <a:t>NASNet</a:t>
                      </a:r>
                      <a:r>
                        <a:rPr lang="en-US" sz="1000" kern="1200" dirty="0">
                          <a:solidFill>
                            <a:schemeClr val="dk1"/>
                          </a:solidFill>
                          <a:effectLst/>
                          <a:latin typeface="Times New Roman" panose="02020603050405020304" pitchFamily="18" charset="0"/>
                          <a:ea typeface="+mn-ea"/>
                          <a:cs typeface="Times New Roman" panose="02020603050405020304" pitchFamily="18" charset="0"/>
                        </a:rPr>
                        <a:t> for both DMES and DTES and support vector machine (SVM) (regression and linear) for DWES. Using multiple performance metrics, DTES achieved maximum performance of 99.175% accuracy, an F1 score of 99.225%, 99.8% average precision, and 99.05% average recall. The maximum performance of DMES was 99.058% accuracy, F1 score of 99.34%, 99.64% average precision, and 99.08% average Recall. DWES achieved a maximum performance of 84.27% using SVM-Linear</a:t>
                      </a:r>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7205903"/>
                  </a:ext>
                </a:extLst>
              </a:tr>
              <a:tr h="1908018">
                <a:tc>
                  <a:txBody>
                    <a:bodyPr/>
                    <a:lstStyle/>
                    <a:p>
                      <a:r>
                        <a:rPr lang="en-IN" sz="1000" dirty="0">
                          <a:latin typeface="Times New Roman" panose="02020603050405020304" pitchFamily="18" charset="0"/>
                          <a:cs typeface="Times New Roman" panose="02020603050405020304" pitchFamily="18" charset="0"/>
                        </a:rPr>
                        <a:t>6</a:t>
                      </a:r>
                      <a:r>
                        <a:rPr lang="en-IN" dirty="0"/>
                        <a:t>.</a:t>
                      </a:r>
                    </a:p>
                  </a:txBody>
                  <a:tcPr/>
                </a:tc>
                <a:tc>
                  <a:txBody>
                    <a:bodyPr/>
                    <a:lstStyle/>
                    <a:p>
                      <a:pPr algn="just"/>
                      <a:r>
                        <a:rPr lang="en-US" sz="1000" b="1" dirty="0">
                          <a:latin typeface="Times New Roman" panose="02020603050405020304" pitchFamily="18" charset="0"/>
                          <a:cs typeface="Times New Roman" panose="02020603050405020304" pitchFamily="18" charset="0"/>
                        </a:rPr>
                        <a:t>Title: </a:t>
                      </a:r>
                      <a:r>
                        <a:rPr lang="en-US" sz="1000" b="0" dirty="0">
                          <a:latin typeface="Times New Roman" panose="02020603050405020304" pitchFamily="18" charset="0"/>
                          <a:cs typeface="Times New Roman" panose="02020603050405020304" pitchFamily="18" charset="0"/>
                        </a:rPr>
                        <a:t>Classification of fruits using Convolutional Neural Network.</a:t>
                      </a:r>
                    </a:p>
                    <a:p>
                      <a:pPr algn="just"/>
                      <a:endParaRPr lang="en-US" sz="1000" b="0" dirty="0">
                        <a:latin typeface="Times New Roman" panose="02020603050405020304" pitchFamily="18" charset="0"/>
                        <a:cs typeface="Times New Roman" panose="02020603050405020304" pitchFamily="18" charset="0"/>
                      </a:endParaRPr>
                    </a:p>
                    <a:p>
                      <a:pPr algn="just"/>
                      <a:r>
                        <a:rPr lang="en-US" sz="1000" b="1" dirty="0">
                          <a:latin typeface="Times New Roman" panose="02020603050405020304" pitchFamily="18" charset="0"/>
                          <a:cs typeface="Times New Roman" panose="02020603050405020304" pitchFamily="18" charset="0"/>
                        </a:rPr>
                        <a:t>Authors: </a:t>
                      </a:r>
                      <a:r>
                        <a:rPr lang="en-US" sz="1000" b="0" dirty="0">
                          <a:latin typeface="Times New Roman" panose="02020603050405020304" pitchFamily="18" charset="0"/>
                          <a:cs typeface="Times New Roman" panose="02020603050405020304" pitchFamily="18" charset="0"/>
                        </a:rPr>
                        <a:t>Roshani Raut, Anuja Jadhav, </a:t>
                      </a:r>
                      <a:r>
                        <a:rPr lang="en-US" sz="1000" b="0" dirty="0" err="1">
                          <a:latin typeface="Times New Roman" panose="02020603050405020304" pitchFamily="18" charset="0"/>
                          <a:cs typeface="Times New Roman" panose="02020603050405020304" pitchFamily="18" charset="0"/>
                        </a:rPr>
                        <a:t>Chaitrali</a:t>
                      </a:r>
                      <a:r>
                        <a:rPr lang="en-US" sz="1000" b="0" dirty="0">
                          <a:latin typeface="Times New Roman" panose="02020603050405020304" pitchFamily="18" charset="0"/>
                          <a:cs typeface="Times New Roman" panose="02020603050405020304" pitchFamily="18" charset="0"/>
                        </a:rPr>
                        <a:t> </a:t>
                      </a:r>
                      <a:r>
                        <a:rPr lang="en-US" sz="1000" b="0" dirty="0" err="1">
                          <a:latin typeface="Times New Roman" panose="02020603050405020304" pitchFamily="18" charset="0"/>
                          <a:cs typeface="Times New Roman" panose="02020603050405020304" pitchFamily="18" charset="0"/>
                        </a:rPr>
                        <a:t>Sorte</a:t>
                      </a:r>
                      <a:r>
                        <a:rPr lang="en-US" sz="1000" b="0" dirty="0">
                          <a:latin typeface="Times New Roman" panose="02020603050405020304" pitchFamily="18" charset="0"/>
                          <a:cs typeface="Times New Roman" panose="02020603050405020304" pitchFamily="18" charset="0"/>
                        </a:rPr>
                        <a:t>, </a:t>
                      </a:r>
                      <a:r>
                        <a:rPr lang="en-US" sz="1000" b="0" dirty="0" err="1">
                          <a:latin typeface="Times New Roman" panose="02020603050405020304" pitchFamily="18" charset="0"/>
                          <a:cs typeface="Times New Roman" panose="02020603050405020304" pitchFamily="18" charset="0"/>
                        </a:rPr>
                        <a:t>Anagha</a:t>
                      </a:r>
                      <a:r>
                        <a:rPr lang="en-US" sz="1000" b="0" dirty="0">
                          <a:latin typeface="Times New Roman" panose="02020603050405020304" pitchFamily="18" charset="0"/>
                          <a:cs typeface="Times New Roman" panose="02020603050405020304" pitchFamily="18" charset="0"/>
                        </a:rPr>
                        <a:t> </a:t>
                      </a:r>
                      <a:r>
                        <a:rPr lang="en-US" sz="1000" b="0" dirty="0" err="1">
                          <a:latin typeface="Times New Roman" panose="02020603050405020304" pitchFamily="18" charset="0"/>
                          <a:cs typeface="Times New Roman" panose="02020603050405020304" pitchFamily="18" charset="0"/>
                        </a:rPr>
                        <a:t>Chaundhari</a:t>
                      </a:r>
                      <a:endParaRPr lang="en-IN" b="0" dirty="0"/>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000" dirty="0">
                          <a:latin typeface="Times New Roman" panose="02020603050405020304" pitchFamily="18" charset="0"/>
                          <a:cs typeface="Times New Roman" panose="02020603050405020304" pitchFamily="18" charset="0"/>
                        </a:rPr>
                        <a:t>IEEE ACCESS</a:t>
                      </a:r>
                    </a:p>
                    <a:p>
                      <a:endParaRPr lang="en-IN" dirty="0"/>
                    </a:p>
                  </a:txBody>
                  <a:tcPr/>
                </a:tc>
                <a:tc>
                  <a:txBody>
                    <a:bodyPr/>
                    <a:lstStyle/>
                    <a:p>
                      <a:r>
                        <a:rPr lang="en-IN" sz="1000" dirty="0">
                          <a:latin typeface="Times New Roman" panose="02020603050405020304" pitchFamily="18" charset="0"/>
                          <a:cs typeface="Times New Roman" panose="02020603050405020304" pitchFamily="18" charset="0"/>
                        </a:rPr>
                        <a:t>CNN (CONVOLUTIONAL NEURAL NETWORK)</a:t>
                      </a:r>
                    </a:p>
                  </a:txBody>
                  <a:tcPr/>
                </a:tc>
                <a:tc>
                  <a:txBody>
                    <a:bodyPr/>
                    <a:lstStyle/>
                    <a:p>
                      <a:pPr algn="just"/>
                      <a:r>
                        <a:rPr lang="en-US" sz="1000" dirty="0">
                          <a:latin typeface="Times New Roman" panose="02020603050405020304" pitchFamily="18" charset="0"/>
                          <a:cs typeface="Times New Roman" panose="02020603050405020304" pitchFamily="18" charset="0"/>
                        </a:rPr>
                        <a:t>In this Paper, The significance of fruit classification can also </a:t>
                      </a:r>
                    </a:p>
                    <a:p>
                      <a:pPr algn="just"/>
                      <a:r>
                        <a:rPr lang="en-US" sz="1000" dirty="0">
                          <a:latin typeface="Times New Roman" panose="02020603050405020304" pitchFamily="18" charset="0"/>
                          <a:cs typeface="Times New Roman" panose="02020603050405020304" pitchFamily="18" charset="0"/>
                        </a:rPr>
                        <a:t>be observed among those with special dietary needs, who use it to assist them choose the appropriate types of fruits. Convolution Neural Networks (CNN) is one of the most  advanced Deep Learning techniques, with image recognition </a:t>
                      </a:r>
                    </a:p>
                    <a:p>
                      <a:pPr algn="just"/>
                      <a:r>
                        <a:rPr lang="en-US" sz="1000" dirty="0">
                          <a:latin typeface="Times New Roman" panose="02020603050405020304" pitchFamily="18" charset="0"/>
                          <a:cs typeface="Times New Roman" panose="02020603050405020304" pitchFamily="18" charset="0"/>
                        </a:rPr>
                        <a:t>taking the lead. We have supplied a dataset with a variety of </a:t>
                      </a:r>
                    </a:p>
                    <a:p>
                      <a:pPr algn="just"/>
                      <a:r>
                        <a:rPr lang="en-US" sz="1000" dirty="0">
                          <a:latin typeface="Times New Roman" panose="02020603050405020304" pitchFamily="18" charset="0"/>
                          <a:cs typeface="Times New Roman" panose="02020603050405020304" pitchFamily="18" charset="0"/>
                        </a:rPr>
                        <a:t>fruits, and evaluated them based on pattern recognition. To  produce the most refined prediction for fruit classification and disease detection, we used required convolution and pooling layers. When thoroughly analyzed by feature extraction and image segmentation, CNN demonstrated good accuracy as compared to other models. Our work is primarily focused on obtaining an classification of various fruits, the CNN model gives accuracy of 98.6%.</a:t>
                      </a:r>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62413008"/>
                  </a:ext>
                </a:extLst>
              </a:tr>
            </a:tbl>
          </a:graphicData>
        </a:graphic>
      </p:graphicFrame>
    </p:spTree>
    <p:extLst>
      <p:ext uri="{BB962C8B-B14F-4D97-AF65-F5344CB8AC3E}">
        <p14:creationId xmlns:p14="http://schemas.microsoft.com/office/powerpoint/2010/main" val="2346586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5C83DA-932C-D1E9-4DC9-FEC88BB88FB4}"/>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0E7B72D-9281-0AAA-D490-58C6E248AAD8}"/>
              </a:ext>
            </a:extLst>
          </p:cNvPr>
          <p:cNvGraphicFramePr>
            <a:graphicFrameLocks noGrp="1"/>
          </p:cNvGraphicFramePr>
          <p:nvPr>
            <p:extLst>
              <p:ext uri="{D42A27DB-BD31-4B8C-83A1-F6EECF244321}">
                <p14:modId xmlns:p14="http://schemas.microsoft.com/office/powerpoint/2010/main" val="1493471670"/>
              </p:ext>
            </p:extLst>
          </p:nvPr>
        </p:nvGraphicFramePr>
        <p:xfrm>
          <a:off x="0" y="0"/>
          <a:ext cx="12192000" cy="6088284"/>
        </p:xfrm>
        <a:graphic>
          <a:graphicData uri="http://schemas.openxmlformats.org/drawingml/2006/table">
            <a:tbl>
              <a:tblPr firstRow="1" bandRow="1">
                <a:tableStyleId>{5C22544A-7EE6-4342-B048-85BDC9FD1C3A}</a:tableStyleId>
              </a:tblPr>
              <a:tblGrid>
                <a:gridCol w="715107">
                  <a:extLst>
                    <a:ext uri="{9D8B030D-6E8A-4147-A177-3AD203B41FA5}">
                      <a16:colId xmlns:a16="http://schemas.microsoft.com/office/drawing/2014/main" val="2639833369"/>
                    </a:ext>
                  </a:extLst>
                </a:gridCol>
                <a:gridCol w="2799057">
                  <a:extLst>
                    <a:ext uri="{9D8B030D-6E8A-4147-A177-3AD203B41FA5}">
                      <a16:colId xmlns:a16="http://schemas.microsoft.com/office/drawing/2014/main" val="3626113590"/>
                    </a:ext>
                  </a:extLst>
                </a:gridCol>
                <a:gridCol w="1619310">
                  <a:extLst>
                    <a:ext uri="{9D8B030D-6E8A-4147-A177-3AD203B41FA5}">
                      <a16:colId xmlns:a16="http://schemas.microsoft.com/office/drawing/2014/main" val="3935913241"/>
                    </a:ext>
                  </a:extLst>
                </a:gridCol>
                <a:gridCol w="1780673">
                  <a:extLst>
                    <a:ext uri="{9D8B030D-6E8A-4147-A177-3AD203B41FA5}">
                      <a16:colId xmlns:a16="http://schemas.microsoft.com/office/drawing/2014/main" val="4264113864"/>
                    </a:ext>
                  </a:extLst>
                </a:gridCol>
                <a:gridCol w="5277853">
                  <a:extLst>
                    <a:ext uri="{9D8B030D-6E8A-4147-A177-3AD203B41FA5}">
                      <a16:colId xmlns:a16="http://schemas.microsoft.com/office/drawing/2014/main" val="2720430172"/>
                    </a:ext>
                  </a:extLst>
                </a:gridCol>
              </a:tblGrid>
              <a:tr h="239521">
                <a:tc>
                  <a:txBody>
                    <a:bodyPr/>
                    <a:lstStyle/>
                    <a:p>
                      <a:r>
                        <a:rPr lang="en-IN" sz="1000" dirty="0"/>
                        <a:t>S.NO</a:t>
                      </a:r>
                    </a:p>
                  </a:txBody>
                  <a:tcPr/>
                </a:tc>
                <a:tc>
                  <a:txBody>
                    <a:bodyPr/>
                    <a:lstStyle/>
                    <a:p>
                      <a:r>
                        <a:rPr lang="en-IN" sz="1000" dirty="0"/>
                        <a:t>RESEARCH PAPER</a:t>
                      </a:r>
                    </a:p>
                  </a:txBody>
                  <a:tcPr/>
                </a:tc>
                <a:tc>
                  <a:txBody>
                    <a:bodyPr/>
                    <a:lstStyle/>
                    <a:p>
                      <a:r>
                        <a:rPr lang="en-IN" sz="1000" dirty="0"/>
                        <a:t>JOURNAL OF THE PAPER</a:t>
                      </a:r>
                    </a:p>
                  </a:txBody>
                  <a:tcPr/>
                </a:tc>
                <a:tc>
                  <a:txBody>
                    <a:bodyPr/>
                    <a:lstStyle/>
                    <a:p>
                      <a:r>
                        <a:rPr lang="en-IN" sz="1000" dirty="0">
                          <a:latin typeface="Times New Roman" panose="02020603050405020304" pitchFamily="18" charset="0"/>
                          <a:cs typeface="Times New Roman" panose="02020603050405020304" pitchFamily="18" charset="0"/>
                        </a:rPr>
                        <a:t>ALGORITHM USED IN RESEARCH PAPER</a:t>
                      </a:r>
                    </a:p>
                  </a:txBody>
                  <a:tcPr/>
                </a:tc>
                <a:tc>
                  <a:txBody>
                    <a:bodyPr/>
                    <a:lstStyle/>
                    <a:p>
                      <a:pPr algn="just"/>
                      <a:r>
                        <a:rPr lang="en-IN" sz="1000" dirty="0">
                          <a:latin typeface="Times New Roman" panose="02020603050405020304" pitchFamily="18" charset="0"/>
                          <a:cs typeface="Times New Roman" panose="02020603050405020304" pitchFamily="18" charset="0"/>
                        </a:rPr>
                        <a:t>RESEARCH GAP</a:t>
                      </a:r>
                    </a:p>
                  </a:txBody>
                  <a:tcPr/>
                </a:tc>
                <a:extLst>
                  <a:ext uri="{0D108BD9-81ED-4DB2-BD59-A6C34878D82A}">
                    <a16:rowId xmlns:a16="http://schemas.microsoft.com/office/drawing/2014/main" val="2459199680"/>
                  </a:ext>
                </a:extLst>
              </a:tr>
              <a:tr h="1282088">
                <a:tc>
                  <a:txBody>
                    <a:bodyPr/>
                    <a:lstStyle/>
                    <a:p>
                      <a:r>
                        <a:rPr lang="en-IN" sz="1000" dirty="0">
                          <a:latin typeface="Times New Roman" panose="02020603050405020304" pitchFamily="18" charset="0"/>
                          <a:cs typeface="Times New Roman" panose="02020603050405020304" pitchFamily="18" charset="0"/>
                        </a:rPr>
                        <a:t>7.</a:t>
                      </a:r>
                    </a:p>
                  </a:txBody>
                  <a:tcPr/>
                </a:tc>
                <a:tc>
                  <a:txBody>
                    <a:bodyPr/>
                    <a:lstStyle/>
                    <a:p>
                      <a:pPr algn="just"/>
                      <a:r>
                        <a:rPr lang="en-US" sz="1000" b="1" dirty="0">
                          <a:latin typeface="Times New Roman" panose="02020603050405020304" pitchFamily="18" charset="0"/>
                          <a:cs typeface="Times New Roman" panose="02020603050405020304" pitchFamily="18" charset="0"/>
                        </a:rPr>
                        <a:t>Title: </a:t>
                      </a:r>
                      <a:r>
                        <a:rPr lang="en-US" sz="1000" b="0" dirty="0">
                          <a:latin typeface="Times New Roman" panose="02020603050405020304" pitchFamily="18" charset="0"/>
                          <a:cs typeface="Times New Roman" panose="02020603050405020304" pitchFamily="18" charset="0"/>
                        </a:rPr>
                        <a:t>C</a:t>
                      </a:r>
                      <a:r>
                        <a:rPr lang="en-US" sz="1000" dirty="0">
                          <a:latin typeface="Times New Roman" panose="02020603050405020304" pitchFamily="18" charset="0"/>
                          <a:cs typeface="Times New Roman" panose="02020603050405020304" pitchFamily="18" charset="0"/>
                        </a:rPr>
                        <a:t>onvolutional Neural Network based Rotten Fruit Detection using ResNet50</a:t>
                      </a:r>
                      <a:r>
                        <a:rPr lang="en-US" sz="1000" dirty="0"/>
                        <a:t>.</a:t>
                      </a:r>
                    </a:p>
                    <a:p>
                      <a:pPr algn="just"/>
                      <a:endParaRPr lang="en-US" sz="1000" b="1" dirty="0">
                        <a:latin typeface="Times New Roman" panose="02020603050405020304" pitchFamily="18" charset="0"/>
                        <a:cs typeface="Times New Roman" panose="02020603050405020304" pitchFamily="18" charset="0"/>
                      </a:endParaRPr>
                    </a:p>
                    <a:p>
                      <a:pPr algn="just"/>
                      <a:r>
                        <a:rPr lang="en-US" sz="1000" b="1" dirty="0">
                          <a:latin typeface="Times New Roman" panose="02020603050405020304" pitchFamily="18" charset="0"/>
                          <a:cs typeface="Times New Roman" panose="02020603050405020304" pitchFamily="18" charset="0"/>
                        </a:rPr>
                        <a:t>Authors: </a:t>
                      </a:r>
                      <a:r>
                        <a:rPr lang="en-US" sz="1000" b="0" dirty="0">
                          <a:latin typeface="Times New Roman" panose="02020603050405020304" pitchFamily="18" charset="0"/>
                          <a:cs typeface="Times New Roman" panose="02020603050405020304" pitchFamily="18" charset="0"/>
                        </a:rPr>
                        <a:t>Chai C. </a:t>
                      </a:r>
                      <a:r>
                        <a:rPr lang="en-US" sz="1000" b="0" dirty="0" err="1">
                          <a:latin typeface="Times New Roman" panose="02020603050405020304" pitchFamily="18" charset="0"/>
                          <a:cs typeface="Times New Roman" panose="02020603050405020304" pitchFamily="18" charset="0"/>
                        </a:rPr>
                        <a:t>Foong</a:t>
                      </a:r>
                      <a:r>
                        <a:rPr lang="en-US" sz="1000" b="0" dirty="0">
                          <a:latin typeface="Times New Roman" panose="02020603050405020304" pitchFamily="18" charset="0"/>
                          <a:cs typeface="Times New Roman" panose="02020603050405020304" pitchFamily="18" charset="0"/>
                        </a:rPr>
                        <a:t>, Goh </a:t>
                      </a:r>
                      <a:r>
                        <a:rPr lang="en-US" sz="1000" b="0" dirty="0" err="1">
                          <a:latin typeface="Times New Roman" panose="02020603050405020304" pitchFamily="18" charset="0"/>
                          <a:cs typeface="Times New Roman" panose="02020603050405020304" pitchFamily="18" charset="0"/>
                        </a:rPr>
                        <a:t>K.Meng</a:t>
                      </a:r>
                      <a:r>
                        <a:rPr lang="en-US" sz="1000" b="0" dirty="0">
                          <a:latin typeface="Times New Roman" panose="02020603050405020304" pitchFamily="18" charset="0"/>
                          <a:cs typeface="Times New Roman" panose="02020603050405020304" pitchFamily="18" charset="0"/>
                        </a:rPr>
                        <a:t>, Lim </a:t>
                      </a:r>
                      <a:r>
                        <a:rPr lang="en-US" sz="1000" b="0" dirty="0" err="1">
                          <a:latin typeface="Times New Roman" panose="02020603050405020304" pitchFamily="18" charset="0"/>
                          <a:cs typeface="Times New Roman" panose="02020603050405020304" pitchFamily="18" charset="0"/>
                        </a:rPr>
                        <a:t>L.Tze</a:t>
                      </a:r>
                      <a:endParaRPr lang="en-IN" sz="1000" dirty="0"/>
                    </a:p>
                  </a:txBody>
                  <a:tcPr/>
                </a:tc>
                <a:tc>
                  <a:txBody>
                    <a:bodyPr/>
                    <a:lstStyle/>
                    <a:p>
                      <a:pPr algn="ctr"/>
                      <a:r>
                        <a:rPr lang="en-IN" sz="1000" dirty="0"/>
                        <a:t>IEEE</a:t>
                      </a:r>
                    </a:p>
                  </a:txBody>
                  <a:tcPr/>
                </a:tc>
                <a:tc>
                  <a:txBody>
                    <a:bodyPr/>
                    <a:lstStyle/>
                    <a:p>
                      <a:r>
                        <a:rPr lang="en-IN" sz="1000" dirty="0">
                          <a:latin typeface="Times New Roman" panose="02020603050405020304" pitchFamily="18" charset="0"/>
                          <a:cs typeface="Times New Roman" panose="02020603050405020304" pitchFamily="18" charset="0"/>
                        </a:rPr>
                        <a:t>CNN (CONVOLUTIONAL NEURAL NETWORK), ResNet50</a:t>
                      </a:r>
                    </a:p>
                  </a:txBody>
                  <a:tcPr/>
                </a:tc>
                <a:tc>
                  <a:txBody>
                    <a:bodyPr/>
                    <a:lstStyle/>
                    <a:p>
                      <a:pPr algn="just"/>
                      <a:r>
                        <a:rPr lang="en-US" sz="1000" dirty="0">
                          <a:latin typeface="Times New Roman" panose="02020603050405020304" pitchFamily="18" charset="0"/>
                          <a:cs typeface="Times New Roman" panose="02020603050405020304" pitchFamily="18" charset="0"/>
                        </a:rPr>
                        <a:t>In this Paper, To solve this problem, the proposed method is to apply the deep learning technique which is Convolutional Neural Networks (CNNs) for feature extraction and classification of rotten fruits. The types of fruits that will be detected and classified in this paper are banana, apple and orange. The validation accuracy obtained in this paper is 98.89%. The total duration of training stage is 212.13 minutes. Hence, the required time to classify single fruit image is approximately 0.2 Seconds.</a:t>
                      </a:r>
                    </a:p>
                  </a:txBody>
                  <a:tcPr/>
                </a:tc>
                <a:extLst>
                  <a:ext uri="{0D108BD9-81ED-4DB2-BD59-A6C34878D82A}">
                    <a16:rowId xmlns:a16="http://schemas.microsoft.com/office/drawing/2014/main" val="4224967264"/>
                  </a:ext>
                </a:extLst>
              </a:tr>
              <a:tr h="2035926">
                <a:tc>
                  <a:txBody>
                    <a:bodyPr/>
                    <a:lstStyle/>
                    <a:p>
                      <a:r>
                        <a:rPr lang="en-IN" sz="1000" dirty="0">
                          <a:latin typeface="Times New Roman" panose="02020603050405020304" pitchFamily="18" charset="0"/>
                          <a:cs typeface="Times New Roman" panose="02020603050405020304" pitchFamily="18" charset="0"/>
                        </a:rPr>
                        <a:t>8.</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b="1" dirty="0">
                          <a:latin typeface="Times New Roman" panose="02020603050405020304" pitchFamily="18" charset="0"/>
                          <a:cs typeface="Times New Roman" panose="02020603050405020304" pitchFamily="18" charset="0"/>
                        </a:rPr>
                        <a:t>Title: </a:t>
                      </a:r>
                      <a:r>
                        <a:rPr lang="en-US" sz="1000" dirty="0">
                          <a:latin typeface="Times New Roman" panose="02020603050405020304" pitchFamily="18" charset="0"/>
                          <a:cs typeface="Times New Roman" panose="02020603050405020304" pitchFamily="18" charset="0"/>
                        </a:rPr>
                        <a:t> A review on fruit recognition and feature evaluation using CNN</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000" dirty="0">
                        <a:latin typeface="Times New Roman" panose="02020603050405020304" pitchFamily="18" charset="0"/>
                        <a:cs typeface="Times New Roman" panose="02020603050405020304" pitchFamily="18" charset="0"/>
                      </a:endParaRPr>
                    </a:p>
                    <a:p>
                      <a:pPr algn="just"/>
                      <a:r>
                        <a:rPr lang="en-US" sz="1000" b="1" dirty="0">
                          <a:latin typeface="Times New Roman" panose="02020603050405020304" pitchFamily="18" charset="0"/>
                          <a:cs typeface="Times New Roman" panose="02020603050405020304" pitchFamily="18" charset="0"/>
                        </a:rPr>
                        <a:t>Authors:</a:t>
                      </a:r>
                      <a:r>
                        <a:rPr lang="en-US" sz="1000" b="0" dirty="0">
                          <a:latin typeface="Times New Roman" panose="02020603050405020304" pitchFamily="18" charset="0"/>
                          <a:cs typeface="Times New Roman" panose="02020603050405020304" pitchFamily="18" charset="0"/>
                        </a:rPr>
                        <a:t> D</a:t>
                      </a:r>
                      <a:r>
                        <a:rPr lang="en-IN" sz="1000" dirty="0">
                          <a:latin typeface="Times New Roman" panose="02020603050405020304" pitchFamily="18" charset="0"/>
                          <a:cs typeface="Times New Roman" panose="02020603050405020304" pitchFamily="18" charset="0"/>
                        </a:rPr>
                        <a:t>.N.V.S.L.S. Indira a , Jyothi </a:t>
                      </a:r>
                      <a:r>
                        <a:rPr lang="en-IN" sz="1000" dirty="0" err="1">
                          <a:latin typeface="Times New Roman" panose="02020603050405020304" pitchFamily="18" charset="0"/>
                          <a:cs typeface="Times New Roman" panose="02020603050405020304" pitchFamily="18" charset="0"/>
                        </a:rPr>
                        <a:t>Goddu</a:t>
                      </a:r>
                      <a:r>
                        <a:rPr lang="en-IN" sz="1000" dirty="0">
                          <a:latin typeface="Times New Roman" panose="02020603050405020304" pitchFamily="18" charset="0"/>
                          <a:cs typeface="Times New Roman" panose="02020603050405020304" pitchFamily="18" charset="0"/>
                        </a:rPr>
                        <a:t> b , </a:t>
                      </a:r>
                      <a:r>
                        <a:rPr lang="en-IN" sz="1000" dirty="0" err="1">
                          <a:latin typeface="Times New Roman" panose="02020603050405020304" pitchFamily="18" charset="0"/>
                          <a:cs typeface="Times New Roman" panose="02020603050405020304" pitchFamily="18" charset="0"/>
                        </a:rPr>
                        <a:t>Baisani</a:t>
                      </a: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Indraja</a:t>
                      </a:r>
                      <a:r>
                        <a:rPr lang="en-IN" sz="1000" dirty="0">
                          <a:latin typeface="Times New Roman" panose="02020603050405020304" pitchFamily="18" charset="0"/>
                          <a:cs typeface="Times New Roman" panose="02020603050405020304" pitchFamily="18" charset="0"/>
                        </a:rPr>
                        <a:t> c , Vijaya Madhavi Lakshmi Challa d , </a:t>
                      </a:r>
                      <a:r>
                        <a:rPr lang="en-IN" sz="1000" dirty="0" err="1">
                          <a:latin typeface="Times New Roman" panose="02020603050405020304" pitchFamily="18" charset="0"/>
                          <a:cs typeface="Times New Roman" panose="02020603050405020304" pitchFamily="18" charset="0"/>
                        </a:rPr>
                        <a:t>Bezawada</a:t>
                      </a:r>
                      <a:r>
                        <a:rPr lang="en-IN" sz="1000" dirty="0">
                          <a:latin typeface="Times New Roman" panose="02020603050405020304" pitchFamily="18" charset="0"/>
                          <a:cs typeface="Times New Roman" panose="02020603050405020304" pitchFamily="18" charset="0"/>
                        </a:rPr>
                        <a:t> Manasa</a:t>
                      </a:r>
                    </a:p>
                  </a:txBody>
                  <a:tcPr/>
                </a:tc>
                <a:tc>
                  <a:txBody>
                    <a:bodyPr/>
                    <a:lstStyle/>
                    <a:p>
                      <a:pPr algn="ctr"/>
                      <a:r>
                        <a:rPr lang="en-IN" sz="1000" dirty="0">
                          <a:latin typeface="Times New Roman" panose="02020603050405020304" pitchFamily="18" charset="0"/>
                          <a:cs typeface="Times New Roman" panose="02020603050405020304" pitchFamily="18" charset="0"/>
                        </a:rPr>
                        <a:t>SCIENCE DIRECT</a:t>
                      </a:r>
                    </a:p>
                  </a:txBody>
                  <a:tcPr/>
                </a:tc>
                <a:tc>
                  <a:txBody>
                    <a:bodyPr/>
                    <a:lstStyle/>
                    <a:p>
                      <a:r>
                        <a:rPr lang="en-IN" sz="1000" dirty="0">
                          <a:latin typeface="Times New Roman" panose="02020603050405020304" pitchFamily="18" charset="0"/>
                          <a:cs typeface="Times New Roman" panose="02020603050405020304" pitchFamily="18" charset="0"/>
                        </a:rPr>
                        <a:t>CNN (CONVOLUTIONAL NEURAL NETWORK)</a:t>
                      </a:r>
                    </a:p>
                  </a:txBody>
                  <a:tcPr/>
                </a:tc>
                <a:tc>
                  <a:txBody>
                    <a:bodyPr/>
                    <a:lstStyle/>
                    <a:p>
                      <a:pPr marL="0" marR="0" lvl="0" indent="0" algn="just" defTabSz="914377"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effectLst/>
                          <a:latin typeface="Times New Roman" panose="02020603050405020304" pitchFamily="18" charset="0"/>
                          <a:ea typeface="+mn-ea"/>
                          <a:cs typeface="Times New Roman" panose="02020603050405020304" pitchFamily="18" charset="0"/>
                        </a:rPr>
                        <a:t>The first thing addressed in this paper is Plant fruit recognition and its feature extraction, it plays vital role in Agriculture. The point is to construct an exact, quick and solid framework utilizing CNN realities. Automatic fruit detection may reduce human efforts (counting number of fruits and manual identification). The second thing addressed in this paper is plant classification to avoid similarities in many plant fruits. Fruit classification may help fruit sellers to identify and to differentiate various kind of fruits having same similarities. The proposed framework has applied convolutional Neural Net (CNN) to the undertaking of distinguishing natural fruit pictures. In any case, deep learning has been shown as of late to be an extremely incredible picture identification procedure, and CNN is a best in class way to deal with deep learning.</a:t>
                      </a:r>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7205903"/>
                  </a:ext>
                </a:extLst>
              </a:tr>
              <a:tr h="2374030">
                <a:tc>
                  <a:txBody>
                    <a:bodyPr/>
                    <a:lstStyle/>
                    <a:p>
                      <a:r>
                        <a:rPr lang="en-IN" sz="1000" dirty="0">
                          <a:latin typeface="Times New Roman" panose="02020603050405020304" pitchFamily="18" charset="0"/>
                          <a:cs typeface="Times New Roman" panose="02020603050405020304" pitchFamily="18" charset="0"/>
                        </a:rPr>
                        <a:t>9</a:t>
                      </a:r>
                      <a:r>
                        <a:rPr lang="en-IN" dirty="0"/>
                        <a:t>.</a:t>
                      </a:r>
                    </a:p>
                  </a:txBody>
                  <a:tcPr/>
                </a:tc>
                <a:tc>
                  <a:txBody>
                    <a:bodyPr/>
                    <a:lstStyle/>
                    <a:p>
                      <a:pPr algn="just"/>
                      <a:r>
                        <a:rPr lang="en-US" sz="1000" b="1" dirty="0">
                          <a:latin typeface="Times New Roman" panose="02020603050405020304" pitchFamily="18" charset="0"/>
                          <a:cs typeface="Times New Roman" panose="02020603050405020304" pitchFamily="18" charset="0"/>
                        </a:rPr>
                        <a:t>Title: </a:t>
                      </a:r>
                      <a:r>
                        <a:rPr lang="en-US" sz="1000" b="0" dirty="0">
                          <a:latin typeface="Times New Roman" panose="02020603050405020304" pitchFamily="18" charset="0"/>
                          <a:cs typeface="Times New Roman" panose="02020603050405020304" pitchFamily="18" charset="0"/>
                        </a:rPr>
                        <a:t>D</a:t>
                      </a:r>
                      <a:r>
                        <a:rPr lang="en-US" sz="1000" dirty="0">
                          <a:latin typeface="Times New Roman" panose="02020603050405020304" pitchFamily="18" charset="0"/>
                          <a:cs typeface="Times New Roman" panose="02020603050405020304" pitchFamily="18" charset="0"/>
                        </a:rPr>
                        <a:t>eep learning accurately predicts food categories and nutrients based on ingredient statements</a:t>
                      </a:r>
                    </a:p>
                    <a:p>
                      <a:pPr algn="just"/>
                      <a:endParaRPr lang="en-US" sz="1000" b="0" dirty="0">
                        <a:latin typeface="Times New Roman" panose="02020603050405020304" pitchFamily="18" charset="0"/>
                        <a:cs typeface="Times New Roman" panose="02020603050405020304" pitchFamily="18" charset="0"/>
                      </a:endParaRPr>
                    </a:p>
                    <a:p>
                      <a:pPr algn="just"/>
                      <a:r>
                        <a:rPr lang="en-US" sz="1000" b="1" dirty="0">
                          <a:latin typeface="Times New Roman" panose="02020603050405020304" pitchFamily="18" charset="0"/>
                          <a:cs typeface="Times New Roman" panose="02020603050405020304" pitchFamily="18" charset="0"/>
                        </a:rPr>
                        <a:t>Authors: </a:t>
                      </a:r>
                      <a:r>
                        <a:rPr lang="en-US" sz="1000" b="0" dirty="0" err="1">
                          <a:latin typeface="Times New Roman" panose="02020603050405020304" pitchFamily="18" charset="0"/>
                          <a:cs typeface="Times New Roman" panose="02020603050405020304" pitchFamily="18" charset="0"/>
                        </a:rPr>
                        <a:t>Peihua</a:t>
                      </a:r>
                      <a:r>
                        <a:rPr lang="en-US" sz="1000" b="0" dirty="0">
                          <a:latin typeface="Times New Roman" panose="02020603050405020304" pitchFamily="18" charset="0"/>
                          <a:cs typeface="Times New Roman" panose="02020603050405020304" pitchFamily="18" charset="0"/>
                        </a:rPr>
                        <a:t> Ma , </a:t>
                      </a:r>
                      <a:r>
                        <a:rPr lang="en-US" sz="1000" b="0" dirty="0" err="1">
                          <a:latin typeface="Times New Roman" panose="02020603050405020304" pitchFamily="18" charset="0"/>
                          <a:cs typeface="Times New Roman" panose="02020603050405020304" pitchFamily="18" charset="0"/>
                        </a:rPr>
                        <a:t>Zhikun</a:t>
                      </a:r>
                      <a:r>
                        <a:rPr lang="en-US" sz="1000" b="0" dirty="0">
                          <a:latin typeface="Times New Roman" panose="02020603050405020304" pitchFamily="18" charset="0"/>
                          <a:cs typeface="Times New Roman" panose="02020603050405020304" pitchFamily="18" charset="0"/>
                        </a:rPr>
                        <a:t> Zhang , Ying Li , Ning Yu, </a:t>
                      </a:r>
                      <a:r>
                        <a:rPr lang="en-US" sz="1000" b="0" dirty="0" err="1">
                          <a:latin typeface="Times New Roman" panose="02020603050405020304" pitchFamily="18" charset="0"/>
                          <a:cs typeface="Times New Roman" panose="02020603050405020304" pitchFamily="18" charset="0"/>
                        </a:rPr>
                        <a:t>Jiping</a:t>
                      </a:r>
                      <a:r>
                        <a:rPr lang="en-US" sz="1000" b="0" dirty="0">
                          <a:latin typeface="Times New Roman" panose="02020603050405020304" pitchFamily="18" charset="0"/>
                          <a:cs typeface="Times New Roman" panose="02020603050405020304" pitchFamily="18" charset="0"/>
                        </a:rPr>
                        <a:t> Sheng , </a:t>
                      </a:r>
                      <a:r>
                        <a:rPr lang="en-US" sz="1000" b="0" dirty="0" err="1">
                          <a:latin typeface="Times New Roman" panose="02020603050405020304" pitchFamily="18" charset="0"/>
                          <a:cs typeface="Times New Roman" panose="02020603050405020304" pitchFamily="18" charset="0"/>
                        </a:rPr>
                        <a:t>Hande</a:t>
                      </a:r>
                      <a:r>
                        <a:rPr lang="en-US" sz="1000" b="0" dirty="0">
                          <a:latin typeface="Times New Roman" panose="02020603050405020304" pitchFamily="18" charset="0"/>
                          <a:cs typeface="Times New Roman" panose="02020603050405020304" pitchFamily="18" charset="0"/>
                        </a:rPr>
                        <a:t> </a:t>
                      </a:r>
                      <a:r>
                        <a:rPr lang="en-US" sz="1000" b="0" dirty="0" err="1">
                          <a:latin typeface="Times New Roman" panose="02020603050405020304" pitchFamily="18" charset="0"/>
                          <a:cs typeface="Times New Roman" panose="02020603050405020304" pitchFamily="18" charset="0"/>
                        </a:rPr>
                        <a:t>Küçük</a:t>
                      </a:r>
                      <a:r>
                        <a:rPr lang="en-US" sz="1000" b="0" dirty="0">
                          <a:latin typeface="Times New Roman" panose="02020603050405020304" pitchFamily="18" charset="0"/>
                          <a:cs typeface="Times New Roman" panose="02020603050405020304" pitchFamily="18" charset="0"/>
                        </a:rPr>
                        <a:t> McGinty, Qin Wang a, Jaspreet K.C. Ahuja c</a:t>
                      </a:r>
                      <a:endParaRPr lang="en-IN" b="0" dirty="0"/>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000" dirty="0">
                          <a:latin typeface="Times New Roman" panose="02020603050405020304" pitchFamily="18" charset="0"/>
                          <a:cs typeface="Times New Roman" panose="02020603050405020304" pitchFamily="18" charset="0"/>
                        </a:rPr>
                        <a:t>SCIENCE DIRECT</a:t>
                      </a:r>
                    </a:p>
                    <a:p>
                      <a:endParaRPr lang="en-IN" dirty="0"/>
                    </a:p>
                  </a:txBody>
                  <a:tcPr/>
                </a:tc>
                <a:tc>
                  <a:txBody>
                    <a:bodyPr/>
                    <a:lstStyle/>
                    <a:p>
                      <a:r>
                        <a:rPr lang="en-IN" sz="1000" dirty="0">
                          <a:latin typeface="Times New Roman" panose="02020603050405020304" pitchFamily="18" charset="0"/>
                          <a:cs typeface="Times New Roman" panose="02020603050405020304" pitchFamily="18" charset="0"/>
                        </a:rPr>
                        <a:t>DEEP LEARNING ALGORITHM, MLP (MULTI-LAYER PRECEPTRON)</a:t>
                      </a:r>
                    </a:p>
                  </a:txBody>
                  <a:tcPr/>
                </a:tc>
                <a:tc>
                  <a:txBody>
                    <a:bodyPr/>
                    <a:lstStyle/>
                    <a:p>
                      <a:pPr algn="just"/>
                      <a:r>
                        <a:rPr lang="en-US" sz="1000" dirty="0">
                          <a:latin typeface="Times New Roman" panose="02020603050405020304" pitchFamily="18" charset="0"/>
                          <a:cs typeface="Times New Roman" panose="02020603050405020304" pitchFamily="18" charset="0"/>
                        </a:rPr>
                        <a:t>Determining attributes such as classification, creating taxonomies and nutrients for foods can be a challenging and resource-intensive task, albeit important for a better understanding of foods. In this study, a novel dataset, 134 k BFPD, was collected from USDA Branded Food Products Database with modification and labeled with three food taxonomy and nutrient values and became an artificial intelligence (AI) dataset that covered the largest food types to date. Overall, the Multi-Layer Perceptron (MLP)-TF-SE method obtained the highest learning efficiency for food natural language processing tasks using AI, which achieved up to 99% accuracy for food classification and 0.98 R2 for calcium estimation (0.93 ~ 0.97 for calories, protein, sodium, total carbohydrate, total lipids, etc.). The deep learning approach has great potential to be embedded in other food classification and regression tasks and as an extension to other applications in the food and nutrient scope. </a:t>
                      </a:r>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62413008"/>
                  </a:ext>
                </a:extLst>
              </a:tr>
            </a:tbl>
          </a:graphicData>
        </a:graphic>
      </p:graphicFrame>
    </p:spTree>
    <p:extLst>
      <p:ext uri="{BB962C8B-B14F-4D97-AF65-F5344CB8AC3E}">
        <p14:creationId xmlns:p14="http://schemas.microsoft.com/office/powerpoint/2010/main" val="2999672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3C951-BB48-A850-A598-6B205EFD750A}"/>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EE0C6F1-4388-E1B4-643A-A4CF523DBFF2}"/>
              </a:ext>
            </a:extLst>
          </p:cNvPr>
          <p:cNvGraphicFramePr>
            <a:graphicFrameLocks noGrp="1"/>
          </p:cNvGraphicFramePr>
          <p:nvPr>
            <p:extLst>
              <p:ext uri="{D42A27DB-BD31-4B8C-83A1-F6EECF244321}">
                <p14:modId xmlns:p14="http://schemas.microsoft.com/office/powerpoint/2010/main" val="629408544"/>
              </p:ext>
            </p:extLst>
          </p:nvPr>
        </p:nvGraphicFramePr>
        <p:xfrm>
          <a:off x="0" y="16042"/>
          <a:ext cx="12192000" cy="6079959"/>
        </p:xfrm>
        <a:graphic>
          <a:graphicData uri="http://schemas.openxmlformats.org/drawingml/2006/table">
            <a:tbl>
              <a:tblPr firstRow="1" bandRow="1">
                <a:tableStyleId>{5C22544A-7EE6-4342-B048-85BDC9FD1C3A}</a:tableStyleId>
              </a:tblPr>
              <a:tblGrid>
                <a:gridCol w="715107">
                  <a:extLst>
                    <a:ext uri="{9D8B030D-6E8A-4147-A177-3AD203B41FA5}">
                      <a16:colId xmlns:a16="http://schemas.microsoft.com/office/drawing/2014/main" val="2639833369"/>
                    </a:ext>
                  </a:extLst>
                </a:gridCol>
                <a:gridCol w="2799057">
                  <a:extLst>
                    <a:ext uri="{9D8B030D-6E8A-4147-A177-3AD203B41FA5}">
                      <a16:colId xmlns:a16="http://schemas.microsoft.com/office/drawing/2014/main" val="3626113590"/>
                    </a:ext>
                  </a:extLst>
                </a:gridCol>
                <a:gridCol w="1539099">
                  <a:extLst>
                    <a:ext uri="{9D8B030D-6E8A-4147-A177-3AD203B41FA5}">
                      <a16:colId xmlns:a16="http://schemas.microsoft.com/office/drawing/2014/main" val="3935913241"/>
                    </a:ext>
                  </a:extLst>
                </a:gridCol>
                <a:gridCol w="1812758">
                  <a:extLst>
                    <a:ext uri="{9D8B030D-6E8A-4147-A177-3AD203B41FA5}">
                      <a16:colId xmlns:a16="http://schemas.microsoft.com/office/drawing/2014/main" val="4264113864"/>
                    </a:ext>
                  </a:extLst>
                </a:gridCol>
                <a:gridCol w="5325979">
                  <a:extLst>
                    <a:ext uri="{9D8B030D-6E8A-4147-A177-3AD203B41FA5}">
                      <a16:colId xmlns:a16="http://schemas.microsoft.com/office/drawing/2014/main" val="2720430172"/>
                    </a:ext>
                  </a:extLst>
                </a:gridCol>
              </a:tblGrid>
              <a:tr h="417514">
                <a:tc>
                  <a:txBody>
                    <a:bodyPr/>
                    <a:lstStyle/>
                    <a:p>
                      <a:r>
                        <a:rPr lang="en-IN" sz="1000" dirty="0"/>
                        <a:t>S.NO</a:t>
                      </a:r>
                    </a:p>
                  </a:txBody>
                  <a:tcPr/>
                </a:tc>
                <a:tc>
                  <a:txBody>
                    <a:bodyPr/>
                    <a:lstStyle/>
                    <a:p>
                      <a:r>
                        <a:rPr lang="en-IN" sz="1000" dirty="0"/>
                        <a:t>RESEARCH PAPER</a:t>
                      </a:r>
                    </a:p>
                  </a:txBody>
                  <a:tcPr/>
                </a:tc>
                <a:tc>
                  <a:txBody>
                    <a:bodyPr/>
                    <a:lstStyle/>
                    <a:p>
                      <a:r>
                        <a:rPr lang="en-IN" sz="1000" dirty="0"/>
                        <a:t>JOURNAL OF THE PAPER</a:t>
                      </a:r>
                    </a:p>
                  </a:txBody>
                  <a:tcPr/>
                </a:tc>
                <a:tc>
                  <a:txBody>
                    <a:bodyPr/>
                    <a:lstStyle/>
                    <a:p>
                      <a:r>
                        <a:rPr lang="en-IN" sz="1000" dirty="0">
                          <a:latin typeface="Times New Roman" panose="02020603050405020304" pitchFamily="18" charset="0"/>
                          <a:cs typeface="Times New Roman" panose="02020603050405020304" pitchFamily="18" charset="0"/>
                        </a:rPr>
                        <a:t>ALGORITHM USED IN RESEARCH PAPER</a:t>
                      </a:r>
                    </a:p>
                  </a:txBody>
                  <a:tcPr/>
                </a:tc>
                <a:tc>
                  <a:txBody>
                    <a:bodyPr/>
                    <a:lstStyle/>
                    <a:p>
                      <a:pPr algn="just"/>
                      <a:r>
                        <a:rPr lang="en-IN" sz="1000" dirty="0">
                          <a:latin typeface="Times New Roman" panose="02020603050405020304" pitchFamily="18" charset="0"/>
                          <a:cs typeface="Times New Roman" panose="02020603050405020304" pitchFamily="18" charset="0"/>
                        </a:rPr>
                        <a:t>RESEARCH GAP</a:t>
                      </a:r>
                    </a:p>
                  </a:txBody>
                  <a:tcPr/>
                </a:tc>
                <a:extLst>
                  <a:ext uri="{0D108BD9-81ED-4DB2-BD59-A6C34878D82A}">
                    <a16:rowId xmlns:a16="http://schemas.microsoft.com/office/drawing/2014/main" val="2459199680"/>
                  </a:ext>
                </a:extLst>
              </a:tr>
              <a:tr h="2114956">
                <a:tc>
                  <a:txBody>
                    <a:bodyPr/>
                    <a:lstStyle/>
                    <a:p>
                      <a:r>
                        <a:rPr lang="en-IN" sz="1000" dirty="0">
                          <a:latin typeface="Times New Roman" panose="02020603050405020304" pitchFamily="18" charset="0"/>
                          <a:cs typeface="Times New Roman" panose="02020603050405020304" pitchFamily="18" charset="0"/>
                        </a:rPr>
                        <a:t>10.</a:t>
                      </a:r>
                    </a:p>
                  </a:txBody>
                  <a:tcPr/>
                </a:tc>
                <a:tc>
                  <a:txBody>
                    <a:bodyPr/>
                    <a:lstStyle/>
                    <a:p>
                      <a:pPr algn="just"/>
                      <a:r>
                        <a:rPr lang="en-US" sz="1000" b="1" dirty="0">
                          <a:latin typeface="Times New Roman" panose="02020603050405020304" pitchFamily="18" charset="0"/>
                          <a:cs typeface="Times New Roman" panose="02020603050405020304" pitchFamily="18" charset="0"/>
                        </a:rPr>
                        <a:t>Title: </a:t>
                      </a:r>
                      <a:r>
                        <a:rPr lang="en-US" sz="1000" b="0" dirty="0">
                          <a:latin typeface="Times New Roman" panose="02020603050405020304" pitchFamily="18" charset="0"/>
                          <a:cs typeface="Times New Roman" panose="02020603050405020304" pitchFamily="18" charset="0"/>
                        </a:rPr>
                        <a:t>Fruits and Vegetables Recognition using YOLO</a:t>
                      </a:r>
                    </a:p>
                    <a:p>
                      <a:pPr algn="just"/>
                      <a:endParaRPr lang="en-US" sz="1000" b="1" dirty="0">
                        <a:latin typeface="Times New Roman" panose="02020603050405020304" pitchFamily="18" charset="0"/>
                        <a:cs typeface="Times New Roman" panose="02020603050405020304" pitchFamily="18" charset="0"/>
                      </a:endParaRPr>
                    </a:p>
                    <a:p>
                      <a:pPr algn="just"/>
                      <a:r>
                        <a:rPr lang="en-US" sz="1000" b="1" dirty="0">
                          <a:latin typeface="Times New Roman" panose="02020603050405020304" pitchFamily="18" charset="0"/>
                          <a:cs typeface="Times New Roman" panose="02020603050405020304" pitchFamily="18" charset="0"/>
                        </a:rPr>
                        <a:t>Authors: </a:t>
                      </a:r>
                      <a:r>
                        <a:rPr lang="en-IN" sz="1000" dirty="0" err="1">
                          <a:latin typeface="Times New Roman" panose="02020603050405020304" pitchFamily="18" charset="0"/>
                          <a:cs typeface="Times New Roman" panose="02020603050405020304" pitchFamily="18" charset="0"/>
                        </a:rPr>
                        <a:t>R.S.Latha</a:t>
                      </a: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G.R.Sreekanth</a:t>
                      </a: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R.Rajadevi</a:t>
                      </a: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S.K.Niveth</a:t>
                      </a: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K.Ajith</a:t>
                      </a:r>
                      <a:r>
                        <a:rPr lang="en-IN" sz="1000" dirty="0">
                          <a:latin typeface="Times New Roman" panose="02020603050405020304" pitchFamily="18" charset="0"/>
                          <a:cs typeface="Times New Roman" panose="02020603050405020304" pitchFamily="18" charset="0"/>
                        </a:rPr>
                        <a:t> Kuma, V. Akash, </a:t>
                      </a:r>
                      <a:r>
                        <a:rPr lang="en-IN" sz="1000" dirty="0" err="1">
                          <a:latin typeface="Times New Roman" panose="02020603050405020304" pitchFamily="18" charset="0"/>
                          <a:cs typeface="Times New Roman" panose="02020603050405020304" pitchFamily="18" charset="0"/>
                        </a:rPr>
                        <a:t>S.Bhuvanesh</a:t>
                      </a: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Pon</a:t>
                      </a: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Anbarasu</a:t>
                      </a:r>
                      <a:endParaRPr lang="en-IN" sz="1000" dirty="0">
                        <a:latin typeface="Times New Roman" panose="02020603050405020304" pitchFamily="18" charset="0"/>
                        <a:cs typeface="Times New Roman" panose="02020603050405020304" pitchFamily="18" charset="0"/>
                      </a:endParaRPr>
                    </a:p>
                  </a:txBody>
                  <a:tcPr/>
                </a:tc>
                <a:tc>
                  <a:txBody>
                    <a:bodyPr/>
                    <a:lstStyle/>
                    <a:p>
                      <a:pPr algn="ctr"/>
                      <a:r>
                        <a:rPr lang="en-IN" sz="1000" dirty="0"/>
                        <a:t>IEEE</a:t>
                      </a:r>
                    </a:p>
                  </a:txBody>
                  <a:tcPr/>
                </a:tc>
                <a:tc>
                  <a:txBody>
                    <a:bodyPr/>
                    <a:lstStyle/>
                    <a:p>
                      <a:r>
                        <a:rPr lang="en-IN" sz="1000" dirty="0">
                          <a:latin typeface="Times New Roman" panose="02020603050405020304" pitchFamily="18" charset="0"/>
                          <a:cs typeface="Times New Roman" panose="02020603050405020304" pitchFamily="18" charset="0"/>
                        </a:rPr>
                        <a:t>CNN (CONVOLUTIONAL NEURAL NETWORK), DEEP LEARINING ALGORITHM, YOLOv4 TINY</a:t>
                      </a:r>
                    </a:p>
                  </a:txBody>
                  <a:tcPr/>
                </a:tc>
                <a:tc>
                  <a:txBody>
                    <a:bodyPr/>
                    <a:lstStyle/>
                    <a:p>
                      <a:pPr marL="0" marR="0" lvl="0" indent="0" algn="just" defTabSz="914377"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effectLst/>
                          <a:latin typeface="Times New Roman" panose="02020603050405020304" pitchFamily="18" charset="0"/>
                          <a:ea typeface="+mn-ea"/>
                          <a:cs typeface="Times New Roman" panose="02020603050405020304" pitchFamily="18" charset="0"/>
                        </a:rPr>
                        <a:t>The proposed work has applied the YOLO model for identifying different types of vegetables and fruits available in the vegetable market and hence the customer can know the updates the livestock of fruits and vegetables in that shop. The images of commonly used fruits and vegetables in India are collected from Google and also from Kaggle. The collected images are labeled using the Rob flow framework. To implement the proposed model, YOLOv4 –tiny model is chosen which is a super-fast object detector with better accuracy and is also most suitable for embedded devices. Further, this tiny model performs fast prediction in real-time video processing scenarios. The result of the proposed system is evaluated using the metric mean Average Precision (map). A high-value of map indicates that the model performs better is in its detection. Our YOLOv4-tiny model produced an map value of 51% with an inference time of 18 milliseconds. </a:t>
                      </a:r>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24967264"/>
                  </a:ext>
                </a:extLst>
              </a:tr>
              <a:tr h="1862413">
                <a:tc>
                  <a:txBody>
                    <a:bodyPr/>
                    <a:lstStyle/>
                    <a:p>
                      <a:r>
                        <a:rPr lang="en-IN" sz="1000" dirty="0">
                          <a:latin typeface="Times New Roman" panose="02020603050405020304" pitchFamily="18" charset="0"/>
                          <a:cs typeface="Times New Roman" panose="02020603050405020304" pitchFamily="18" charset="0"/>
                        </a:rPr>
                        <a:t>11.</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b="1" dirty="0">
                          <a:latin typeface="Times New Roman" panose="02020603050405020304" pitchFamily="18" charset="0"/>
                          <a:cs typeface="Times New Roman" panose="02020603050405020304" pitchFamily="18" charset="0"/>
                        </a:rPr>
                        <a:t>Title: </a:t>
                      </a:r>
                      <a:r>
                        <a:rPr lang="en-US" sz="1000" dirty="0">
                          <a:latin typeface="Times New Roman" panose="02020603050405020304" pitchFamily="18" charset="0"/>
                          <a:cs typeface="Times New Roman" panose="02020603050405020304" pitchFamily="18" charset="0"/>
                        </a:rPr>
                        <a:t> Fruit-CNN: An Efficient Deep learning-based Fruit Classification and Quality Assessment for Precision Agriculture.</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000" dirty="0">
                        <a:latin typeface="Times New Roman" panose="02020603050405020304" pitchFamily="18" charset="0"/>
                        <a:cs typeface="Times New Roman" panose="02020603050405020304" pitchFamily="18" charset="0"/>
                      </a:endParaRPr>
                    </a:p>
                    <a:p>
                      <a:pPr algn="just"/>
                      <a:r>
                        <a:rPr lang="en-US" sz="1000" b="1" dirty="0">
                          <a:latin typeface="Times New Roman" panose="02020603050405020304" pitchFamily="18" charset="0"/>
                          <a:cs typeface="Times New Roman" panose="02020603050405020304" pitchFamily="18" charset="0"/>
                        </a:rPr>
                        <a:t>Authors: </a:t>
                      </a:r>
                      <a:r>
                        <a:rPr lang="en-US" sz="1000" b="0" dirty="0">
                          <a:latin typeface="Times New Roman" panose="02020603050405020304" pitchFamily="18" charset="0"/>
                          <a:cs typeface="Times New Roman" panose="02020603050405020304" pitchFamily="18" charset="0"/>
                        </a:rPr>
                        <a:t>Arnav Kumar, Rakesh Chandra Joshi, Malay Kishore Dutta, Martin </a:t>
                      </a:r>
                      <a:r>
                        <a:rPr lang="en-US" sz="1000" b="0" dirty="0" err="1">
                          <a:latin typeface="Times New Roman" panose="02020603050405020304" pitchFamily="18" charset="0"/>
                          <a:cs typeface="Times New Roman" panose="02020603050405020304" pitchFamily="18" charset="0"/>
                        </a:rPr>
                        <a:t>Jonak</a:t>
                      </a:r>
                      <a:r>
                        <a:rPr lang="en-US" sz="1000" b="0" dirty="0">
                          <a:latin typeface="Times New Roman" panose="02020603050405020304" pitchFamily="18" charset="0"/>
                          <a:cs typeface="Times New Roman" panose="02020603050405020304" pitchFamily="18" charset="0"/>
                        </a:rPr>
                        <a:t>, </a:t>
                      </a:r>
                      <a:r>
                        <a:rPr lang="en-US" sz="1000" b="0" dirty="0" err="1">
                          <a:latin typeface="Times New Roman" panose="02020603050405020304" pitchFamily="18" charset="0"/>
                          <a:cs typeface="Times New Roman" panose="02020603050405020304" pitchFamily="18" charset="0"/>
                        </a:rPr>
                        <a:t>Radim</a:t>
                      </a:r>
                      <a:r>
                        <a:rPr lang="en-US" sz="1000" b="0" dirty="0">
                          <a:latin typeface="Times New Roman" panose="02020603050405020304" pitchFamily="18" charset="0"/>
                          <a:cs typeface="Times New Roman" panose="02020603050405020304" pitchFamily="18" charset="0"/>
                        </a:rPr>
                        <a:t> </a:t>
                      </a:r>
                      <a:r>
                        <a:rPr lang="en-US" sz="1000" b="0" dirty="0" err="1">
                          <a:latin typeface="Times New Roman" panose="02020603050405020304" pitchFamily="18" charset="0"/>
                          <a:cs typeface="Times New Roman" panose="02020603050405020304" pitchFamily="18" charset="0"/>
                        </a:rPr>
                        <a:t>Burget</a:t>
                      </a:r>
                      <a:endParaRPr lang="en-IN" sz="1000" b="0" dirty="0">
                        <a:latin typeface="Times New Roman" panose="02020603050405020304" pitchFamily="18" charset="0"/>
                        <a:cs typeface="Times New Roman" panose="02020603050405020304" pitchFamily="18" charset="0"/>
                      </a:endParaRPr>
                    </a:p>
                  </a:txBody>
                  <a:tcPr/>
                </a:tc>
                <a:tc>
                  <a:txBody>
                    <a:bodyPr/>
                    <a:lstStyle/>
                    <a:p>
                      <a:pPr algn="ctr"/>
                      <a:r>
                        <a:rPr lang="en-IN" sz="1000" dirty="0">
                          <a:latin typeface="Times New Roman" panose="02020603050405020304" pitchFamily="18" charset="0"/>
                          <a:cs typeface="Times New Roman" panose="02020603050405020304" pitchFamily="18" charset="0"/>
                        </a:rPr>
                        <a:t>IEEE</a:t>
                      </a:r>
                    </a:p>
                  </a:txBody>
                  <a:tcPr/>
                </a:tc>
                <a:tc>
                  <a:txBody>
                    <a:bodyPr/>
                    <a:lstStyle/>
                    <a:p>
                      <a:r>
                        <a:rPr lang="en-IN" sz="1000" dirty="0">
                          <a:latin typeface="Times New Roman" panose="02020603050405020304" pitchFamily="18" charset="0"/>
                          <a:cs typeface="Times New Roman" panose="02020603050405020304" pitchFamily="18" charset="0"/>
                        </a:rPr>
                        <a:t>CNN (CONVOLUTIONAL NEURAL NETWORK)</a:t>
                      </a:r>
                    </a:p>
                  </a:txBody>
                  <a:tcPr/>
                </a:tc>
                <a:tc>
                  <a:txBody>
                    <a:bodyPr/>
                    <a:lstStyle/>
                    <a:p>
                      <a:pPr marL="0" marR="0" lvl="0" indent="0" algn="just" defTabSz="914377" rtl="0" eaLnBrk="1" fontAlgn="auto" latinLnBrk="0" hangingPunct="1">
                        <a:lnSpc>
                          <a:spcPct val="100000"/>
                        </a:lnSpc>
                        <a:spcBef>
                          <a:spcPts val="0"/>
                        </a:spcBef>
                        <a:spcAft>
                          <a:spcPts val="0"/>
                        </a:spcAft>
                        <a:buClrTx/>
                        <a:buSzTx/>
                        <a:buFontTx/>
                        <a:buNone/>
                        <a:tabLst/>
                        <a:defRPr/>
                      </a:pPr>
                      <a:r>
                        <a:rPr lang="en-US" sz="1000" dirty="0">
                          <a:latin typeface="Times New Roman" panose="02020603050405020304" pitchFamily="18" charset="0"/>
                          <a:cs typeface="Times New Roman" panose="02020603050405020304" pitchFamily="18" charset="0"/>
                        </a:rPr>
                        <a:t>In this Paper, The process of manually looking at and identifying the fruit type in crops can be a cumbersome task, the time from which could be put to better use. In this paper, a novel deep learning-based architecture Fruit-CNN has been proposed to identify the type of fruit and their quality assessment of real-world images in multiple visual variations which achieves a test accuracy of 99.6%. The proposed architecture takes minimal time to train the large dataset and test fruit images in comparison with state-of-the-art deep learning models which proves its wide applicability in precision agriculture. More images belonging to various classes can also be trained with fewer parameters which result in fast training of models and less processing time.</a:t>
                      </a:r>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7205903"/>
                  </a:ext>
                </a:extLst>
              </a:tr>
              <a:tr h="1685076">
                <a:tc>
                  <a:txBody>
                    <a:bodyPr/>
                    <a:lstStyle/>
                    <a:p>
                      <a:r>
                        <a:rPr lang="en-IN" sz="1000" dirty="0">
                          <a:latin typeface="Times New Roman" panose="02020603050405020304" pitchFamily="18" charset="0"/>
                          <a:cs typeface="Times New Roman" panose="02020603050405020304" pitchFamily="18" charset="0"/>
                        </a:rPr>
                        <a:t>12</a:t>
                      </a:r>
                      <a:r>
                        <a:rPr lang="en-IN" dirty="0"/>
                        <a:t>.</a:t>
                      </a:r>
                    </a:p>
                  </a:txBody>
                  <a:tcPr/>
                </a:tc>
                <a:tc>
                  <a:txBody>
                    <a:bodyPr/>
                    <a:lstStyle/>
                    <a:p>
                      <a:pPr algn="just"/>
                      <a:r>
                        <a:rPr lang="en-US" sz="1000" b="1" dirty="0">
                          <a:latin typeface="Times New Roman" panose="02020603050405020304" pitchFamily="18" charset="0"/>
                          <a:cs typeface="Times New Roman" panose="02020603050405020304" pitchFamily="18" charset="0"/>
                        </a:rPr>
                        <a:t>Title: </a:t>
                      </a:r>
                      <a:r>
                        <a:rPr lang="en-US" sz="1000" dirty="0">
                          <a:latin typeface="Times New Roman" panose="02020603050405020304" pitchFamily="18" charset="0"/>
                          <a:cs typeface="Times New Roman" panose="02020603050405020304" pitchFamily="18" charset="0"/>
                        </a:rPr>
                        <a:t>Real Time Riped Fruit Detection using Faster R-CNN Deep Neural Network Models.</a:t>
                      </a:r>
                    </a:p>
                    <a:p>
                      <a:pPr algn="just"/>
                      <a:endParaRPr lang="en-US" sz="1000" b="0" dirty="0">
                        <a:latin typeface="Times New Roman" panose="02020603050405020304" pitchFamily="18" charset="0"/>
                        <a:cs typeface="Times New Roman" panose="02020603050405020304" pitchFamily="18" charset="0"/>
                      </a:endParaRPr>
                    </a:p>
                    <a:p>
                      <a:pPr algn="just"/>
                      <a:r>
                        <a:rPr lang="en-US" sz="1000" b="1" dirty="0">
                          <a:latin typeface="Times New Roman" panose="02020603050405020304" pitchFamily="18" charset="0"/>
                          <a:cs typeface="Times New Roman" panose="02020603050405020304" pitchFamily="18" charset="0"/>
                        </a:rPr>
                        <a:t>Authors: </a:t>
                      </a:r>
                      <a:r>
                        <a:rPr lang="en-US" sz="1000" b="0" dirty="0">
                          <a:latin typeface="Times New Roman" panose="02020603050405020304" pitchFamily="18" charset="0"/>
                          <a:cs typeface="Times New Roman" panose="02020603050405020304" pitchFamily="18" charset="0"/>
                        </a:rPr>
                        <a:t>Sudha C, </a:t>
                      </a:r>
                      <a:r>
                        <a:rPr lang="en-US" sz="1000" b="0" dirty="0" err="1">
                          <a:latin typeface="Times New Roman" panose="02020603050405020304" pitchFamily="18" charset="0"/>
                          <a:cs typeface="Times New Roman" panose="02020603050405020304" pitchFamily="18" charset="0"/>
                        </a:rPr>
                        <a:t>K.JaganMohan</a:t>
                      </a:r>
                      <a:r>
                        <a:rPr lang="en-US" sz="1000" b="0" dirty="0">
                          <a:latin typeface="Times New Roman" panose="02020603050405020304" pitchFamily="18" charset="0"/>
                          <a:cs typeface="Times New Roman" panose="02020603050405020304" pitchFamily="18" charset="0"/>
                        </a:rPr>
                        <a:t>, </a:t>
                      </a:r>
                      <a:r>
                        <a:rPr lang="en-US" sz="1000" b="0" dirty="0" err="1">
                          <a:latin typeface="Times New Roman" panose="02020603050405020304" pitchFamily="18" charset="0"/>
                          <a:cs typeface="Times New Roman" panose="02020603050405020304" pitchFamily="18" charset="0"/>
                        </a:rPr>
                        <a:t>M.Arulaalan</a:t>
                      </a:r>
                      <a:endParaRPr lang="en-IN" b="0" dirty="0"/>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000" dirty="0">
                          <a:latin typeface="Times New Roman" panose="02020603050405020304" pitchFamily="18" charset="0"/>
                          <a:cs typeface="Times New Roman" panose="02020603050405020304" pitchFamily="18" charset="0"/>
                        </a:rPr>
                        <a:t>IEEE</a:t>
                      </a:r>
                    </a:p>
                    <a:p>
                      <a:endParaRPr lang="en-IN" dirty="0"/>
                    </a:p>
                  </a:txBody>
                  <a:tcPr/>
                </a:tc>
                <a:tc>
                  <a:txBody>
                    <a:bodyPr/>
                    <a:lstStyle/>
                    <a:p>
                      <a:r>
                        <a:rPr lang="en-IN" sz="1000" dirty="0">
                          <a:latin typeface="Times New Roman" panose="02020603050405020304" pitchFamily="18" charset="0"/>
                          <a:cs typeface="Times New Roman" panose="02020603050405020304" pitchFamily="18" charset="0"/>
                        </a:rPr>
                        <a:t>DEEP LEARNING ALGORITHM(R-CNN), VCU16, ResNet50 and Inception V2 </a:t>
                      </a:r>
                    </a:p>
                  </a:txBody>
                  <a:tcPr/>
                </a:tc>
                <a:tc>
                  <a:txBody>
                    <a:bodyPr/>
                    <a:lstStyle/>
                    <a:p>
                      <a:pPr algn="just"/>
                      <a:r>
                        <a:rPr lang="en-US" sz="1000" dirty="0">
                          <a:latin typeface="Times New Roman" panose="02020603050405020304" pitchFamily="18" charset="0"/>
                          <a:cs typeface="Times New Roman" panose="02020603050405020304" pitchFamily="18" charset="0"/>
                        </a:rPr>
                        <a:t>Computer Vision and its associated emerging technology prove high potential in advanced agricultural applications. Recently Deep Learning algorithms are much more efficient in producing solution to Computer Vision Problems. In this paper, a literature review on deep learning algorithms and its uses in agriculture is done. Also, this paper reports the research work on autonomous harvesting system using IOT Technology. Fruit detection and plucking mechanism using Deep Learning Faster RCNN method is proposed. The accuracy rate of fruit recognition using VCG16, ResNet50 and InceptionV2 architectures are discussed. The mean average precision of fruit is 0.869. At the end, several problems related to recognition and localization are addressed. </a:t>
                      </a:r>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62413008"/>
                  </a:ext>
                </a:extLst>
              </a:tr>
            </a:tbl>
          </a:graphicData>
        </a:graphic>
      </p:graphicFrame>
    </p:spTree>
    <p:extLst>
      <p:ext uri="{BB962C8B-B14F-4D97-AF65-F5344CB8AC3E}">
        <p14:creationId xmlns:p14="http://schemas.microsoft.com/office/powerpoint/2010/main" val="1558378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C49D5-BEFE-59D7-DC72-F4CB8B79DEA7}"/>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3B4DF24-C234-EEB3-5A68-CE7BF37CEE85}"/>
              </a:ext>
            </a:extLst>
          </p:cNvPr>
          <p:cNvGraphicFramePr>
            <a:graphicFrameLocks noGrp="1"/>
          </p:cNvGraphicFramePr>
          <p:nvPr>
            <p:extLst>
              <p:ext uri="{D42A27DB-BD31-4B8C-83A1-F6EECF244321}">
                <p14:modId xmlns:p14="http://schemas.microsoft.com/office/powerpoint/2010/main" val="3673733928"/>
              </p:ext>
            </p:extLst>
          </p:nvPr>
        </p:nvGraphicFramePr>
        <p:xfrm>
          <a:off x="0" y="0"/>
          <a:ext cx="12192000" cy="6097702"/>
        </p:xfrm>
        <a:graphic>
          <a:graphicData uri="http://schemas.openxmlformats.org/drawingml/2006/table">
            <a:tbl>
              <a:tblPr firstRow="1" bandRow="1">
                <a:tableStyleId>{5C22544A-7EE6-4342-B048-85BDC9FD1C3A}</a:tableStyleId>
              </a:tblPr>
              <a:tblGrid>
                <a:gridCol w="715107">
                  <a:extLst>
                    <a:ext uri="{9D8B030D-6E8A-4147-A177-3AD203B41FA5}">
                      <a16:colId xmlns:a16="http://schemas.microsoft.com/office/drawing/2014/main" val="2639833369"/>
                    </a:ext>
                  </a:extLst>
                </a:gridCol>
                <a:gridCol w="2799057">
                  <a:extLst>
                    <a:ext uri="{9D8B030D-6E8A-4147-A177-3AD203B41FA5}">
                      <a16:colId xmlns:a16="http://schemas.microsoft.com/office/drawing/2014/main" val="3626113590"/>
                    </a:ext>
                  </a:extLst>
                </a:gridCol>
                <a:gridCol w="1539099">
                  <a:extLst>
                    <a:ext uri="{9D8B030D-6E8A-4147-A177-3AD203B41FA5}">
                      <a16:colId xmlns:a16="http://schemas.microsoft.com/office/drawing/2014/main" val="3935913241"/>
                    </a:ext>
                  </a:extLst>
                </a:gridCol>
                <a:gridCol w="1812758">
                  <a:extLst>
                    <a:ext uri="{9D8B030D-6E8A-4147-A177-3AD203B41FA5}">
                      <a16:colId xmlns:a16="http://schemas.microsoft.com/office/drawing/2014/main" val="4264113864"/>
                    </a:ext>
                  </a:extLst>
                </a:gridCol>
                <a:gridCol w="5325979">
                  <a:extLst>
                    <a:ext uri="{9D8B030D-6E8A-4147-A177-3AD203B41FA5}">
                      <a16:colId xmlns:a16="http://schemas.microsoft.com/office/drawing/2014/main" val="2720430172"/>
                    </a:ext>
                  </a:extLst>
                </a:gridCol>
              </a:tblGrid>
              <a:tr h="414154">
                <a:tc>
                  <a:txBody>
                    <a:bodyPr/>
                    <a:lstStyle/>
                    <a:p>
                      <a:r>
                        <a:rPr lang="en-IN" sz="1000" dirty="0"/>
                        <a:t>S.NO</a:t>
                      </a:r>
                    </a:p>
                  </a:txBody>
                  <a:tcPr/>
                </a:tc>
                <a:tc>
                  <a:txBody>
                    <a:bodyPr/>
                    <a:lstStyle/>
                    <a:p>
                      <a:r>
                        <a:rPr lang="en-IN" sz="1000" dirty="0"/>
                        <a:t>RESEARCH PAPER</a:t>
                      </a:r>
                    </a:p>
                  </a:txBody>
                  <a:tcPr/>
                </a:tc>
                <a:tc>
                  <a:txBody>
                    <a:bodyPr/>
                    <a:lstStyle/>
                    <a:p>
                      <a:r>
                        <a:rPr lang="en-IN" sz="1000" dirty="0"/>
                        <a:t>JOURNAL OF THE PAPER</a:t>
                      </a:r>
                    </a:p>
                  </a:txBody>
                  <a:tcPr/>
                </a:tc>
                <a:tc>
                  <a:txBody>
                    <a:bodyPr/>
                    <a:lstStyle/>
                    <a:p>
                      <a:r>
                        <a:rPr lang="en-IN" sz="1000" dirty="0">
                          <a:latin typeface="Times New Roman" panose="02020603050405020304" pitchFamily="18" charset="0"/>
                          <a:cs typeface="Times New Roman" panose="02020603050405020304" pitchFamily="18" charset="0"/>
                        </a:rPr>
                        <a:t>ALGORITHM USED IN RESEARCH PAPER</a:t>
                      </a:r>
                    </a:p>
                  </a:txBody>
                  <a:tcPr/>
                </a:tc>
                <a:tc>
                  <a:txBody>
                    <a:bodyPr/>
                    <a:lstStyle/>
                    <a:p>
                      <a:pPr algn="just"/>
                      <a:r>
                        <a:rPr lang="en-IN" sz="1000" dirty="0">
                          <a:latin typeface="Times New Roman" panose="02020603050405020304" pitchFamily="18" charset="0"/>
                          <a:cs typeface="Times New Roman" panose="02020603050405020304" pitchFamily="18" charset="0"/>
                        </a:rPr>
                        <a:t>RESEARCH GAP</a:t>
                      </a:r>
                    </a:p>
                  </a:txBody>
                  <a:tcPr/>
                </a:tc>
                <a:extLst>
                  <a:ext uri="{0D108BD9-81ED-4DB2-BD59-A6C34878D82A}">
                    <a16:rowId xmlns:a16="http://schemas.microsoft.com/office/drawing/2014/main" val="2459199680"/>
                  </a:ext>
                </a:extLst>
              </a:tr>
              <a:tr h="1980512">
                <a:tc>
                  <a:txBody>
                    <a:bodyPr/>
                    <a:lstStyle/>
                    <a:p>
                      <a:r>
                        <a:rPr lang="en-IN" sz="1000" dirty="0">
                          <a:latin typeface="Times New Roman" panose="02020603050405020304" pitchFamily="18" charset="0"/>
                          <a:cs typeface="Times New Roman" panose="02020603050405020304" pitchFamily="18" charset="0"/>
                        </a:rPr>
                        <a:t>13.</a:t>
                      </a:r>
                    </a:p>
                  </a:txBody>
                  <a:tcPr/>
                </a:tc>
                <a:tc>
                  <a:txBody>
                    <a:bodyPr/>
                    <a:lstStyle/>
                    <a:p>
                      <a:pPr algn="just"/>
                      <a:r>
                        <a:rPr lang="en-US" sz="1000" b="1" dirty="0">
                          <a:latin typeface="Times New Roman" panose="02020603050405020304" pitchFamily="18" charset="0"/>
                          <a:cs typeface="Times New Roman" panose="02020603050405020304" pitchFamily="18" charset="0"/>
                        </a:rPr>
                        <a:t>Title: </a:t>
                      </a:r>
                      <a:r>
                        <a:rPr lang="en-US" sz="1000" dirty="0">
                          <a:latin typeface="Times New Roman" panose="02020603050405020304" pitchFamily="18" charset="0"/>
                          <a:cs typeface="Times New Roman" panose="02020603050405020304" pitchFamily="18" charset="0"/>
                        </a:rPr>
                        <a:t>Fruit Classification using Optimized CNN.</a:t>
                      </a:r>
                    </a:p>
                    <a:p>
                      <a:pPr algn="just"/>
                      <a:endParaRPr lang="en-US" sz="1000" b="1" dirty="0">
                        <a:latin typeface="Times New Roman" panose="02020603050405020304" pitchFamily="18" charset="0"/>
                        <a:cs typeface="Times New Roman" panose="02020603050405020304" pitchFamily="18" charset="0"/>
                      </a:endParaRPr>
                    </a:p>
                    <a:p>
                      <a:pPr algn="just"/>
                      <a:r>
                        <a:rPr lang="en-US" sz="1000" b="1" dirty="0">
                          <a:latin typeface="Times New Roman" panose="02020603050405020304" pitchFamily="18" charset="0"/>
                          <a:cs typeface="Times New Roman" panose="02020603050405020304" pitchFamily="18" charset="0"/>
                        </a:rPr>
                        <a:t>Authors: </a:t>
                      </a:r>
                      <a:r>
                        <a:rPr lang="en-US" sz="1000" b="0" dirty="0">
                          <a:latin typeface="Times New Roman" panose="02020603050405020304" pitchFamily="18" charset="0"/>
                          <a:cs typeface="Times New Roman" panose="02020603050405020304" pitchFamily="18" charset="0"/>
                        </a:rPr>
                        <a:t>Arvinda Kushwaha</a:t>
                      </a:r>
                      <a:endParaRPr lang="en-IN" sz="1000" dirty="0">
                        <a:latin typeface="Times New Roman" panose="02020603050405020304" pitchFamily="18" charset="0"/>
                        <a:cs typeface="Times New Roman" panose="02020603050405020304" pitchFamily="18" charset="0"/>
                      </a:endParaRPr>
                    </a:p>
                  </a:txBody>
                  <a:tcPr/>
                </a:tc>
                <a:tc>
                  <a:txBody>
                    <a:bodyPr/>
                    <a:lstStyle/>
                    <a:p>
                      <a:pPr algn="ctr"/>
                      <a:r>
                        <a:rPr lang="en-IN" sz="1000" dirty="0"/>
                        <a:t>IEEE</a:t>
                      </a:r>
                    </a:p>
                  </a:txBody>
                  <a:tcPr/>
                </a:tc>
                <a:tc>
                  <a:txBody>
                    <a:bodyPr/>
                    <a:lstStyle/>
                    <a:p>
                      <a:r>
                        <a:rPr lang="en-IN" sz="1000" dirty="0">
                          <a:latin typeface="Times New Roman" panose="02020603050405020304" pitchFamily="18" charset="0"/>
                          <a:cs typeface="Times New Roman" panose="02020603050405020304" pitchFamily="18" charset="0"/>
                        </a:rPr>
                        <a:t>CNN (CONVOLUTIONAL NEURAL NETWORK), </a:t>
                      </a:r>
                    </a:p>
                    <a:p>
                      <a:r>
                        <a:rPr lang="en-IN" sz="1000" dirty="0">
                          <a:latin typeface="Times New Roman" panose="02020603050405020304" pitchFamily="18" charset="0"/>
                          <a:cs typeface="Times New Roman" panose="02020603050405020304" pitchFamily="18" charset="0"/>
                        </a:rPr>
                        <a:t>K-NEAREST NEIGHBOR(KNN), </a:t>
                      </a:r>
                    </a:p>
                  </a:txBody>
                  <a:tcPr/>
                </a:tc>
                <a:tc>
                  <a:txBody>
                    <a:bodyPr/>
                    <a:lstStyle/>
                    <a:p>
                      <a:pPr marL="0" marR="0" lvl="0" indent="0" algn="just" defTabSz="914377" rtl="0" eaLnBrk="1" fontAlgn="auto" latinLnBrk="0" hangingPunct="1">
                        <a:lnSpc>
                          <a:spcPct val="100000"/>
                        </a:lnSpc>
                        <a:spcBef>
                          <a:spcPts val="0"/>
                        </a:spcBef>
                        <a:spcAft>
                          <a:spcPts val="0"/>
                        </a:spcAft>
                        <a:buClrTx/>
                        <a:buSzTx/>
                        <a:buFontTx/>
                        <a:buNone/>
                        <a:tabLst/>
                        <a:defRPr/>
                      </a:pPr>
                      <a:r>
                        <a:rPr lang="en-US" sz="1000" dirty="0">
                          <a:latin typeface="Times New Roman" panose="02020603050405020304" pitchFamily="18" charset="0"/>
                          <a:cs typeface="Times New Roman" panose="02020603050405020304" pitchFamily="18" charset="0"/>
                        </a:rPr>
                        <a:t>In this paper, Fruit classification is significant for a variety of reasons, including for persons with dietary restrictions to help them choose the appropriate fruit categories. There have been numerous machine learning methods for classifying fruits in the past. With its recognition and classification capabilities, deep learning has the potential to be a potent engine for generating results that can be put into practice. Deep learning approaches like CNNS showed tremendous promise for precisely categorized fruits. Basic fruit characteristics including color (RGB Color space), size, height, and width were retrieved from its image in order to use machine learning methods. KNN traditional machine learning methods were used on the features that were extracted. Convolutional neural network (CNN) technology offers a viable alternative to conventional machine learning techniques, according to the results. The TensorFlow backend was used to create the model. It received a 96.88% accuracy rating after 40 training epochs</a:t>
                      </a:r>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24967264"/>
                  </a:ext>
                </a:extLst>
              </a:tr>
              <a:tr h="1218110">
                <a:tc>
                  <a:txBody>
                    <a:bodyPr/>
                    <a:lstStyle/>
                    <a:p>
                      <a:r>
                        <a:rPr lang="en-IN" sz="1000" dirty="0">
                          <a:latin typeface="Times New Roman" panose="02020603050405020304" pitchFamily="18" charset="0"/>
                          <a:cs typeface="Times New Roman" panose="02020603050405020304" pitchFamily="18" charset="0"/>
                        </a:rPr>
                        <a:t>14.</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b="1" dirty="0">
                          <a:latin typeface="Times New Roman" panose="02020603050405020304" pitchFamily="18" charset="0"/>
                          <a:cs typeface="Times New Roman" panose="02020603050405020304" pitchFamily="18" charset="0"/>
                        </a:rPr>
                        <a:t>Title: </a:t>
                      </a:r>
                      <a:r>
                        <a:rPr lang="en-US" sz="1000" dirty="0">
                          <a:latin typeface="Times New Roman" panose="02020603050405020304" pitchFamily="18" charset="0"/>
                          <a:cs typeface="Times New Roman" panose="02020603050405020304" pitchFamily="18" charset="0"/>
                        </a:rPr>
                        <a:t> Fruit Freshness Detection Using CNN.</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000" dirty="0">
                        <a:latin typeface="Times New Roman" panose="02020603050405020304" pitchFamily="18" charset="0"/>
                        <a:cs typeface="Times New Roman" panose="02020603050405020304" pitchFamily="18" charset="0"/>
                      </a:endParaRPr>
                    </a:p>
                    <a:p>
                      <a:pPr algn="just"/>
                      <a:r>
                        <a:rPr lang="en-US" sz="1000" b="1" dirty="0">
                          <a:latin typeface="Times New Roman" panose="02020603050405020304" pitchFamily="18" charset="0"/>
                          <a:cs typeface="Times New Roman" panose="02020603050405020304" pitchFamily="18" charset="0"/>
                        </a:rPr>
                        <a:t>Authors: </a:t>
                      </a:r>
                      <a:r>
                        <a:rPr lang="en-US" sz="1000" b="0" dirty="0">
                          <a:latin typeface="Times New Roman" panose="02020603050405020304" pitchFamily="18" charset="0"/>
                          <a:cs typeface="Times New Roman" panose="02020603050405020304" pitchFamily="18" charset="0"/>
                        </a:rPr>
                        <a:t>Mukund Kulkarni, Archana Chaudhari, Shekhar </a:t>
                      </a:r>
                      <a:r>
                        <a:rPr lang="en-US" sz="1000" b="0" dirty="0" err="1">
                          <a:latin typeface="Times New Roman" panose="02020603050405020304" pitchFamily="18" charset="0"/>
                          <a:cs typeface="Times New Roman" panose="02020603050405020304" pitchFamily="18" charset="0"/>
                        </a:rPr>
                        <a:t>Shegokar</a:t>
                      </a:r>
                      <a:r>
                        <a:rPr lang="en-US" sz="1000" b="0" dirty="0">
                          <a:latin typeface="Times New Roman" panose="02020603050405020304" pitchFamily="18" charset="0"/>
                          <a:cs typeface="Times New Roman" panose="02020603050405020304" pitchFamily="18" charset="0"/>
                        </a:rPr>
                        <a:t>, </a:t>
                      </a:r>
                      <a:r>
                        <a:rPr lang="en-US" sz="1000" b="0" dirty="0" err="1">
                          <a:latin typeface="Times New Roman" panose="02020603050405020304" pitchFamily="18" charset="0"/>
                          <a:cs typeface="Times New Roman" panose="02020603050405020304" pitchFamily="18" charset="0"/>
                        </a:rPr>
                        <a:t>Krusha</a:t>
                      </a:r>
                      <a:r>
                        <a:rPr lang="en-US" sz="1000" b="0" dirty="0">
                          <a:latin typeface="Times New Roman" panose="02020603050405020304" pitchFamily="18" charset="0"/>
                          <a:cs typeface="Times New Roman" panose="02020603050405020304" pitchFamily="18" charset="0"/>
                        </a:rPr>
                        <a:t> </a:t>
                      </a:r>
                      <a:r>
                        <a:rPr lang="en-US" sz="1000" b="0" dirty="0" err="1">
                          <a:latin typeface="Times New Roman" panose="02020603050405020304" pitchFamily="18" charset="0"/>
                          <a:cs typeface="Times New Roman" panose="02020603050405020304" pitchFamily="18" charset="0"/>
                        </a:rPr>
                        <a:t>Rudrawar</a:t>
                      </a:r>
                      <a:r>
                        <a:rPr lang="en-US" sz="1000" b="0" dirty="0">
                          <a:latin typeface="Times New Roman" panose="02020603050405020304" pitchFamily="18" charset="0"/>
                          <a:cs typeface="Times New Roman" panose="02020603050405020304" pitchFamily="18" charset="0"/>
                        </a:rPr>
                        <a:t>, </a:t>
                      </a:r>
                      <a:r>
                        <a:rPr lang="en-US" sz="1000" b="0" dirty="0" err="1">
                          <a:latin typeface="Times New Roman" panose="02020603050405020304" pitchFamily="18" charset="0"/>
                          <a:cs typeface="Times New Roman" panose="02020603050405020304" pitchFamily="18" charset="0"/>
                        </a:rPr>
                        <a:t>Shaunk</a:t>
                      </a:r>
                      <a:r>
                        <a:rPr lang="en-US" sz="1000" b="0" dirty="0">
                          <a:latin typeface="Times New Roman" panose="02020603050405020304" pitchFamily="18" charset="0"/>
                          <a:cs typeface="Times New Roman" panose="02020603050405020304" pitchFamily="18" charset="0"/>
                        </a:rPr>
                        <a:t> Joshi, Shruti </a:t>
                      </a:r>
                      <a:r>
                        <a:rPr lang="en-US" sz="1000" b="0" dirty="0" err="1">
                          <a:latin typeface="Times New Roman" panose="02020603050405020304" pitchFamily="18" charset="0"/>
                          <a:cs typeface="Times New Roman" panose="02020603050405020304" pitchFamily="18" charset="0"/>
                        </a:rPr>
                        <a:t>Tibile</a:t>
                      </a:r>
                      <a:r>
                        <a:rPr lang="en-US" sz="1000" b="0" dirty="0">
                          <a:latin typeface="Times New Roman" panose="02020603050405020304" pitchFamily="18" charset="0"/>
                          <a:cs typeface="Times New Roman" panose="02020603050405020304" pitchFamily="18" charset="0"/>
                        </a:rPr>
                        <a:t>, Isha </a:t>
                      </a:r>
                      <a:r>
                        <a:rPr lang="en-US" sz="1000" b="0" dirty="0" err="1">
                          <a:latin typeface="Times New Roman" panose="02020603050405020304" pitchFamily="18" charset="0"/>
                          <a:cs typeface="Times New Roman" panose="02020603050405020304" pitchFamily="18" charset="0"/>
                        </a:rPr>
                        <a:t>Tayade</a:t>
                      </a:r>
                      <a:r>
                        <a:rPr lang="en-US" sz="1000" b="0" dirty="0">
                          <a:latin typeface="Times New Roman" panose="02020603050405020304" pitchFamily="18" charset="0"/>
                          <a:cs typeface="Times New Roman" panose="02020603050405020304" pitchFamily="18" charset="0"/>
                        </a:rPr>
                        <a:t> </a:t>
                      </a:r>
                      <a:endParaRPr lang="en-IN" sz="1000" b="0" dirty="0">
                        <a:latin typeface="Times New Roman" panose="02020603050405020304" pitchFamily="18" charset="0"/>
                        <a:cs typeface="Times New Roman" panose="02020603050405020304" pitchFamily="18" charset="0"/>
                      </a:endParaRPr>
                    </a:p>
                  </a:txBody>
                  <a:tcPr/>
                </a:tc>
                <a:tc>
                  <a:txBody>
                    <a:bodyPr/>
                    <a:lstStyle/>
                    <a:p>
                      <a:pPr algn="ctr"/>
                      <a:r>
                        <a:rPr lang="en-IN" sz="1000" dirty="0">
                          <a:latin typeface="Times New Roman" panose="02020603050405020304" pitchFamily="18" charset="0"/>
                          <a:cs typeface="Times New Roman" panose="02020603050405020304" pitchFamily="18" charset="0"/>
                        </a:rPr>
                        <a:t>IEEE</a:t>
                      </a:r>
                    </a:p>
                  </a:txBody>
                  <a:tcPr/>
                </a:tc>
                <a:tc>
                  <a:txBody>
                    <a:bodyPr/>
                    <a:lstStyle/>
                    <a:p>
                      <a:r>
                        <a:rPr lang="en-IN" sz="1000" dirty="0">
                          <a:latin typeface="Times New Roman" panose="02020603050405020304" pitchFamily="18" charset="0"/>
                          <a:cs typeface="Times New Roman" panose="02020603050405020304" pitchFamily="18" charset="0"/>
                        </a:rPr>
                        <a:t>CNN (CONVOLUTIONAL NEURAL NETWORK), RGB, DEEP LEARNING ALGORITHM.</a:t>
                      </a:r>
                    </a:p>
                  </a:txBody>
                  <a:tcPr/>
                </a:tc>
                <a:tc>
                  <a:txBody>
                    <a:bodyPr/>
                    <a:lstStyle/>
                    <a:p>
                      <a:pPr marL="0" marR="0" lvl="0" indent="0" algn="just" defTabSz="914377" rtl="0" eaLnBrk="1" fontAlgn="auto" latinLnBrk="0" hangingPunct="1">
                        <a:lnSpc>
                          <a:spcPct val="100000"/>
                        </a:lnSpc>
                        <a:spcBef>
                          <a:spcPts val="0"/>
                        </a:spcBef>
                        <a:spcAft>
                          <a:spcPts val="0"/>
                        </a:spcAft>
                        <a:buClrTx/>
                        <a:buSzTx/>
                        <a:buFontTx/>
                        <a:buNone/>
                        <a:tabLst/>
                        <a:defRPr/>
                      </a:pPr>
                      <a:r>
                        <a:rPr lang="en-US" sz="1000" dirty="0">
                          <a:latin typeface="Times New Roman" panose="02020603050405020304" pitchFamily="18" charset="0"/>
                          <a:cs typeface="Times New Roman" panose="02020603050405020304" pitchFamily="18" charset="0"/>
                        </a:rPr>
                        <a:t>In this paper, Quality of fruits and vegetables are most important as these are the main ingredients for our health. Freshness of fruits and vegetables are most important but segregation of rotten and fresh is time consuming, when done manually and degrades quality of fruits. Application based on Computer vision and image processing reduces this tedious and focuses on the quality of fruit and vegetable detection for a long period of time. The proposed method uses CNN to analyze and detect the variation and pattern for accurate classification. </a:t>
                      </a:r>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7205903"/>
                  </a:ext>
                </a:extLst>
              </a:tr>
              <a:tr h="2484926">
                <a:tc>
                  <a:txBody>
                    <a:bodyPr/>
                    <a:lstStyle/>
                    <a:p>
                      <a:r>
                        <a:rPr lang="en-IN" sz="1000" dirty="0">
                          <a:latin typeface="Times New Roman" panose="02020603050405020304" pitchFamily="18" charset="0"/>
                          <a:cs typeface="Times New Roman" panose="02020603050405020304" pitchFamily="18" charset="0"/>
                        </a:rPr>
                        <a:t>15</a:t>
                      </a:r>
                      <a:r>
                        <a:rPr lang="en-IN" dirty="0"/>
                        <a:t>.</a:t>
                      </a:r>
                    </a:p>
                  </a:txBody>
                  <a:tcPr/>
                </a:tc>
                <a:tc>
                  <a:txBody>
                    <a:bodyPr/>
                    <a:lstStyle/>
                    <a:p>
                      <a:pPr algn="just"/>
                      <a:r>
                        <a:rPr lang="en-US" sz="1000" b="1" dirty="0">
                          <a:latin typeface="Times New Roman" panose="02020603050405020304" pitchFamily="18" charset="0"/>
                          <a:cs typeface="Times New Roman" panose="02020603050405020304" pitchFamily="18" charset="0"/>
                        </a:rPr>
                        <a:t>Title: </a:t>
                      </a:r>
                      <a:r>
                        <a:rPr lang="en-US" sz="1000" dirty="0">
                          <a:latin typeface="Times New Roman" panose="02020603050405020304" pitchFamily="18" charset="0"/>
                          <a:cs typeface="Times New Roman" panose="02020603050405020304" pitchFamily="18" charset="0"/>
                        </a:rPr>
                        <a:t>Food Calorie and Nutrition Analysis System based on Mask R-CNN.</a:t>
                      </a:r>
                    </a:p>
                    <a:p>
                      <a:pPr algn="just"/>
                      <a:endParaRPr lang="en-US" sz="1000" b="0" dirty="0">
                        <a:latin typeface="Times New Roman" panose="02020603050405020304" pitchFamily="18" charset="0"/>
                        <a:cs typeface="Times New Roman" panose="02020603050405020304" pitchFamily="18" charset="0"/>
                      </a:endParaRPr>
                    </a:p>
                    <a:p>
                      <a:pPr algn="just"/>
                      <a:r>
                        <a:rPr lang="en-US" sz="1000" b="1" dirty="0">
                          <a:latin typeface="Times New Roman" panose="02020603050405020304" pitchFamily="18" charset="0"/>
                          <a:cs typeface="Times New Roman" panose="02020603050405020304" pitchFamily="18" charset="0"/>
                        </a:rPr>
                        <a:t>Authors: </a:t>
                      </a:r>
                      <a:r>
                        <a:rPr lang="en-IN" sz="1000" dirty="0">
                          <a:latin typeface="Times New Roman" panose="02020603050405020304" pitchFamily="18" charset="0"/>
                          <a:cs typeface="Times New Roman" panose="02020603050405020304" pitchFamily="18" charset="0"/>
                        </a:rPr>
                        <a:t>Meng-Lin Chiang, Chia-An Wu, Jian-Kai Feng, </a:t>
                      </a:r>
                      <a:r>
                        <a:rPr lang="en-IN" sz="1000" dirty="0" err="1">
                          <a:latin typeface="Times New Roman" panose="02020603050405020304" pitchFamily="18" charset="0"/>
                          <a:cs typeface="Times New Roman" panose="02020603050405020304" pitchFamily="18" charset="0"/>
                        </a:rPr>
                        <a:t>Chiung</a:t>
                      </a:r>
                      <a:r>
                        <a:rPr lang="en-IN" sz="1000" dirty="0">
                          <a:latin typeface="Times New Roman" panose="02020603050405020304" pitchFamily="18" charset="0"/>
                          <a:cs typeface="Times New Roman" panose="02020603050405020304" pitchFamily="18" charset="0"/>
                        </a:rPr>
                        <a:t>-Yao Fang, Sei-Wang Chen</a:t>
                      </a:r>
                      <a:endParaRPr lang="en-IN" b="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000" dirty="0">
                          <a:latin typeface="Times New Roman" panose="02020603050405020304" pitchFamily="18" charset="0"/>
                          <a:cs typeface="Times New Roman" panose="02020603050405020304" pitchFamily="18" charset="0"/>
                        </a:rPr>
                        <a:t>IEEE</a:t>
                      </a:r>
                    </a:p>
                    <a:p>
                      <a:endParaRPr lang="en-IN" dirty="0"/>
                    </a:p>
                  </a:txBody>
                  <a:tcPr/>
                </a:tc>
                <a:tc>
                  <a:txBody>
                    <a:bodyPr/>
                    <a:lstStyle/>
                    <a:p>
                      <a:r>
                        <a:rPr lang="en-IN" sz="1000" dirty="0">
                          <a:latin typeface="Times New Roman" panose="02020603050405020304" pitchFamily="18" charset="0"/>
                          <a:cs typeface="Times New Roman" panose="02020603050405020304" pitchFamily="18" charset="0"/>
                        </a:rPr>
                        <a:t>DEEP LEARNING ALGORITHM(R-CNN)</a:t>
                      </a:r>
                    </a:p>
                  </a:txBody>
                  <a:tcPr/>
                </a:tc>
                <a:tc>
                  <a:txBody>
                    <a:bodyPr/>
                    <a:lstStyle/>
                    <a:p>
                      <a:pPr algn="just"/>
                      <a:r>
                        <a:rPr lang="en-US" sz="1000" dirty="0">
                          <a:latin typeface="Times New Roman" panose="02020603050405020304" pitchFamily="18" charset="0"/>
                          <a:cs typeface="Times New Roman" panose="02020603050405020304" pitchFamily="18" charset="0"/>
                        </a:rPr>
                        <a:t>The most effective way to prevent obesity is through food intake control, which involves understanding food ingestion, including the nutrients and calories of each meal. To assist with this issue, this study develops a food calorie and nutrition system that can analyze the composition of a food based on a provided image. Further, we introduce a newly collected dataset, Ville Cafe, for food recognition. This dataset contains 16 categories with 35,842 images, including salad, fruit, toast, egg, sausage, chicken cutlet, bacon, French toast, omelet, hash browns, pancake, ham, patty, sandwich, French fries, and hamburger. The system is based on a Mask Region-based Convolutional Neural Network (R-CNN) with a union postprocessing, which modifies the extracted bounding boxes and masks, without the nonminimum suppression (NMS), to provide a better result in both analytics and visualization. The recognition accuracy for the combination of Ville Cafe and the Food-256 Datasets was 99.86%, and the intersection over union (IoU) was 97.17%. The food weight estimation experiment included eight classes: salad, fruit, toast, sausage, bacon, ham, patty, and French fries. These classes respectively had 40, 40, 44, 40, 41, 49, 26, and 40 data points, adding up to 320 data points for the linear regression model. In the experimental results, the average absolute error was 8.22, and the average relative error was 0.13</a:t>
                      </a:r>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62413008"/>
                  </a:ext>
                </a:extLst>
              </a:tr>
            </a:tbl>
          </a:graphicData>
        </a:graphic>
      </p:graphicFrame>
    </p:spTree>
    <p:extLst>
      <p:ext uri="{BB962C8B-B14F-4D97-AF65-F5344CB8AC3E}">
        <p14:creationId xmlns:p14="http://schemas.microsoft.com/office/powerpoint/2010/main" val="1184182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85958-B7C8-54C4-C244-C368325BB167}"/>
              </a:ext>
            </a:extLst>
          </p:cNvPr>
          <p:cNvSpPr>
            <a:spLocks noGrp="1"/>
          </p:cNvSpPr>
          <p:nvPr>
            <p:ph type="title"/>
          </p:nvPr>
        </p:nvSpPr>
        <p:spPr>
          <a:xfrm>
            <a:off x="838200" y="365127"/>
            <a:ext cx="10515600" cy="625473"/>
          </a:xfrm>
        </p:spPr>
        <p:txBody>
          <a:bodyPr>
            <a:noAutofit/>
          </a:bodyPr>
          <a:lstStyle/>
          <a:p>
            <a:r>
              <a:rPr lang="en-US" sz="4000" b="1" dirty="0">
                <a:solidFill>
                  <a:srgbClr val="CC0066"/>
                </a:solidFill>
                <a:latin typeface="Times New Roman" panose="02020603050405020304" pitchFamily="18" charset="0"/>
                <a:cs typeface="Times New Roman" panose="02020603050405020304" pitchFamily="18" charset="0"/>
              </a:rPr>
              <a:t>CHALLENGES</a:t>
            </a:r>
            <a:endParaRPr lang="en-US" sz="4000" dirty="0"/>
          </a:p>
        </p:txBody>
      </p:sp>
      <p:sp>
        <p:nvSpPr>
          <p:cNvPr id="3" name="Content Placeholder 2">
            <a:extLst>
              <a:ext uri="{FF2B5EF4-FFF2-40B4-BE49-F238E27FC236}">
                <a16:creationId xmlns:a16="http://schemas.microsoft.com/office/drawing/2014/main" id="{BA3B7DAE-73A7-655F-AA76-C50E8C8A0D2E}"/>
              </a:ext>
            </a:extLst>
          </p:cNvPr>
          <p:cNvSpPr>
            <a:spLocks noGrp="1"/>
          </p:cNvSpPr>
          <p:nvPr>
            <p:ph idx="1"/>
          </p:nvPr>
        </p:nvSpPr>
        <p:spPr>
          <a:xfrm>
            <a:off x="838200" y="1253331"/>
            <a:ext cx="10515600" cy="4351338"/>
          </a:xfrm>
        </p:spPr>
        <p:txBody>
          <a:bodyPr>
            <a:normAutofit fontScale="92500" lnSpcReduction="20000"/>
          </a:bodyPr>
          <a:lstStyle/>
          <a:p>
            <a:r>
              <a:rPr lang="en-US" sz="2400" dirty="0">
                <a:latin typeface="Times New Roman" panose="02020603050405020304" pitchFamily="18" charset="0"/>
                <a:cs typeface="Times New Roman" panose="02020603050405020304" pitchFamily="18" charset="0"/>
              </a:rPr>
              <a:t>Many existing studies may lack access to comprehensive and diverse datasets that cover a wide range of fruits, ripeness stages, and cultivation methods. </a:t>
            </a:r>
          </a:p>
          <a:p>
            <a:r>
              <a:rPr lang="en-US" sz="2400" dirty="0">
                <a:latin typeface="Times New Roman" panose="02020603050405020304" pitchFamily="18" charset="0"/>
                <a:cs typeface="Times New Roman" panose="02020603050405020304" pitchFamily="18" charset="0"/>
              </a:rPr>
              <a:t>This gap hinders the development of robust machine learning models that can generalize well to different scenarios.</a:t>
            </a:r>
          </a:p>
          <a:p>
            <a:r>
              <a:rPr lang="en-US" sz="2400" dirty="0">
                <a:latin typeface="Times New Roman" panose="02020603050405020304" pitchFamily="18" charset="0"/>
                <a:cs typeface="Times New Roman" panose="02020603050405020304" pitchFamily="18" charset="0"/>
              </a:rPr>
              <a:t>Some surveyed literature might not adequately address the challenges associated with real-time applications of AI-powered nutrition analyzers in dynamic settings, such as supermarkets or outdoor markets. </a:t>
            </a:r>
          </a:p>
          <a:p>
            <a:r>
              <a:rPr lang="en-US" sz="2400" dirty="0">
                <a:latin typeface="Times New Roman" panose="02020603050405020304" pitchFamily="18" charset="0"/>
                <a:cs typeface="Times New Roman" panose="02020603050405020304" pitchFamily="18" charset="0"/>
              </a:rPr>
              <a:t>There is a research gap in optimizing models for quick and accurate assessments in real-world, time-sensitive environments.</a:t>
            </a:r>
          </a:p>
          <a:p>
            <a:r>
              <a:rPr lang="en-US" sz="2400" dirty="0">
                <a:latin typeface="Times New Roman" panose="02020603050405020304" pitchFamily="18" charset="0"/>
                <a:cs typeface="Times New Roman" panose="02020603050405020304" pitchFamily="18" charset="0"/>
              </a:rPr>
              <a:t>The survey may highlight a lack of emphasis on ethical considerations, including privacy concerns related to the collection and analysis of user data for personalized nutrition recommendations. </a:t>
            </a:r>
          </a:p>
          <a:p>
            <a:r>
              <a:rPr lang="en-US" sz="2400" dirty="0">
                <a:latin typeface="Times New Roman" panose="02020603050405020304" pitchFamily="18" charset="0"/>
                <a:cs typeface="Times New Roman" panose="02020603050405020304" pitchFamily="18" charset="0"/>
              </a:rPr>
              <a:t>Research gaps in this area need to be addressed to ensure responsible and transparent implementation.</a:t>
            </a:r>
          </a:p>
        </p:txBody>
      </p:sp>
    </p:spTree>
    <p:extLst>
      <p:ext uri="{BB962C8B-B14F-4D97-AF65-F5344CB8AC3E}">
        <p14:creationId xmlns:p14="http://schemas.microsoft.com/office/powerpoint/2010/main" val="1072155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95A7D2-B11F-6F90-8A28-9738CD54E2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BF14C8-9C05-E589-290B-5E4D485BF638}"/>
              </a:ext>
            </a:extLst>
          </p:cNvPr>
          <p:cNvSpPr>
            <a:spLocks noGrp="1"/>
          </p:cNvSpPr>
          <p:nvPr>
            <p:ph type="title"/>
          </p:nvPr>
        </p:nvSpPr>
        <p:spPr>
          <a:xfrm>
            <a:off x="838200" y="365127"/>
            <a:ext cx="10515600" cy="625473"/>
          </a:xfrm>
        </p:spPr>
        <p:txBody>
          <a:bodyPr>
            <a:noAutofit/>
          </a:bodyPr>
          <a:lstStyle/>
          <a:p>
            <a:r>
              <a:rPr lang="en-US" sz="4000" b="1" dirty="0">
                <a:solidFill>
                  <a:srgbClr val="CC0066"/>
                </a:solidFill>
                <a:latin typeface="Times New Roman" panose="02020603050405020304" pitchFamily="18" charset="0"/>
                <a:cs typeface="Times New Roman" panose="02020603050405020304" pitchFamily="18" charset="0"/>
              </a:rPr>
              <a:t>PROBLEM STATEMENT</a:t>
            </a:r>
            <a:endParaRPr lang="en-US" sz="4000" dirty="0"/>
          </a:p>
        </p:txBody>
      </p:sp>
      <p:sp>
        <p:nvSpPr>
          <p:cNvPr id="3" name="Content Placeholder 2">
            <a:extLst>
              <a:ext uri="{FF2B5EF4-FFF2-40B4-BE49-F238E27FC236}">
                <a16:creationId xmlns:a16="http://schemas.microsoft.com/office/drawing/2014/main" id="{BBBB1CF8-1C89-772E-24FC-AB6BEDC4180F}"/>
              </a:ext>
            </a:extLst>
          </p:cNvPr>
          <p:cNvSpPr>
            <a:spLocks noGrp="1"/>
          </p:cNvSpPr>
          <p:nvPr>
            <p:ph idx="1"/>
          </p:nvPr>
        </p:nvSpPr>
        <p:spPr>
          <a:xfrm>
            <a:off x="838200" y="1253331"/>
            <a:ext cx="10515600" cy="4351338"/>
          </a:xfrm>
        </p:spPr>
        <p:txBody>
          <a:bodyPr>
            <a:normAutofit/>
          </a:bodyPr>
          <a:lstStyle/>
          <a:p>
            <a:pPr algn="just"/>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Develop an AI-Powered Nutrition Analyzer specifically designed for fruits using Machine Learning (ML) techniques. The primary objective is to create a robust model capable of accurately determining the nutritional content of diverse fruits based on their images. </a:t>
            </a:r>
          </a:p>
          <a:p>
            <a:pPr algn="just"/>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model should exhibit resilience to variations in fruit size, orientation, and lighting conditions," Convolutional Neural Network (CNN) techniques are involved to achieve this objective. </a:t>
            </a:r>
          </a:p>
          <a:p>
            <a:pPr algn="just"/>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During model training, the current metrics, including a loss of 0.5830 and an accuracy of 0.7788, indicate the performance on the training set. The validation set metrics, with a loss of 0.6372 and an accuracy of 0.7244, provide insights into the model's generalization capabilities.</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dataset comprises images of fruits, with each image labeled as 'apple,' 'banana,' 'orange,' 'pineapple,' or 'watermelon.' The dataset is partitioned into a training set and a test set to facilitate model training and evaluation.</a:t>
            </a:r>
          </a:p>
          <a:p>
            <a:pPr algn="just"/>
            <a:r>
              <a:rPr lang="en-US" sz="1800" dirty="0">
                <a:latin typeface="Times New Roman" panose="02020603050405020304" pitchFamily="18" charset="0"/>
                <a:cs typeface="Times New Roman" panose="02020603050405020304" pitchFamily="18" charset="0"/>
              </a:rPr>
              <a:t> Fruits may appear in different sizes within images, requiring the model to adapt and accurately identify nutritional information regardless of scale.</a:t>
            </a:r>
          </a:p>
        </p:txBody>
      </p:sp>
    </p:spTree>
    <p:extLst>
      <p:ext uri="{BB962C8B-B14F-4D97-AF65-F5344CB8AC3E}">
        <p14:creationId xmlns:p14="http://schemas.microsoft.com/office/powerpoint/2010/main" val="862248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B5AD9-CFDA-4CAA-00F1-B9B56F12AD8A}"/>
              </a:ext>
            </a:extLst>
          </p:cNvPr>
          <p:cNvSpPr>
            <a:spLocks noGrp="1"/>
          </p:cNvSpPr>
          <p:nvPr>
            <p:ph type="title"/>
          </p:nvPr>
        </p:nvSpPr>
        <p:spPr>
          <a:xfrm>
            <a:off x="838200" y="365128"/>
            <a:ext cx="10515600" cy="794202"/>
          </a:xfrm>
        </p:spPr>
        <p:txBody>
          <a:bodyPr>
            <a:normAutofit/>
          </a:bodyPr>
          <a:lstStyle/>
          <a:p>
            <a:r>
              <a:rPr lang="en-US" sz="4000" b="1" dirty="0">
                <a:solidFill>
                  <a:srgbClr val="CC0066"/>
                </a:solidFill>
                <a:effectLst/>
                <a:latin typeface="Times New Roman" panose="02020603050405020304" pitchFamily="18" charset="0"/>
                <a:ea typeface="Calibri" panose="020F0502020204030204" pitchFamily="34" charset="0"/>
                <a:cs typeface="Times New Roman" panose="02020603050405020304" pitchFamily="18" charset="0"/>
              </a:rPr>
              <a:t>MOTIVATION</a:t>
            </a:r>
            <a:endParaRPr lang="en-US" sz="4000" dirty="0">
              <a:solidFill>
                <a:srgbClr val="CC0066"/>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A36370-B1B9-EC39-5DCF-0C11831603EC}"/>
              </a:ext>
            </a:extLst>
          </p:cNvPr>
          <p:cNvSpPr>
            <a:spLocks noGrp="1"/>
          </p:cNvSpPr>
          <p:nvPr>
            <p:ph idx="1"/>
          </p:nvPr>
        </p:nvSpPr>
        <p:spPr>
          <a:xfrm>
            <a:off x="887186" y="1253331"/>
            <a:ext cx="10515600" cy="4351338"/>
          </a:xfrm>
        </p:spPr>
        <p:txBody>
          <a:bodyPr>
            <a:normAutofit/>
          </a:bodyPr>
          <a:lstStyle/>
          <a:p>
            <a:pPr marL="0" marR="0" algn="just">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current health landscape underscores the critical need for precise nutritional assessments, particularly in the realm of fruits. </a:t>
            </a:r>
          </a:p>
          <a:p>
            <a:pPr marL="0" marR="0" algn="just">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This project aspires to leverage the power of machine learning, specifically employing Convolutional Neural Networks (CNNs), to develop an automated system capable of detecting and analyzing nutrition in fruits. </a:t>
            </a:r>
          </a:p>
          <a:p>
            <a:pPr marL="0" marR="0" algn="just">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utilization of CNNs is well-suited for our dataset, consisting of a diverse collection of images representing various fruits.</a:t>
            </a:r>
          </a:p>
          <a:p>
            <a:pPr marL="0" marR="0" algn="just">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availability of vast datasets, including images obtained through sensors and imaging technologies, combined with open-access nutritional databases, has paved the way for comprehensive fruit nutrition analysis.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8346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1867F-58B0-C8F5-9070-BA487D367987}"/>
              </a:ext>
            </a:extLst>
          </p:cNvPr>
          <p:cNvSpPr>
            <a:spLocks noGrp="1"/>
          </p:cNvSpPr>
          <p:nvPr>
            <p:ph type="title"/>
          </p:nvPr>
        </p:nvSpPr>
        <p:spPr>
          <a:xfrm>
            <a:off x="838200" y="365127"/>
            <a:ext cx="10515600" cy="701673"/>
          </a:xfrm>
        </p:spPr>
        <p:txBody>
          <a:bodyPr>
            <a:normAutofit/>
          </a:bodyPr>
          <a:lstStyle/>
          <a:p>
            <a:r>
              <a:rPr lang="en-US" sz="4000" b="1" dirty="0">
                <a:solidFill>
                  <a:srgbClr val="CC0066"/>
                </a:solidFill>
                <a:latin typeface="Times New Roman" panose="02020603050405020304" pitchFamily="18" charset="0"/>
                <a:cs typeface="Times New Roman" panose="02020603050405020304" pitchFamily="18" charset="0"/>
              </a:rPr>
              <a:t>DATASET</a:t>
            </a:r>
            <a:endParaRPr lang="en-US" sz="4000" dirty="0"/>
          </a:p>
        </p:txBody>
      </p:sp>
      <p:sp>
        <p:nvSpPr>
          <p:cNvPr id="3" name="Content Placeholder 2">
            <a:extLst>
              <a:ext uri="{FF2B5EF4-FFF2-40B4-BE49-F238E27FC236}">
                <a16:creationId xmlns:a16="http://schemas.microsoft.com/office/drawing/2014/main" id="{C2635CE8-6717-64E4-3317-D35AE1D20D26}"/>
              </a:ext>
            </a:extLst>
          </p:cNvPr>
          <p:cNvSpPr>
            <a:spLocks noGrp="1"/>
          </p:cNvSpPr>
          <p:nvPr>
            <p:ph idx="1"/>
          </p:nvPr>
        </p:nvSpPr>
        <p:spPr>
          <a:xfrm>
            <a:off x="903194" y="1253331"/>
            <a:ext cx="10515600" cy="4351338"/>
          </a:xfrm>
        </p:spPr>
        <p:txBody>
          <a:bodyPr>
            <a:normAutofit/>
          </a:bodyPr>
          <a:lstStyle/>
          <a:p>
            <a:pPr marL="0" marR="0" indent="0" algn="just">
              <a:lnSpc>
                <a:spcPct val="115000"/>
              </a:lnSpc>
              <a:spcBef>
                <a:spcPts val="0"/>
              </a:spcBef>
              <a:spcAft>
                <a:spcPts val="0"/>
              </a:spcAft>
            </a:pPr>
            <a:r>
              <a:rPr lang="en-US" sz="2800" dirty="0">
                <a:effectLst/>
                <a:latin typeface="Times New Roman" panose="02020603050405020304" pitchFamily="18" charset="0"/>
                <a:ea typeface="Times New Roman" panose="02020603050405020304" pitchFamily="18" charset="0"/>
              </a:rPr>
              <a:t>The data contains images of Fruits, that can be used for classification using deep learning.</a:t>
            </a:r>
            <a:endParaRPr lang="en-IN" sz="2800" dirty="0">
              <a:effectLst/>
              <a:latin typeface="Times New Roman" panose="02020603050405020304" pitchFamily="18" charset="0"/>
              <a:ea typeface="Times New Roman" panose="02020603050405020304" pitchFamily="18" charset="0"/>
            </a:endParaRPr>
          </a:p>
          <a:p>
            <a:pPr algn="just">
              <a:lnSpc>
                <a:spcPct val="115000"/>
              </a:lnSpc>
              <a:spcBef>
                <a:spcPts val="0"/>
              </a:spcBef>
            </a:pPr>
            <a:r>
              <a:rPr lang="en-US" sz="2800" dirty="0">
                <a:effectLst/>
                <a:latin typeface="Times New Roman" panose="02020603050405020304" pitchFamily="18" charset="0"/>
                <a:ea typeface="Times New Roman" panose="02020603050405020304" pitchFamily="18" charset="0"/>
              </a:rPr>
              <a:t>The dataset has 5 class of fruits:</a:t>
            </a:r>
            <a:endParaRPr lang="en-IN" sz="2800" dirty="0">
              <a:effectLst/>
              <a:latin typeface="Times New Roman" panose="02020603050405020304" pitchFamily="18" charset="0"/>
              <a:ea typeface="Times New Roman" panose="02020603050405020304" pitchFamily="18" charset="0"/>
            </a:endParaRPr>
          </a:p>
          <a:p>
            <a:pPr marL="457200" lvl="1" indent="128270">
              <a:lnSpc>
                <a:spcPct val="115000"/>
              </a:lnSpc>
              <a:spcBef>
                <a:spcPts val="0"/>
              </a:spcBef>
            </a:pPr>
            <a:r>
              <a:rPr lang="en-US" dirty="0">
                <a:effectLst/>
                <a:latin typeface="Times New Roman" panose="02020603050405020304" pitchFamily="18" charset="0"/>
                <a:ea typeface="Times New Roman" panose="02020603050405020304" pitchFamily="18" charset="0"/>
              </a:rPr>
              <a:t>Apple</a:t>
            </a:r>
            <a:endParaRPr lang="en-IN" dirty="0">
              <a:effectLst/>
              <a:latin typeface="Times New Roman" panose="02020603050405020304" pitchFamily="18" charset="0"/>
              <a:ea typeface="Times New Roman" panose="02020603050405020304" pitchFamily="18" charset="0"/>
            </a:endParaRPr>
          </a:p>
          <a:p>
            <a:pPr marL="457200" lvl="1" indent="128270">
              <a:lnSpc>
                <a:spcPct val="115000"/>
              </a:lnSpc>
              <a:spcBef>
                <a:spcPts val="0"/>
              </a:spcBef>
            </a:pPr>
            <a:r>
              <a:rPr lang="en-US" dirty="0">
                <a:effectLst/>
                <a:latin typeface="Times New Roman" panose="02020603050405020304" pitchFamily="18" charset="0"/>
                <a:ea typeface="Times New Roman" panose="02020603050405020304" pitchFamily="18" charset="0"/>
              </a:rPr>
              <a:t>Banana</a:t>
            </a:r>
            <a:endParaRPr lang="en-IN" dirty="0">
              <a:effectLst/>
              <a:latin typeface="Times New Roman" panose="02020603050405020304" pitchFamily="18" charset="0"/>
              <a:ea typeface="Times New Roman" panose="02020603050405020304" pitchFamily="18" charset="0"/>
            </a:endParaRPr>
          </a:p>
          <a:p>
            <a:pPr marL="457200" lvl="1" indent="128270">
              <a:lnSpc>
                <a:spcPct val="115000"/>
              </a:lnSpc>
              <a:spcBef>
                <a:spcPts val="0"/>
              </a:spcBef>
            </a:pPr>
            <a:r>
              <a:rPr lang="en-US" dirty="0">
                <a:effectLst/>
                <a:latin typeface="Times New Roman" panose="02020603050405020304" pitchFamily="18" charset="0"/>
                <a:ea typeface="Times New Roman" panose="02020603050405020304" pitchFamily="18" charset="0"/>
              </a:rPr>
              <a:t>Orange</a:t>
            </a:r>
            <a:endParaRPr lang="en-IN" dirty="0">
              <a:effectLst/>
              <a:latin typeface="Times New Roman" panose="02020603050405020304" pitchFamily="18" charset="0"/>
              <a:ea typeface="Times New Roman" panose="02020603050405020304" pitchFamily="18" charset="0"/>
            </a:endParaRPr>
          </a:p>
          <a:p>
            <a:pPr marL="457200" lvl="1" indent="128270">
              <a:lnSpc>
                <a:spcPct val="115000"/>
              </a:lnSpc>
              <a:spcBef>
                <a:spcPts val="0"/>
              </a:spcBef>
            </a:pPr>
            <a:r>
              <a:rPr lang="en-US" dirty="0">
                <a:effectLst/>
                <a:latin typeface="Times New Roman" panose="02020603050405020304" pitchFamily="18" charset="0"/>
                <a:ea typeface="Times New Roman" panose="02020603050405020304" pitchFamily="18" charset="0"/>
              </a:rPr>
              <a:t>Watermelon</a:t>
            </a:r>
            <a:endParaRPr lang="en-IN" dirty="0">
              <a:effectLst/>
              <a:latin typeface="Times New Roman" panose="02020603050405020304" pitchFamily="18" charset="0"/>
              <a:ea typeface="Times New Roman" panose="02020603050405020304" pitchFamily="18" charset="0"/>
            </a:endParaRPr>
          </a:p>
          <a:p>
            <a:pPr marL="457200" lvl="1" indent="128270">
              <a:lnSpc>
                <a:spcPct val="115000"/>
              </a:lnSpc>
              <a:spcBef>
                <a:spcPts val="0"/>
              </a:spcBef>
            </a:pPr>
            <a:r>
              <a:rPr lang="en-US" dirty="0">
                <a:effectLst/>
                <a:latin typeface="Times New Roman" panose="02020603050405020304" pitchFamily="18" charset="0"/>
                <a:ea typeface="Times New Roman" panose="02020603050405020304" pitchFamily="18" charset="0"/>
              </a:rPr>
              <a:t>Pineapple</a:t>
            </a:r>
          </a:p>
          <a:p>
            <a:pPr marL="0" indent="0" algn="just">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2093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462697-A924-42A9-8927-B2C33201C1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7EDD39-3F2D-662B-FF75-F87ECCEB1738}"/>
              </a:ext>
            </a:extLst>
          </p:cNvPr>
          <p:cNvSpPr>
            <a:spLocks noGrp="1"/>
          </p:cNvSpPr>
          <p:nvPr>
            <p:ph type="title"/>
          </p:nvPr>
        </p:nvSpPr>
        <p:spPr>
          <a:xfrm>
            <a:off x="838200" y="365127"/>
            <a:ext cx="10515600" cy="701673"/>
          </a:xfrm>
        </p:spPr>
        <p:txBody>
          <a:bodyPr>
            <a:normAutofit/>
          </a:bodyPr>
          <a:lstStyle/>
          <a:p>
            <a:r>
              <a:rPr lang="en-US" sz="3600" b="1" dirty="0">
                <a:solidFill>
                  <a:srgbClr val="CC0066"/>
                </a:solidFill>
                <a:latin typeface="Times New Roman" panose="02020603050405020304" pitchFamily="18" charset="0"/>
                <a:cs typeface="Times New Roman" panose="02020603050405020304" pitchFamily="18" charset="0"/>
              </a:rPr>
              <a:t>SPLIT RATIO OF THE DATASET:</a:t>
            </a:r>
            <a:endParaRPr lang="en-US" sz="3600" dirty="0"/>
          </a:p>
        </p:txBody>
      </p:sp>
      <p:sp>
        <p:nvSpPr>
          <p:cNvPr id="3" name="Content Placeholder 2">
            <a:extLst>
              <a:ext uri="{FF2B5EF4-FFF2-40B4-BE49-F238E27FC236}">
                <a16:creationId xmlns:a16="http://schemas.microsoft.com/office/drawing/2014/main" id="{4D01168A-67D4-96FC-045C-BD1C49239A04}"/>
              </a:ext>
            </a:extLst>
          </p:cNvPr>
          <p:cNvSpPr>
            <a:spLocks noGrp="1"/>
          </p:cNvSpPr>
          <p:nvPr>
            <p:ph idx="1"/>
          </p:nvPr>
        </p:nvSpPr>
        <p:spPr>
          <a:xfrm>
            <a:off x="876300" y="1123952"/>
            <a:ext cx="10515600" cy="4351338"/>
          </a:xfrm>
        </p:spPr>
        <p:txBody>
          <a:bodyPr>
            <a:normAutofit/>
          </a:bodyPr>
          <a:lstStyle/>
          <a:p>
            <a:pPr marL="0" marR="0" indent="0" algn="just">
              <a:lnSpc>
                <a:spcPct val="115000"/>
              </a:lnSpc>
              <a:spcBef>
                <a:spcPts val="0"/>
              </a:spcBef>
              <a:spcAft>
                <a:spcPts val="0"/>
              </a:spcAft>
            </a:pPr>
            <a:r>
              <a:rPr lang="en-US" sz="2800" dirty="0">
                <a:effectLst/>
                <a:latin typeface="Times New Roman" panose="02020603050405020304" pitchFamily="18" charset="0"/>
                <a:ea typeface="Times New Roman" panose="02020603050405020304" pitchFamily="18" charset="0"/>
              </a:rPr>
              <a:t>The available dataset consists of 1000 of Fruit Images for Training and Testing the data. Images contain different angles, texture, color, shape of specific fruit. </a:t>
            </a:r>
          </a:p>
          <a:p>
            <a:pPr marL="0" marR="0" indent="0" algn="just">
              <a:lnSpc>
                <a:spcPct val="115000"/>
              </a:lnSpc>
              <a:spcBef>
                <a:spcPts val="0"/>
              </a:spcBef>
              <a:spcAft>
                <a:spcPts val="0"/>
              </a:spcAft>
            </a:pPr>
            <a:r>
              <a:rPr lang="en-US" sz="2800" dirty="0">
                <a:effectLst/>
                <a:latin typeface="Times New Roman" panose="02020603050405020304" pitchFamily="18" charset="0"/>
                <a:ea typeface="Times New Roman" panose="02020603050405020304" pitchFamily="18" charset="0"/>
              </a:rPr>
              <a:t> The dataset also trained to eliminate the background and identify only the specific fruit and also, we use h5 file in this project dataset.</a:t>
            </a:r>
            <a:endParaRPr lang="en-IN" sz="2800" dirty="0">
              <a:effectLst/>
              <a:latin typeface="Times New Roman" panose="02020603050405020304" pitchFamily="18" charset="0"/>
              <a:ea typeface="Times New Roman" panose="02020603050405020304" pitchFamily="18" charset="0"/>
            </a:endParaRPr>
          </a:p>
          <a:p>
            <a:pPr marL="457200" lvl="1" indent="128270" algn="just">
              <a:lnSpc>
                <a:spcPct val="115000"/>
              </a:lnSpc>
              <a:spcBef>
                <a:spcPts val="0"/>
              </a:spcBef>
            </a:pPr>
            <a:r>
              <a:rPr lang="en-US" dirty="0">
                <a:effectLst/>
                <a:latin typeface="Times New Roman" panose="02020603050405020304" pitchFamily="18" charset="0"/>
                <a:ea typeface="Times New Roman" panose="02020603050405020304" pitchFamily="18" charset="0"/>
              </a:rPr>
              <a:t>Training- 525 images average (Total- 2626)</a:t>
            </a:r>
            <a:endParaRPr lang="en-IN" dirty="0">
              <a:effectLst/>
              <a:latin typeface="Times New Roman" panose="02020603050405020304" pitchFamily="18" charset="0"/>
              <a:ea typeface="Times New Roman" panose="02020603050405020304" pitchFamily="18" charset="0"/>
            </a:endParaRPr>
          </a:p>
          <a:p>
            <a:pPr marL="457200" lvl="1" indent="128270" algn="just">
              <a:lnSpc>
                <a:spcPct val="115000"/>
              </a:lnSpc>
              <a:spcBef>
                <a:spcPts val="0"/>
              </a:spcBef>
            </a:pPr>
            <a:r>
              <a:rPr lang="en-US" dirty="0">
                <a:effectLst/>
                <a:latin typeface="Times New Roman" panose="02020603050405020304" pitchFamily="18" charset="0"/>
                <a:ea typeface="Times New Roman" panose="02020603050405020304" pitchFamily="18" charset="0"/>
              </a:rPr>
              <a:t>Testing- 210 images average (Total-1055)</a:t>
            </a:r>
            <a:endParaRPr lang="en-IN" dirty="0">
              <a:effectLst/>
              <a:latin typeface="Times New Roman" panose="02020603050405020304" pitchFamily="18" charset="0"/>
              <a:ea typeface="Times New Roman" panose="02020603050405020304" pitchFamily="18" charset="0"/>
            </a:endParaRPr>
          </a:p>
          <a:p>
            <a:pPr marL="457200" lvl="1" indent="128270" algn="just">
              <a:lnSpc>
                <a:spcPct val="115000"/>
              </a:lnSpc>
              <a:spcBef>
                <a:spcPts val="0"/>
              </a:spcBef>
            </a:pPr>
            <a:r>
              <a:rPr lang="en-US" dirty="0">
                <a:effectLst/>
                <a:latin typeface="Times New Roman" panose="02020603050405020304" pitchFamily="18" charset="0"/>
                <a:ea typeface="Times New Roman" panose="02020603050405020304" pitchFamily="18" charset="0"/>
              </a:rPr>
              <a:t>Prediction- 100 images.</a:t>
            </a:r>
            <a:endParaRPr lang="en-US" sz="2800" dirty="0"/>
          </a:p>
          <a:p>
            <a:pPr marL="0" indent="0" algn="just">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0491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838CD-BA89-0F9B-D7D0-154BEDB909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840F17-66C8-7584-C37E-F20045995629}"/>
              </a:ext>
            </a:extLst>
          </p:cNvPr>
          <p:cNvSpPr>
            <a:spLocks noGrp="1"/>
          </p:cNvSpPr>
          <p:nvPr>
            <p:ph type="title"/>
          </p:nvPr>
        </p:nvSpPr>
        <p:spPr/>
        <p:txBody>
          <a:bodyPr>
            <a:normAutofit/>
          </a:bodyPr>
          <a:lstStyle/>
          <a:p>
            <a:r>
              <a:rPr lang="en-US" sz="8000" b="1" dirty="0">
                <a:solidFill>
                  <a:srgbClr val="CC0066"/>
                </a:solidFill>
                <a:latin typeface="Times New Roman" panose="02020603050405020304" pitchFamily="18" charset="0"/>
                <a:cs typeface="Times New Roman" panose="02020603050405020304" pitchFamily="18" charset="0"/>
              </a:rPr>
              <a:t>  BLOCK DIAGRAM</a:t>
            </a:r>
            <a:br>
              <a:rPr lang="en-US" sz="8000" b="1" dirty="0">
                <a:solidFill>
                  <a:srgbClr val="CC0066"/>
                </a:solidFill>
                <a:latin typeface="Times New Roman" panose="02020603050405020304" pitchFamily="18" charset="0"/>
                <a:cs typeface="Times New Roman" panose="02020603050405020304" pitchFamily="18" charset="0"/>
              </a:rPr>
            </a:br>
            <a:endParaRPr lang="en-IN" sz="8000" dirty="0"/>
          </a:p>
        </p:txBody>
      </p:sp>
    </p:spTree>
    <p:extLst>
      <p:ext uri="{BB962C8B-B14F-4D97-AF65-F5344CB8AC3E}">
        <p14:creationId xmlns:p14="http://schemas.microsoft.com/office/powerpoint/2010/main" val="3001496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522366-F669-2E25-E6A4-1F7405AF5DE4}"/>
              </a:ext>
            </a:extLst>
          </p:cNvPr>
          <p:cNvSpPr txBox="1"/>
          <p:nvPr/>
        </p:nvSpPr>
        <p:spPr>
          <a:xfrm>
            <a:off x="449180" y="1613732"/>
            <a:ext cx="4299284" cy="1289071"/>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b="1" dirty="0">
                <a:solidFill>
                  <a:srgbClr val="B6114D"/>
                </a:solidFill>
                <a:latin typeface="Times New Roman" panose="02020603050405020304" pitchFamily="18" charset="0"/>
                <a:cs typeface="Times New Roman" panose="02020603050405020304" pitchFamily="18" charset="0"/>
              </a:rPr>
              <a:t>AARTHY.S.K</a:t>
            </a:r>
            <a:endParaRPr kumimoji="0" lang="en-US" sz="1800" b="1" u="none" strike="noStrike" kern="1200" cap="none" spc="0" normalizeH="0" baseline="0" noProof="0" dirty="0">
              <a:ln>
                <a:noFill/>
              </a:ln>
              <a:solidFill>
                <a:srgbClr val="B6114D"/>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50000"/>
              </a:lnSpc>
              <a:spcBef>
                <a:spcPts val="0"/>
              </a:spcBef>
              <a:spcAft>
                <a:spcPts val="0"/>
              </a:spcAft>
              <a:buClrTx/>
              <a:buSzTx/>
              <a:buFontTx/>
              <a:buNone/>
              <a:tabLst/>
              <a:defRPr/>
            </a:pPr>
            <a:r>
              <a:rPr lang="en-US" b="1" dirty="0">
                <a:solidFill>
                  <a:srgbClr val="B6114D"/>
                </a:solidFill>
                <a:latin typeface="Times New Roman" panose="02020603050405020304" pitchFamily="18" charset="0"/>
                <a:cs typeface="Times New Roman" panose="02020603050405020304" pitchFamily="18" charset="0"/>
              </a:rPr>
              <a:t>CB.SC.P2CSE23002</a:t>
            </a:r>
          </a:p>
          <a:p>
            <a:pPr algn="ctr">
              <a:lnSpc>
                <a:spcPct val="150000"/>
              </a:lnSpc>
              <a:defRPr/>
            </a:pPr>
            <a:r>
              <a:rPr lang="en-US" dirty="0">
                <a:latin typeface="Times New Roman"/>
                <a:cs typeface="Times New Roman"/>
                <a:hlinkClick r:id="rId2"/>
              </a:rPr>
              <a:t>cb.sc.p2cse23002@cb.students.amrita.edu</a:t>
            </a:r>
            <a:endParaRPr kumimoji="0" lang="en-US" sz="1800" b="1" u="none" strike="noStrike" kern="1200" cap="none" spc="0" normalizeH="0" baseline="0" noProof="0" dirty="0">
              <a:ln>
                <a:noFill/>
              </a:ln>
              <a:solidFill>
                <a:srgbClr val="B6114D"/>
              </a:solidFill>
              <a:effectLst/>
              <a:uLnTx/>
              <a:uFillTx/>
              <a:latin typeface="Times New Roman" panose="02020603050405020304" pitchFamily="18" charset="0"/>
              <a:ea typeface="+mn-ea"/>
              <a:cs typeface="Times New Roman" panose="02020603050405020304" pitchFamily="18" charset="0"/>
            </a:endParaRPr>
          </a:p>
        </p:txBody>
      </p:sp>
      <p:pic>
        <p:nvPicPr>
          <p:cNvPr id="13" name="Picture 12">
            <a:extLst>
              <a:ext uri="{FF2B5EF4-FFF2-40B4-BE49-F238E27FC236}">
                <a16:creationId xmlns:a16="http://schemas.microsoft.com/office/drawing/2014/main" id="{ADF14DF7-2BB1-244C-24CE-5483C5FE44A8}"/>
              </a:ext>
            </a:extLst>
          </p:cNvPr>
          <p:cNvPicPr>
            <a:picLocks noChangeAspect="1"/>
          </p:cNvPicPr>
          <p:nvPr/>
        </p:nvPicPr>
        <p:blipFill>
          <a:blip r:embed="rId3"/>
          <a:stretch>
            <a:fillRect/>
          </a:stretch>
        </p:blipFill>
        <p:spPr>
          <a:xfrm>
            <a:off x="1885528" y="187144"/>
            <a:ext cx="1426588" cy="1426588"/>
          </a:xfrm>
          <a:prstGeom prst="rect">
            <a:avLst/>
          </a:prstGeom>
        </p:spPr>
      </p:pic>
      <p:sp>
        <p:nvSpPr>
          <p:cNvPr id="5" name="TextBox 4">
            <a:extLst>
              <a:ext uri="{FF2B5EF4-FFF2-40B4-BE49-F238E27FC236}">
                <a16:creationId xmlns:a16="http://schemas.microsoft.com/office/drawing/2014/main" id="{7A26CB9B-EBC9-B252-BF24-D7FD5EB40721}"/>
              </a:ext>
            </a:extLst>
          </p:cNvPr>
          <p:cNvSpPr txBox="1"/>
          <p:nvPr/>
        </p:nvSpPr>
        <p:spPr>
          <a:xfrm>
            <a:off x="6959070" y="1613732"/>
            <a:ext cx="4427621" cy="1294393"/>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b="1" dirty="0">
                <a:solidFill>
                  <a:srgbClr val="B6114D"/>
                </a:solidFill>
                <a:latin typeface="Times New Roman" panose="02020603050405020304" pitchFamily="18" charset="0"/>
                <a:cs typeface="Times New Roman" panose="02020603050405020304" pitchFamily="18" charset="0"/>
              </a:rPr>
              <a:t>HEMAPRIYA.R</a:t>
            </a:r>
          </a:p>
          <a:p>
            <a:pPr algn="ctr">
              <a:lnSpc>
                <a:spcPct val="150000"/>
              </a:lnSpc>
              <a:defRPr/>
            </a:pPr>
            <a:r>
              <a:rPr lang="en-US" b="1" dirty="0">
                <a:solidFill>
                  <a:srgbClr val="B6114D"/>
                </a:solidFill>
                <a:latin typeface="Times New Roman" panose="02020603050405020304" pitchFamily="18" charset="0"/>
                <a:cs typeface="Times New Roman" panose="02020603050405020304" pitchFamily="18" charset="0"/>
              </a:rPr>
              <a:t>CB.SC.P2CSE23007</a:t>
            </a:r>
          </a:p>
          <a:p>
            <a:pPr algn="ctr">
              <a:lnSpc>
                <a:spcPct val="150000"/>
              </a:lnSpc>
              <a:defRPr/>
            </a:pPr>
            <a:r>
              <a:rPr lang="en-US" dirty="0">
                <a:latin typeface="Times New Roman"/>
                <a:cs typeface="Times New Roman"/>
                <a:hlinkClick r:id="rId4"/>
              </a:rPr>
              <a:t>cb.sc.p2cse23007@cb.students.amrita.edu</a:t>
            </a:r>
            <a:endParaRPr lang="en-US" dirty="0">
              <a:latin typeface="Calibri" panose="020F0502020204030204"/>
              <a:cs typeface="Calibri"/>
            </a:endParaRPr>
          </a:p>
        </p:txBody>
      </p:sp>
      <p:pic>
        <p:nvPicPr>
          <p:cNvPr id="6" name="Picture 5">
            <a:extLst>
              <a:ext uri="{FF2B5EF4-FFF2-40B4-BE49-F238E27FC236}">
                <a16:creationId xmlns:a16="http://schemas.microsoft.com/office/drawing/2014/main" id="{C434283A-9ECB-068F-7FD8-87B4F78987DA}"/>
              </a:ext>
            </a:extLst>
          </p:cNvPr>
          <p:cNvPicPr>
            <a:picLocks noChangeAspect="1"/>
          </p:cNvPicPr>
          <p:nvPr/>
        </p:nvPicPr>
        <p:blipFill>
          <a:blip r:embed="rId5"/>
          <a:stretch>
            <a:fillRect/>
          </a:stretch>
        </p:blipFill>
        <p:spPr>
          <a:xfrm>
            <a:off x="8398622" y="136000"/>
            <a:ext cx="1548518" cy="1548518"/>
          </a:xfrm>
          <a:prstGeom prst="rect">
            <a:avLst/>
          </a:prstGeom>
        </p:spPr>
      </p:pic>
      <p:pic>
        <p:nvPicPr>
          <p:cNvPr id="15" name="Picture 14">
            <a:extLst>
              <a:ext uri="{FF2B5EF4-FFF2-40B4-BE49-F238E27FC236}">
                <a16:creationId xmlns:a16="http://schemas.microsoft.com/office/drawing/2014/main" id="{84832FD2-F37C-A612-F4C9-9F71CA13344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58328" y="3068394"/>
            <a:ext cx="1080987" cy="1558153"/>
          </a:xfrm>
          <a:prstGeom prst="rect">
            <a:avLst/>
          </a:prstGeom>
        </p:spPr>
      </p:pic>
      <p:pic>
        <p:nvPicPr>
          <p:cNvPr id="16" name="Picture 15">
            <a:extLst>
              <a:ext uri="{FF2B5EF4-FFF2-40B4-BE49-F238E27FC236}">
                <a16:creationId xmlns:a16="http://schemas.microsoft.com/office/drawing/2014/main" id="{69567DC9-094A-1366-46B6-F08FD71094AF}"/>
              </a:ext>
            </a:extLst>
          </p:cNvPr>
          <p:cNvPicPr>
            <a:picLocks noChangeAspect="1"/>
          </p:cNvPicPr>
          <p:nvPr/>
        </p:nvPicPr>
        <p:blipFill>
          <a:blip r:embed="rId7"/>
          <a:stretch>
            <a:fillRect/>
          </a:stretch>
        </p:blipFill>
        <p:spPr>
          <a:xfrm>
            <a:off x="8563227" y="3068394"/>
            <a:ext cx="1219306" cy="1548518"/>
          </a:xfrm>
          <a:prstGeom prst="rect">
            <a:avLst/>
          </a:prstGeom>
        </p:spPr>
      </p:pic>
      <p:sp>
        <p:nvSpPr>
          <p:cNvPr id="8" name="TextBox 7">
            <a:extLst>
              <a:ext uri="{FF2B5EF4-FFF2-40B4-BE49-F238E27FC236}">
                <a16:creationId xmlns:a16="http://schemas.microsoft.com/office/drawing/2014/main" id="{E680990C-CD74-E541-5D15-754FBE811BCE}"/>
              </a:ext>
            </a:extLst>
          </p:cNvPr>
          <p:cNvSpPr txBox="1"/>
          <p:nvPr/>
        </p:nvSpPr>
        <p:spPr>
          <a:xfrm>
            <a:off x="449180" y="4597071"/>
            <a:ext cx="4299284" cy="1294393"/>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b="1" dirty="0">
                <a:solidFill>
                  <a:srgbClr val="B6114D"/>
                </a:solidFill>
                <a:latin typeface="Times New Roman" panose="02020603050405020304" pitchFamily="18" charset="0"/>
                <a:cs typeface="Times New Roman" panose="02020603050405020304" pitchFamily="18" charset="0"/>
              </a:rPr>
              <a:t>B.C.SAI VYSHNAVI</a:t>
            </a:r>
            <a:r>
              <a:rPr kumimoji="0" lang="en-US" sz="1800" b="1" u="none" strike="noStrike" kern="1200" cap="none" spc="0" normalizeH="0" baseline="0" noProof="0" dirty="0">
                <a:ln>
                  <a:noFill/>
                </a:ln>
                <a:solidFill>
                  <a:srgbClr val="B6114D"/>
                </a:solidFill>
                <a:effectLst/>
                <a:uLnTx/>
                <a:uFillTx/>
                <a:latin typeface="Times New Roman" panose="02020603050405020304" pitchFamily="18" charset="0"/>
                <a:ea typeface="+mn-ea"/>
                <a:cs typeface="Times New Roman" panose="02020603050405020304" pitchFamily="18" charset="0"/>
              </a:rPr>
              <a:t> </a:t>
            </a:r>
          </a:p>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b="1" dirty="0">
                <a:solidFill>
                  <a:srgbClr val="B6114D"/>
                </a:solidFill>
                <a:latin typeface="Times New Roman" panose="02020603050405020304" pitchFamily="18" charset="0"/>
                <a:cs typeface="Times New Roman" panose="02020603050405020304" pitchFamily="18" charset="0"/>
              </a:rPr>
              <a:t>CB.SC.P2AIE23002</a:t>
            </a:r>
          </a:p>
          <a:p>
            <a:pPr algn="ctr">
              <a:lnSpc>
                <a:spcPct val="150000"/>
              </a:lnSpc>
              <a:defRPr/>
            </a:pPr>
            <a:r>
              <a:rPr lang="en-US" dirty="0">
                <a:latin typeface="Times New Roman"/>
                <a:cs typeface="Times New Roman"/>
                <a:hlinkClick r:id="rId8"/>
              </a:rPr>
              <a:t>cb.sc.p2aie23002@cb.students.amrita.edu</a:t>
            </a:r>
            <a:endParaRPr lang="en-US" dirty="0">
              <a:latin typeface="Calibri" panose="020F0502020204030204"/>
              <a:cs typeface="Calibri"/>
            </a:endParaRPr>
          </a:p>
        </p:txBody>
      </p:sp>
      <p:sp>
        <p:nvSpPr>
          <p:cNvPr id="10" name="TextBox 9">
            <a:extLst>
              <a:ext uri="{FF2B5EF4-FFF2-40B4-BE49-F238E27FC236}">
                <a16:creationId xmlns:a16="http://schemas.microsoft.com/office/drawing/2014/main" id="{01C0393F-1556-D8B3-8818-46FE22BCBF5B}"/>
              </a:ext>
            </a:extLst>
          </p:cNvPr>
          <p:cNvSpPr txBox="1"/>
          <p:nvPr/>
        </p:nvSpPr>
        <p:spPr>
          <a:xfrm>
            <a:off x="6959069" y="4751517"/>
            <a:ext cx="4427621" cy="1294393"/>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800" b="1" u="none" strike="noStrike" kern="1200" cap="none" spc="0" normalizeH="0" baseline="0" noProof="0" dirty="0">
                <a:ln>
                  <a:noFill/>
                </a:ln>
                <a:solidFill>
                  <a:srgbClr val="B6114D"/>
                </a:solidFill>
                <a:effectLst/>
                <a:uLnTx/>
                <a:uFillTx/>
                <a:latin typeface="Times New Roman" panose="02020603050405020304" pitchFamily="18" charset="0"/>
                <a:ea typeface="+mn-ea"/>
                <a:cs typeface="Times New Roman" panose="02020603050405020304" pitchFamily="18" charset="0"/>
              </a:rPr>
              <a:t>PRIYADHARSHINI.N</a:t>
            </a:r>
          </a:p>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b="1" dirty="0">
                <a:solidFill>
                  <a:srgbClr val="B6114D"/>
                </a:solidFill>
                <a:latin typeface="Times New Roman" panose="02020603050405020304" pitchFamily="18" charset="0"/>
                <a:cs typeface="Times New Roman" panose="02020603050405020304" pitchFamily="18" charset="0"/>
              </a:rPr>
              <a:t>CB.SC.P2AIE23010</a:t>
            </a:r>
          </a:p>
          <a:p>
            <a:pPr algn="ctr">
              <a:lnSpc>
                <a:spcPct val="150000"/>
              </a:lnSpc>
              <a:defRPr/>
            </a:pPr>
            <a:r>
              <a:rPr lang="en-US" dirty="0">
                <a:latin typeface="Times New Roman"/>
                <a:cs typeface="Times New Roman"/>
                <a:hlinkClick r:id="rId9"/>
              </a:rPr>
              <a:t>cb.sc.p2aie23010@cb.students.amrita.edu</a:t>
            </a:r>
            <a:endParaRPr lang="en-US" dirty="0">
              <a:latin typeface="Calibri" panose="020F0502020204030204"/>
              <a:cs typeface="Calibri"/>
            </a:endParaRPr>
          </a:p>
        </p:txBody>
      </p:sp>
    </p:spTree>
    <p:extLst>
      <p:ext uri="{BB962C8B-B14F-4D97-AF65-F5344CB8AC3E}">
        <p14:creationId xmlns:p14="http://schemas.microsoft.com/office/powerpoint/2010/main" val="20917945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71B4881-13A3-C229-1BAC-C2FB9D5140C9}"/>
              </a:ext>
            </a:extLst>
          </p:cNvPr>
          <p:cNvPicPr>
            <a:picLocks noGrp="1" noChangeAspect="1"/>
          </p:cNvPicPr>
          <p:nvPr>
            <p:ph idx="1"/>
          </p:nvPr>
        </p:nvPicPr>
        <p:blipFill>
          <a:blip r:embed="rId2"/>
          <a:stretch>
            <a:fillRect/>
          </a:stretch>
        </p:blipFill>
        <p:spPr>
          <a:xfrm>
            <a:off x="1195939" y="662405"/>
            <a:ext cx="10302240" cy="5306060"/>
          </a:xfrm>
          <a:prstGeom prst="rect">
            <a:avLst/>
          </a:prstGeom>
        </p:spPr>
      </p:pic>
    </p:spTree>
    <p:extLst>
      <p:ext uri="{BB962C8B-B14F-4D97-AF65-F5344CB8AC3E}">
        <p14:creationId xmlns:p14="http://schemas.microsoft.com/office/powerpoint/2010/main" val="1517137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91B01-8288-BC98-5254-D5AAE9237A8A}"/>
              </a:ext>
            </a:extLst>
          </p:cNvPr>
          <p:cNvSpPr>
            <a:spLocks noGrp="1"/>
          </p:cNvSpPr>
          <p:nvPr>
            <p:ph type="title"/>
          </p:nvPr>
        </p:nvSpPr>
        <p:spPr>
          <a:xfrm>
            <a:off x="680357" y="346529"/>
            <a:ext cx="10515600" cy="669016"/>
          </a:xfrm>
        </p:spPr>
        <p:txBody>
          <a:bodyPr>
            <a:noAutofit/>
          </a:bodyPr>
          <a:lstStyle/>
          <a:p>
            <a:r>
              <a:rPr lang="en-US" b="1" dirty="0">
                <a:solidFill>
                  <a:srgbClr val="CC0066"/>
                </a:solidFill>
                <a:latin typeface="Times New Roman" panose="02020603050405020304" pitchFamily="18" charset="0"/>
                <a:cs typeface="Times New Roman" panose="02020603050405020304" pitchFamily="18" charset="0"/>
              </a:rPr>
              <a:t>Methodology</a:t>
            </a:r>
            <a:endParaRPr lang="en-US" dirty="0"/>
          </a:p>
        </p:txBody>
      </p:sp>
      <p:sp>
        <p:nvSpPr>
          <p:cNvPr id="3" name="Content Placeholder 2">
            <a:extLst>
              <a:ext uri="{FF2B5EF4-FFF2-40B4-BE49-F238E27FC236}">
                <a16:creationId xmlns:a16="http://schemas.microsoft.com/office/drawing/2014/main" id="{E9D8A5BF-CA67-A377-D07E-9734DDEF367E}"/>
              </a:ext>
            </a:extLst>
          </p:cNvPr>
          <p:cNvSpPr>
            <a:spLocks noGrp="1"/>
          </p:cNvSpPr>
          <p:nvPr>
            <p:ph idx="1"/>
          </p:nvPr>
        </p:nvSpPr>
        <p:spPr>
          <a:xfrm>
            <a:off x="729343" y="1188811"/>
            <a:ext cx="10515600" cy="4351338"/>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Section (i): Data Analysis (PRE-PROCESSING)</a:t>
            </a:r>
          </a:p>
          <a:p>
            <a:pPr>
              <a:lnSpc>
                <a:spcPct val="150000"/>
              </a:lnSpc>
            </a:pPr>
            <a:r>
              <a:rPr lang="en-US" sz="2400" dirty="0">
                <a:latin typeface="Times New Roman" panose="02020603050405020304" pitchFamily="18" charset="0"/>
                <a:cs typeface="Times New Roman" panose="02020603050405020304" pitchFamily="18" charset="0"/>
              </a:rPr>
              <a:t>Section (ii): Machine Learning Model (REGRESSION, CLASSIFIERS)</a:t>
            </a:r>
          </a:p>
          <a:p>
            <a:pPr>
              <a:lnSpc>
                <a:spcPct val="150000"/>
              </a:lnSpc>
            </a:pPr>
            <a:r>
              <a:rPr lang="en-US" sz="2400" dirty="0">
                <a:latin typeface="Times New Roman" panose="02020603050405020304" pitchFamily="18" charset="0"/>
                <a:cs typeface="Times New Roman" panose="02020603050405020304" pitchFamily="18" charset="0"/>
              </a:rPr>
              <a:t>Section (iii): Deep Learning Model</a:t>
            </a:r>
          </a:p>
          <a:p>
            <a:pPr>
              <a:lnSpc>
                <a:spcPct val="150000"/>
              </a:lnSpc>
            </a:pPr>
            <a:r>
              <a:rPr lang="en-US" sz="2400" dirty="0">
                <a:latin typeface="Times New Roman" panose="02020603050405020304" pitchFamily="18" charset="0"/>
                <a:cs typeface="Times New Roman" panose="02020603050405020304" pitchFamily="18" charset="0"/>
              </a:rPr>
              <a:t>Section (iv): Explainable AI</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5623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EBBF9-4B38-6A38-26D9-45BEF8CB497D}"/>
              </a:ext>
            </a:extLst>
          </p:cNvPr>
          <p:cNvSpPr>
            <a:spLocks noGrp="1"/>
          </p:cNvSpPr>
          <p:nvPr>
            <p:ph type="title"/>
          </p:nvPr>
        </p:nvSpPr>
        <p:spPr>
          <a:xfrm>
            <a:off x="838200" y="1243575"/>
            <a:ext cx="10515600" cy="2852737"/>
          </a:xfrm>
        </p:spPr>
        <p:txBody>
          <a:bodyPr>
            <a:normAutofit/>
          </a:bodyPr>
          <a:lstStyle/>
          <a:p>
            <a:pPr algn="ctr"/>
            <a:r>
              <a:rPr lang="en-US" sz="7200" b="1" dirty="0">
                <a:solidFill>
                  <a:srgbClr val="CC0066"/>
                </a:solidFill>
                <a:latin typeface="Times New Roman" panose="02020603050405020304" pitchFamily="18" charset="0"/>
                <a:cs typeface="Times New Roman" panose="02020603050405020304" pitchFamily="18" charset="0"/>
              </a:rPr>
              <a:t>DATA ANALYSIS </a:t>
            </a:r>
            <a:br>
              <a:rPr lang="en-US" sz="7200" b="1" dirty="0">
                <a:solidFill>
                  <a:srgbClr val="CC0066"/>
                </a:solidFill>
                <a:latin typeface="Times New Roman" panose="02020603050405020304" pitchFamily="18" charset="0"/>
                <a:cs typeface="Times New Roman" panose="02020603050405020304" pitchFamily="18" charset="0"/>
              </a:rPr>
            </a:br>
            <a:r>
              <a:rPr lang="en-US" sz="7200" b="1" dirty="0">
                <a:solidFill>
                  <a:srgbClr val="CC0066"/>
                </a:solidFill>
                <a:latin typeface="Times New Roman" panose="02020603050405020304" pitchFamily="18" charset="0"/>
                <a:cs typeface="Times New Roman" panose="02020603050405020304" pitchFamily="18" charset="0"/>
              </a:rPr>
              <a:t>(PRE-PROCESSING)</a:t>
            </a:r>
            <a:endParaRPr lang="en-IN" sz="7200" b="1" dirty="0">
              <a:solidFill>
                <a:srgbClr val="CC0066"/>
              </a:solidFill>
            </a:endParaRPr>
          </a:p>
        </p:txBody>
      </p:sp>
    </p:spTree>
    <p:extLst>
      <p:ext uri="{BB962C8B-B14F-4D97-AF65-F5344CB8AC3E}">
        <p14:creationId xmlns:p14="http://schemas.microsoft.com/office/powerpoint/2010/main" val="2137006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44E7A-618C-A1F6-FE6E-863F52B9CC53}"/>
              </a:ext>
            </a:extLst>
          </p:cNvPr>
          <p:cNvSpPr>
            <a:spLocks noGrp="1"/>
          </p:cNvSpPr>
          <p:nvPr>
            <p:ph type="title"/>
          </p:nvPr>
        </p:nvSpPr>
        <p:spPr>
          <a:xfrm>
            <a:off x="751115" y="38556"/>
            <a:ext cx="10515600" cy="1381168"/>
          </a:xfrm>
        </p:spPr>
        <p:txBody>
          <a:bodyPr>
            <a:normAutofit/>
          </a:bodyPr>
          <a:lstStyle/>
          <a:p>
            <a:r>
              <a:rPr lang="en-US" b="1" dirty="0">
                <a:solidFill>
                  <a:srgbClr val="CC0066"/>
                </a:solidFill>
                <a:latin typeface="Times New Roman" panose="02020603050405020304" pitchFamily="18" charset="0"/>
                <a:cs typeface="Times New Roman" panose="02020603050405020304" pitchFamily="18" charset="0"/>
              </a:rPr>
              <a:t>DATASET ANALYSIS</a:t>
            </a:r>
            <a:endParaRPr lang="en-US" dirty="0">
              <a:solidFill>
                <a:srgbClr val="CC0066"/>
              </a:solidFill>
            </a:endParaRPr>
          </a:p>
        </p:txBody>
      </p:sp>
      <p:sp>
        <p:nvSpPr>
          <p:cNvPr id="3" name="Content Placeholder 2">
            <a:extLst>
              <a:ext uri="{FF2B5EF4-FFF2-40B4-BE49-F238E27FC236}">
                <a16:creationId xmlns:a16="http://schemas.microsoft.com/office/drawing/2014/main" id="{06B45FE4-7AEF-4598-022F-141C4A55A6B0}"/>
              </a:ext>
            </a:extLst>
          </p:cNvPr>
          <p:cNvSpPr>
            <a:spLocks noGrp="1"/>
          </p:cNvSpPr>
          <p:nvPr>
            <p:ph idx="1"/>
          </p:nvPr>
        </p:nvSpPr>
        <p:spPr>
          <a:xfrm>
            <a:off x="838200" y="879024"/>
            <a:ext cx="10515600" cy="3322862"/>
          </a:xfrm>
        </p:spPr>
        <p:txBody>
          <a:bodyPr>
            <a:normAutofit/>
          </a:bodyPr>
          <a:lstStyle/>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6BCF19CD-7A25-4DC2-C830-F194C2BA3AB0}"/>
              </a:ext>
            </a:extLst>
          </p:cNvPr>
          <p:cNvGraphicFramePr>
            <a:graphicFrameLocks noGrp="1"/>
          </p:cNvGraphicFramePr>
          <p:nvPr>
            <p:extLst>
              <p:ext uri="{D42A27DB-BD31-4B8C-83A1-F6EECF244321}">
                <p14:modId xmlns:p14="http://schemas.microsoft.com/office/powerpoint/2010/main" val="2949034594"/>
              </p:ext>
            </p:extLst>
          </p:nvPr>
        </p:nvGraphicFramePr>
        <p:xfrm>
          <a:off x="751115" y="1491916"/>
          <a:ext cx="10515600" cy="39463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923806120"/>
                    </a:ext>
                  </a:extLst>
                </a:gridCol>
                <a:gridCol w="3505200">
                  <a:extLst>
                    <a:ext uri="{9D8B030D-6E8A-4147-A177-3AD203B41FA5}">
                      <a16:colId xmlns:a16="http://schemas.microsoft.com/office/drawing/2014/main" val="2148165481"/>
                    </a:ext>
                  </a:extLst>
                </a:gridCol>
                <a:gridCol w="3505200">
                  <a:extLst>
                    <a:ext uri="{9D8B030D-6E8A-4147-A177-3AD203B41FA5}">
                      <a16:colId xmlns:a16="http://schemas.microsoft.com/office/drawing/2014/main" val="3194211368"/>
                    </a:ext>
                  </a:extLst>
                </a:gridCol>
              </a:tblGrid>
              <a:tr h="986590">
                <a:tc>
                  <a:txBody>
                    <a:bodyPr/>
                    <a:lstStyle/>
                    <a:p>
                      <a:pPr algn="ctr"/>
                      <a:r>
                        <a:rPr lang="en-US">
                          <a:latin typeface="Times New Roman" panose="02020603050405020304" pitchFamily="18" charset="0"/>
                          <a:cs typeface="Times New Roman" panose="02020603050405020304" pitchFamily="18" charset="0"/>
                        </a:rPr>
                        <a:t>Approach</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Approach Followed</a:t>
                      </a:r>
                    </a:p>
                  </a:txBody>
                  <a:tcPr/>
                </a:tc>
                <a:tc>
                  <a:txBody>
                    <a:bodyPr/>
                    <a:lstStyle/>
                    <a:p>
                      <a:pPr algn="ctr"/>
                      <a:r>
                        <a:rPr lang="en-US">
                          <a:latin typeface="Times New Roman" panose="02020603050405020304" pitchFamily="18" charset="0"/>
                          <a:cs typeface="Times New Roman" panose="02020603050405020304" pitchFamily="18" charset="0"/>
                        </a:rPr>
                        <a:t>Name of the student Contributed</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81319852"/>
                  </a:ext>
                </a:extLst>
              </a:tr>
              <a:tr h="986590">
                <a:tc>
                  <a:txBody>
                    <a:bodyPr/>
                    <a:lstStyle/>
                    <a:p>
                      <a:pPr algn="ctr"/>
                      <a:r>
                        <a:rPr lang="en-US">
                          <a:latin typeface="Times New Roman" panose="02020603050405020304" pitchFamily="18" charset="0"/>
                          <a:cs typeface="Times New Roman" panose="02020603050405020304" pitchFamily="18" charset="0"/>
                        </a:rPr>
                        <a:t>Dataset Generation</a:t>
                      </a: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4349788"/>
                  </a:ext>
                </a:extLst>
              </a:tr>
              <a:tr h="986590">
                <a:tc>
                  <a:txBody>
                    <a:bodyPr/>
                    <a:lstStyle/>
                    <a:p>
                      <a:pPr algn="ctr"/>
                      <a:r>
                        <a:rPr lang="en-US">
                          <a:latin typeface="Times New Roman" panose="02020603050405020304" pitchFamily="18" charset="0"/>
                          <a:cs typeface="Times New Roman" panose="02020603050405020304" pitchFamily="18" charset="0"/>
                        </a:rPr>
                        <a:t>Noise Removal</a:t>
                      </a: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26716426"/>
                  </a:ext>
                </a:extLst>
              </a:tr>
              <a:tr h="986590">
                <a:tc>
                  <a:txBody>
                    <a:bodyPr/>
                    <a:lstStyle/>
                    <a:p>
                      <a:pPr algn="ctr"/>
                      <a:r>
                        <a:rPr lang="en-US">
                          <a:latin typeface="Times New Roman" panose="02020603050405020304" pitchFamily="18" charset="0"/>
                          <a:cs typeface="Times New Roman" panose="02020603050405020304" pitchFamily="18" charset="0"/>
                        </a:rPr>
                        <a:t>Pre-processing</a:t>
                      </a:r>
                      <a:endParaRPr lang="en-US" dirty="0">
                        <a:latin typeface="Times New Roman" panose="02020603050405020304" pitchFamily="18" charset="0"/>
                        <a:cs typeface="Times New Roman" panose="02020603050405020304" pitchFamily="18" charset="0"/>
                      </a:endParaRP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64588969"/>
                  </a:ext>
                </a:extLst>
              </a:tr>
            </a:tbl>
          </a:graphicData>
        </a:graphic>
      </p:graphicFrame>
    </p:spTree>
    <p:extLst>
      <p:ext uri="{BB962C8B-B14F-4D97-AF65-F5344CB8AC3E}">
        <p14:creationId xmlns:p14="http://schemas.microsoft.com/office/powerpoint/2010/main" val="3815572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95A30-979D-4B4A-E4BB-24634232DB93}"/>
              </a:ext>
            </a:extLst>
          </p:cNvPr>
          <p:cNvSpPr>
            <a:spLocks noGrp="1"/>
          </p:cNvSpPr>
          <p:nvPr>
            <p:ph type="title"/>
          </p:nvPr>
        </p:nvSpPr>
        <p:spPr/>
        <p:txBody>
          <a:bodyPr/>
          <a:lstStyle/>
          <a:p>
            <a:r>
              <a:rPr lang="en-US" sz="4400" b="1" dirty="0">
                <a:solidFill>
                  <a:srgbClr val="CC0066"/>
                </a:solidFill>
                <a:latin typeface="Times New Roman" panose="02020603050405020304" pitchFamily="18" charset="0"/>
                <a:cs typeface="Times New Roman" panose="02020603050405020304" pitchFamily="18" charset="0"/>
              </a:rPr>
              <a:t>STATISTICAL FEATURE ANALYSIS</a:t>
            </a:r>
            <a:endParaRPr lang="en-IN" dirty="0">
              <a:solidFill>
                <a:srgbClr val="CC0066"/>
              </a:solidFill>
            </a:endParaRPr>
          </a:p>
        </p:txBody>
      </p:sp>
      <p:sp>
        <p:nvSpPr>
          <p:cNvPr id="3" name="Content Placeholder 2">
            <a:extLst>
              <a:ext uri="{FF2B5EF4-FFF2-40B4-BE49-F238E27FC236}">
                <a16:creationId xmlns:a16="http://schemas.microsoft.com/office/drawing/2014/main" id="{A10C82DE-BFE0-DDF9-FF67-1CF68C1B36FE}"/>
              </a:ext>
            </a:extLst>
          </p:cNvPr>
          <p:cNvSpPr>
            <a:spLocks noGrp="1"/>
          </p:cNvSpPr>
          <p:nvPr>
            <p:ph idx="1"/>
          </p:nvPr>
        </p:nvSpPr>
        <p:spPr>
          <a:xfrm>
            <a:off x="838200" y="1459832"/>
            <a:ext cx="5257800" cy="4717131"/>
          </a:xfrm>
        </p:spPr>
        <p:txBody>
          <a:bodyPr>
            <a:normAutofit fontScale="70000" lnSpcReduction="20000"/>
          </a:bodyPr>
          <a:lstStyle/>
          <a:p>
            <a:pPr algn="just"/>
            <a:r>
              <a:rPr lang="en-IN" sz="2800" dirty="0">
                <a:effectLst/>
                <a:latin typeface="Times New Roman" panose="02020603050405020304" pitchFamily="18" charset="0"/>
                <a:ea typeface="Calibri" panose="020F0502020204030204" pitchFamily="34" charset="0"/>
                <a:cs typeface="Times New Roman" panose="02020603050405020304" pitchFamily="18" charset="0"/>
              </a:rPr>
              <a:t>Performing statistical feature analysis on an image dataset is a crucial step in understanding, processing, and utilizing image data effectively. </a:t>
            </a:r>
          </a:p>
          <a:p>
            <a:pPr algn="just"/>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This practice is motivated by several key reasons. The spread of values, as indicated by the standard deviation, suggests a diverse set of features, and further exploration may reveal patterns or trends within the dataset. </a:t>
            </a:r>
          </a:p>
          <a:p>
            <a:pPr algn="just"/>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 presence of minimum and maximum values highlights the range of feature values, which is crucial for designing appropriate preprocessing steps and selecting relevant features for analysis. </a:t>
            </a:r>
          </a:p>
          <a:p>
            <a:pPr algn="just"/>
            <a:r>
              <a:rPr lang="en-IN" sz="2800" dirty="0">
                <a:effectLst/>
                <a:latin typeface="Times New Roman" panose="02020603050405020304" pitchFamily="18" charset="0"/>
                <a:ea typeface="Calibri" panose="020F0502020204030204" pitchFamily="34" charset="0"/>
                <a:cs typeface="Times New Roman" panose="02020603050405020304" pitchFamily="18" charset="0"/>
              </a:rPr>
              <a:t>We infer from the above dataset that the average value of the feature is 168.6 and this value spreads over a standard deviation value of 92.26 which depicts the diversity of the feature.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8A5B807D-24A7-7ACE-C72E-4A4C28DC6A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61208" r="76164"/>
          <a:stretch/>
        </p:blipFill>
        <p:spPr>
          <a:xfrm>
            <a:off x="6435524" y="1442334"/>
            <a:ext cx="4918276" cy="1738312"/>
          </a:xfrm>
          <a:prstGeom prst="rect">
            <a:avLst/>
          </a:prstGeom>
        </p:spPr>
      </p:pic>
      <p:pic>
        <p:nvPicPr>
          <p:cNvPr id="5" name="Picture 4">
            <a:extLst>
              <a:ext uri="{FF2B5EF4-FFF2-40B4-BE49-F238E27FC236}">
                <a16:creationId xmlns:a16="http://schemas.microsoft.com/office/drawing/2014/main" id="{B1A8D05D-25B0-2451-2993-E1D98675637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4890" r="46966" b="7726"/>
          <a:stretch/>
        </p:blipFill>
        <p:spPr>
          <a:xfrm>
            <a:off x="6435524" y="3429000"/>
            <a:ext cx="4918276" cy="2499609"/>
          </a:xfrm>
          <a:prstGeom prst="rect">
            <a:avLst/>
          </a:prstGeom>
        </p:spPr>
      </p:pic>
    </p:spTree>
    <p:extLst>
      <p:ext uri="{BB962C8B-B14F-4D97-AF65-F5344CB8AC3E}">
        <p14:creationId xmlns:p14="http://schemas.microsoft.com/office/powerpoint/2010/main" val="2887248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C0590-525F-243D-3D8E-CA325E2583D9}"/>
              </a:ext>
            </a:extLst>
          </p:cNvPr>
          <p:cNvSpPr>
            <a:spLocks noGrp="1"/>
          </p:cNvSpPr>
          <p:nvPr>
            <p:ph type="title"/>
          </p:nvPr>
        </p:nvSpPr>
        <p:spPr>
          <a:xfrm>
            <a:off x="838200" y="128338"/>
            <a:ext cx="10515600" cy="1171074"/>
          </a:xfrm>
        </p:spPr>
        <p:txBody>
          <a:bodyPr/>
          <a:lstStyle/>
          <a:p>
            <a:r>
              <a:rPr lang="en-IN" b="1" dirty="0">
                <a:solidFill>
                  <a:srgbClr val="CC0066"/>
                </a:solidFill>
                <a:latin typeface="Times New Roman" panose="02020603050405020304" pitchFamily="18" charset="0"/>
                <a:cs typeface="Times New Roman" panose="02020603050405020304" pitchFamily="18" charset="0"/>
              </a:rPr>
              <a:t>SMOTE ALGORITHM</a:t>
            </a:r>
          </a:p>
        </p:txBody>
      </p:sp>
      <p:sp>
        <p:nvSpPr>
          <p:cNvPr id="3" name="Content Placeholder 2">
            <a:extLst>
              <a:ext uri="{FF2B5EF4-FFF2-40B4-BE49-F238E27FC236}">
                <a16:creationId xmlns:a16="http://schemas.microsoft.com/office/drawing/2014/main" id="{6C0BF1B3-D015-D8CB-D959-EDD00FCFC519}"/>
              </a:ext>
            </a:extLst>
          </p:cNvPr>
          <p:cNvSpPr>
            <a:spLocks noGrp="1"/>
          </p:cNvSpPr>
          <p:nvPr>
            <p:ph idx="1"/>
          </p:nvPr>
        </p:nvSpPr>
        <p:spPr>
          <a:xfrm>
            <a:off x="838200" y="1299411"/>
            <a:ext cx="5257800" cy="4877552"/>
          </a:xfrm>
        </p:spPr>
        <p:txBody>
          <a:bodyPr>
            <a:normAutofit fontScale="70000" lnSpcReduction="20000"/>
          </a:bodyPr>
          <a:lstStyle/>
          <a:p>
            <a:pPr algn="just"/>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This Algorithm is used to Remove the Noise for the Dataset.</a:t>
            </a:r>
          </a:p>
          <a:p>
            <a:pPr algn="just"/>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The SMOTE (Synthetic Minority Over-sampling Technique) algorithm is used to address imbalances in datasets, particularly when one class is underrepresented. </a:t>
            </a:r>
          </a:p>
          <a:p>
            <a:pPr algn="just"/>
            <a:r>
              <a:rPr lang="en-IN" sz="2800" dirty="0">
                <a:effectLst/>
                <a:latin typeface="Times New Roman" panose="02020603050405020304" pitchFamily="18" charset="0"/>
                <a:ea typeface="Calibri" panose="020F0502020204030204" pitchFamily="34" charset="0"/>
                <a:cs typeface="Times New Roman" panose="02020603050405020304" pitchFamily="18" charset="0"/>
              </a:rPr>
              <a:t>This process is repeated until a desired balance is achieved. As for evaluation metrics, accuracy measures the overall correctness of predictions, while macro-average and weighted average assess classification performance. </a:t>
            </a:r>
          </a:p>
          <a:p>
            <a:pPr algn="just"/>
            <a:r>
              <a:rPr lang="en-IN" sz="2800" dirty="0">
                <a:effectLst/>
                <a:latin typeface="Times New Roman" panose="02020603050405020304" pitchFamily="18" charset="0"/>
                <a:ea typeface="Calibri" panose="020F0502020204030204" pitchFamily="34" charset="0"/>
                <a:cs typeface="Times New Roman" panose="02020603050405020304" pitchFamily="18" charset="0"/>
              </a:rPr>
              <a:t>Macro-average treats each class equally, irrespective of size, while weighted average considers class sizes. Applying SMOTE can enhance accuracy, but it's crucial to examine class-specific metrics, especially for the minority class, to fully understand the model's performance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p>
          <a:p>
            <a:endParaRPr lang="en-IN" dirty="0"/>
          </a:p>
        </p:txBody>
      </p:sp>
      <p:pic>
        <p:nvPicPr>
          <p:cNvPr id="4" name="Picture 3">
            <a:extLst>
              <a:ext uri="{FF2B5EF4-FFF2-40B4-BE49-F238E27FC236}">
                <a16:creationId xmlns:a16="http://schemas.microsoft.com/office/drawing/2014/main" id="{DF6E9C9D-E3E9-1364-B249-756C3CB29D2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29" r="46057" b="6496"/>
          <a:stretch/>
        </p:blipFill>
        <p:spPr>
          <a:xfrm>
            <a:off x="6553302" y="988491"/>
            <a:ext cx="5057172" cy="4548066"/>
          </a:xfrm>
          <a:prstGeom prst="rect">
            <a:avLst/>
          </a:prstGeom>
        </p:spPr>
      </p:pic>
    </p:spTree>
    <p:extLst>
      <p:ext uri="{BB962C8B-B14F-4D97-AF65-F5344CB8AC3E}">
        <p14:creationId xmlns:p14="http://schemas.microsoft.com/office/powerpoint/2010/main" val="2379356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D5B1C-E46E-A0B8-F51D-EEDD44C92461}"/>
              </a:ext>
            </a:extLst>
          </p:cNvPr>
          <p:cNvSpPr>
            <a:spLocks noGrp="1"/>
          </p:cNvSpPr>
          <p:nvPr>
            <p:ph type="title"/>
          </p:nvPr>
        </p:nvSpPr>
        <p:spPr/>
        <p:txBody>
          <a:bodyPr/>
          <a:lstStyle/>
          <a:p>
            <a:r>
              <a:rPr lang="en-US" b="1" dirty="0">
                <a:solidFill>
                  <a:srgbClr val="CC0066"/>
                </a:solidFill>
                <a:effectLst/>
                <a:latin typeface="Times New Roman" panose="02020603050405020304" pitchFamily="18" charset="0"/>
                <a:ea typeface="Calibri" panose="020F0502020204030204" pitchFamily="34" charset="0"/>
              </a:rPr>
              <a:t>ONE-HOT</a:t>
            </a:r>
            <a:r>
              <a:rPr lang="en-US" b="1" dirty="0">
                <a:effectLst/>
                <a:latin typeface="Times New Roman" panose="02020603050405020304" pitchFamily="18" charset="0"/>
                <a:ea typeface="Calibri" panose="020F0502020204030204" pitchFamily="34" charset="0"/>
              </a:rPr>
              <a:t> </a:t>
            </a:r>
            <a:r>
              <a:rPr lang="en-US" b="1" dirty="0">
                <a:solidFill>
                  <a:srgbClr val="CC0066"/>
                </a:solidFill>
                <a:effectLst/>
                <a:latin typeface="Times New Roman" panose="02020603050405020304" pitchFamily="18" charset="0"/>
                <a:ea typeface="Calibri" panose="020F0502020204030204" pitchFamily="34" charset="0"/>
              </a:rPr>
              <a:t>ENCODING</a:t>
            </a:r>
            <a:endParaRPr lang="en-IN" dirty="0">
              <a:solidFill>
                <a:srgbClr val="CC0066"/>
              </a:solidFill>
            </a:endParaRPr>
          </a:p>
        </p:txBody>
      </p:sp>
      <p:sp>
        <p:nvSpPr>
          <p:cNvPr id="3" name="Content Placeholder 2">
            <a:extLst>
              <a:ext uri="{FF2B5EF4-FFF2-40B4-BE49-F238E27FC236}">
                <a16:creationId xmlns:a16="http://schemas.microsoft.com/office/drawing/2014/main" id="{6120A09B-D027-BC7F-48B5-D2AAEEE84287}"/>
              </a:ext>
            </a:extLst>
          </p:cNvPr>
          <p:cNvSpPr>
            <a:spLocks noGrp="1"/>
          </p:cNvSpPr>
          <p:nvPr>
            <p:ph idx="1"/>
          </p:nvPr>
        </p:nvSpPr>
        <p:spPr>
          <a:xfrm>
            <a:off x="838200" y="1825625"/>
            <a:ext cx="5257800" cy="4351338"/>
          </a:xfrm>
        </p:spPr>
        <p:txBody>
          <a:bodyPr>
            <a:normAutofit fontScale="62500" lnSpcReduction="20000"/>
          </a:bodyPr>
          <a:lstStyle/>
          <a:p>
            <a:pPr algn="just"/>
            <a:r>
              <a:rPr lang="en-IN" sz="2800" dirty="0">
                <a:effectLst/>
                <a:latin typeface="Times New Roman" panose="02020603050405020304" pitchFamily="18" charset="0"/>
                <a:ea typeface="Calibri" panose="020F0502020204030204" pitchFamily="34" charset="0"/>
                <a:cs typeface="Times New Roman" panose="02020603050405020304" pitchFamily="18" charset="0"/>
              </a:rPr>
              <a:t>One-hot encoding is a way to represent categorical data in a format that's easy for computers to understand. </a:t>
            </a:r>
            <a:endParaRPr lang="en-IN" sz="28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800" dirty="0">
                <a:effectLst/>
                <a:latin typeface="Times New Roman" panose="02020603050405020304" pitchFamily="18" charset="0"/>
                <a:ea typeface="Calibri" panose="020F0502020204030204" pitchFamily="34" charset="0"/>
                <a:cs typeface="Times New Roman" panose="02020603050405020304" pitchFamily="18" charset="0"/>
              </a:rPr>
              <a:t>Imagine you have a list of categories, like colours (red, blue, green). In one-hot encoding, each category is assigned a unique binary value. For example, red might be represented as [1, 0, 0], blue as [0, 1, 0], and green as [0, 0, 1]. </a:t>
            </a:r>
          </a:p>
          <a:p>
            <a:pPr algn="just"/>
            <a:r>
              <a:rPr lang="en-IN" sz="2800" dirty="0">
                <a:effectLst/>
                <a:latin typeface="Times New Roman" panose="02020603050405020304" pitchFamily="18" charset="0"/>
                <a:ea typeface="Calibri" panose="020F0502020204030204" pitchFamily="34" charset="0"/>
                <a:cs typeface="Times New Roman" panose="02020603050405020304" pitchFamily="18" charset="0"/>
              </a:rPr>
              <a:t>Each category gets its own "slot" in a binary array, and only one of these slots is "hot" (set to 1) at a time, indicating the presence of that category.</a:t>
            </a:r>
          </a:p>
          <a:p>
            <a:pPr algn="just"/>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This encoding is useful for machine learning algorithms that require numerical input, as it transforms categorical data into a format that retains the distinctiveness of each category without implying any ordinal relationship between them.</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p>
          <a:p>
            <a:endParaRPr lang="en-IN" dirty="0"/>
          </a:p>
        </p:txBody>
      </p:sp>
      <p:pic>
        <p:nvPicPr>
          <p:cNvPr id="4" name="Picture 3">
            <a:extLst>
              <a:ext uri="{FF2B5EF4-FFF2-40B4-BE49-F238E27FC236}">
                <a16:creationId xmlns:a16="http://schemas.microsoft.com/office/drawing/2014/main" id="{9B2377CB-3146-5C3E-9502-69FB43CD32E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398" t="23303" r="58235" b="1977"/>
          <a:stretch/>
        </p:blipFill>
        <p:spPr>
          <a:xfrm>
            <a:off x="6855056" y="1450056"/>
            <a:ext cx="4675207" cy="4351337"/>
          </a:xfrm>
          <a:prstGeom prst="rect">
            <a:avLst/>
          </a:prstGeom>
        </p:spPr>
      </p:pic>
    </p:spTree>
    <p:extLst>
      <p:ext uri="{BB962C8B-B14F-4D97-AF65-F5344CB8AC3E}">
        <p14:creationId xmlns:p14="http://schemas.microsoft.com/office/powerpoint/2010/main" val="1204317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4E172-614C-ACBD-844A-D516179EC8D2}"/>
              </a:ext>
            </a:extLst>
          </p:cNvPr>
          <p:cNvSpPr>
            <a:spLocks noGrp="1"/>
          </p:cNvSpPr>
          <p:nvPr>
            <p:ph type="title"/>
          </p:nvPr>
        </p:nvSpPr>
        <p:spPr/>
        <p:txBody>
          <a:bodyPr>
            <a:normAutofit fontScale="90000"/>
          </a:bodyPr>
          <a:lstStyle/>
          <a:p>
            <a:pPr algn="ctr"/>
            <a:r>
              <a:rPr lang="en-US" sz="6000" b="1" dirty="0">
                <a:solidFill>
                  <a:srgbClr val="CC0066"/>
                </a:solidFill>
                <a:latin typeface="Times New Roman" panose="02020603050405020304" pitchFamily="18" charset="0"/>
                <a:cs typeface="Times New Roman" panose="02020603050405020304" pitchFamily="18" charset="0"/>
              </a:rPr>
              <a:t>MACHINE LEARNING MODEL </a:t>
            </a:r>
            <a:br>
              <a:rPr lang="en-US" sz="6000" b="1" dirty="0">
                <a:solidFill>
                  <a:srgbClr val="CC0066"/>
                </a:solidFill>
                <a:latin typeface="Times New Roman" panose="02020603050405020304" pitchFamily="18" charset="0"/>
                <a:cs typeface="Times New Roman" panose="02020603050405020304" pitchFamily="18" charset="0"/>
              </a:rPr>
            </a:br>
            <a:r>
              <a:rPr lang="en-US" sz="6000" b="1" dirty="0">
                <a:solidFill>
                  <a:srgbClr val="CC0066"/>
                </a:solidFill>
                <a:latin typeface="Times New Roman" panose="02020603050405020304" pitchFamily="18" charset="0"/>
                <a:cs typeface="Times New Roman" panose="02020603050405020304" pitchFamily="18" charset="0"/>
              </a:rPr>
              <a:t>(REGRESSION, CLASSIFIERS)</a:t>
            </a:r>
            <a:br>
              <a:rPr lang="en-US" sz="6000" b="1" dirty="0">
                <a:solidFill>
                  <a:srgbClr val="CC0066"/>
                </a:solidFill>
                <a:latin typeface="Times New Roman" panose="02020603050405020304" pitchFamily="18" charset="0"/>
                <a:cs typeface="Times New Roman" panose="02020603050405020304" pitchFamily="18" charset="0"/>
              </a:rPr>
            </a:br>
            <a:endParaRPr lang="en-IN" b="1" dirty="0">
              <a:solidFill>
                <a:srgbClr val="CC0066"/>
              </a:solidFill>
            </a:endParaRPr>
          </a:p>
        </p:txBody>
      </p:sp>
    </p:spTree>
    <p:extLst>
      <p:ext uri="{BB962C8B-B14F-4D97-AF65-F5344CB8AC3E}">
        <p14:creationId xmlns:p14="http://schemas.microsoft.com/office/powerpoint/2010/main" val="2485441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3B984-785F-A71A-1281-BFB24A511E89}"/>
              </a:ext>
            </a:extLst>
          </p:cNvPr>
          <p:cNvSpPr>
            <a:spLocks noGrp="1"/>
          </p:cNvSpPr>
          <p:nvPr>
            <p:ph type="title"/>
          </p:nvPr>
        </p:nvSpPr>
        <p:spPr>
          <a:xfrm>
            <a:off x="669471" y="321585"/>
            <a:ext cx="10515600" cy="679902"/>
          </a:xfrm>
        </p:spPr>
        <p:txBody>
          <a:bodyPr>
            <a:normAutofit/>
          </a:bodyPr>
          <a:lstStyle/>
          <a:p>
            <a:r>
              <a:rPr lang="en-US" sz="4000" b="1" dirty="0">
                <a:solidFill>
                  <a:srgbClr val="CC0066"/>
                </a:solidFill>
                <a:latin typeface="Times New Roman" panose="02020603050405020304" pitchFamily="18" charset="0"/>
                <a:cs typeface="Times New Roman" panose="02020603050405020304" pitchFamily="18" charset="0"/>
              </a:rPr>
              <a:t>MACHINE LEARNING MODEL</a:t>
            </a:r>
            <a:endParaRPr lang="en-US" sz="4000" dirty="0"/>
          </a:p>
        </p:txBody>
      </p:sp>
      <p:graphicFrame>
        <p:nvGraphicFramePr>
          <p:cNvPr id="4" name="Content Placeholder 3">
            <a:extLst>
              <a:ext uri="{FF2B5EF4-FFF2-40B4-BE49-F238E27FC236}">
                <a16:creationId xmlns:a16="http://schemas.microsoft.com/office/drawing/2014/main" id="{2EF59D3A-2D6F-0556-9954-CF64FFA684FE}"/>
              </a:ext>
            </a:extLst>
          </p:cNvPr>
          <p:cNvGraphicFramePr>
            <a:graphicFrameLocks noGrp="1"/>
          </p:cNvGraphicFramePr>
          <p:nvPr>
            <p:ph idx="1"/>
            <p:extLst>
              <p:ext uri="{D42A27DB-BD31-4B8C-83A1-F6EECF244321}">
                <p14:modId xmlns:p14="http://schemas.microsoft.com/office/powerpoint/2010/main" val="2244594810"/>
              </p:ext>
            </p:extLst>
          </p:nvPr>
        </p:nvGraphicFramePr>
        <p:xfrm>
          <a:off x="1620253" y="1373867"/>
          <a:ext cx="9400674" cy="4459776"/>
        </p:xfrm>
        <a:graphic>
          <a:graphicData uri="http://schemas.openxmlformats.org/drawingml/2006/table">
            <a:tbl>
              <a:tblPr firstRow="1" bandRow="1">
                <a:tableStyleId>{5C22544A-7EE6-4342-B048-85BDC9FD1C3A}</a:tableStyleId>
              </a:tblPr>
              <a:tblGrid>
                <a:gridCol w="1032328">
                  <a:extLst>
                    <a:ext uri="{9D8B030D-6E8A-4147-A177-3AD203B41FA5}">
                      <a16:colId xmlns:a16="http://schemas.microsoft.com/office/drawing/2014/main" val="2979968368"/>
                    </a:ext>
                  </a:extLst>
                </a:gridCol>
                <a:gridCol w="4181356">
                  <a:extLst>
                    <a:ext uri="{9D8B030D-6E8A-4147-A177-3AD203B41FA5}">
                      <a16:colId xmlns:a16="http://schemas.microsoft.com/office/drawing/2014/main" val="2046135341"/>
                    </a:ext>
                  </a:extLst>
                </a:gridCol>
                <a:gridCol w="4186990">
                  <a:extLst>
                    <a:ext uri="{9D8B030D-6E8A-4147-A177-3AD203B41FA5}">
                      <a16:colId xmlns:a16="http://schemas.microsoft.com/office/drawing/2014/main" val="125374431"/>
                    </a:ext>
                  </a:extLst>
                </a:gridCol>
              </a:tblGrid>
              <a:tr h="448097">
                <a:tc>
                  <a:txBody>
                    <a:bodyPr/>
                    <a:lstStyle/>
                    <a:p>
                      <a:pPr algn="ctr"/>
                      <a:r>
                        <a:rPr lang="en-US" dirty="0">
                          <a:latin typeface="Times New Roman" panose="02020603050405020304" pitchFamily="18" charset="0"/>
                          <a:cs typeface="Times New Roman" panose="02020603050405020304" pitchFamily="18" charset="0"/>
                        </a:rPr>
                        <a:t>S.NO</a:t>
                      </a:r>
                    </a:p>
                  </a:txBody>
                  <a:tcPr/>
                </a:tc>
                <a:tc>
                  <a:txBody>
                    <a:bodyPr/>
                    <a:lstStyle/>
                    <a:p>
                      <a:pPr algn="ctr"/>
                      <a:r>
                        <a:rPr lang="en-US" dirty="0">
                          <a:latin typeface="Times New Roman" panose="02020603050405020304" pitchFamily="18" charset="0"/>
                          <a:cs typeface="Times New Roman" panose="02020603050405020304" pitchFamily="18" charset="0"/>
                        </a:rPr>
                        <a:t>Algorithm Name</a:t>
                      </a:r>
                    </a:p>
                  </a:txBody>
                  <a:tcPr/>
                </a:tc>
                <a:tc>
                  <a:txBody>
                    <a:bodyPr/>
                    <a:lstStyle/>
                    <a:p>
                      <a:pPr algn="ctr"/>
                      <a:r>
                        <a:rPr lang="en-US" dirty="0">
                          <a:latin typeface="Times New Roman" panose="02020603050405020304" pitchFamily="18" charset="0"/>
                          <a:cs typeface="Times New Roman" panose="02020603050405020304" pitchFamily="18" charset="0"/>
                        </a:rPr>
                        <a:t>Student contributed</a:t>
                      </a:r>
                    </a:p>
                  </a:txBody>
                  <a:tcPr/>
                </a:tc>
                <a:extLst>
                  <a:ext uri="{0D108BD9-81ED-4DB2-BD59-A6C34878D82A}">
                    <a16:rowId xmlns:a16="http://schemas.microsoft.com/office/drawing/2014/main" val="976283460"/>
                  </a:ext>
                </a:extLst>
              </a:tr>
              <a:tr h="437500">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LINERA</a:t>
                      </a:r>
                    </a:p>
                  </a:txBody>
                  <a:tcPr/>
                </a:tc>
                <a:tc>
                  <a:txBody>
                    <a:bodyPr/>
                    <a:lstStyle/>
                    <a:p>
                      <a:pPr algn="ct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64356365"/>
                  </a:ext>
                </a:extLst>
              </a:tr>
              <a:tr h="437500">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pPr algn="ctr"/>
                      <a:r>
                        <a:rPr lang="en-US" dirty="0">
                          <a:latin typeface="Times New Roman" panose="02020603050405020304" pitchFamily="18" charset="0"/>
                          <a:cs typeface="Times New Roman" panose="02020603050405020304" pitchFamily="18" charset="0"/>
                        </a:rPr>
                        <a:t>LOGISTIC</a:t>
                      </a: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46195484"/>
                  </a:ext>
                </a:extLst>
              </a:tr>
              <a:tr h="448097">
                <a:tc>
                  <a:txBody>
                    <a:bodyPr/>
                    <a:lstStyle/>
                    <a:p>
                      <a:pPr algn="ctr"/>
                      <a:r>
                        <a:rPr lang="en-US" dirty="0">
                          <a:latin typeface="Times New Roman" panose="02020603050405020304" pitchFamily="18" charset="0"/>
                          <a:cs typeface="Times New Roman" panose="02020603050405020304" pitchFamily="18" charset="0"/>
                        </a:rPr>
                        <a:t>3.</a:t>
                      </a:r>
                    </a:p>
                  </a:txBody>
                  <a:tcPr/>
                </a:tc>
                <a:tc>
                  <a:txBody>
                    <a:bodyPr/>
                    <a:lstStyle/>
                    <a:p>
                      <a:pPr algn="ctr"/>
                      <a:r>
                        <a:rPr lang="en-US" dirty="0">
                          <a:latin typeface="Times New Roman" panose="02020603050405020304" pitchFamily="18" charset="0"/>
                          <a:cs typeface="Times New Roman" panose="02020603050405020304" pitchFamily="18" charset="0"/>
                        </a:rPr>
                        <a:t>RIDGE AND LASSO</a:t>
                      </a: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80837797"/>
                  </a:ext>
                </a:extLst>
              </a:tr>
              <a:tr h="448097">
                <a:tc>
                  <a:txBody>
                    <a:bodyPr/>
                    <a:lstStyle/>
                    <a:p>
                      <a:pPr algn="ctr"/>
                      <a:r>
                        <a:rPr lang="en-US" dirty="0">
                          <a:latin typeface="Times New Roman" panose="02020603050405020304" pitchFamily="18" charset="0"/>
                          <a:cs typeface="Times New Roman" panose="02020603050405020304" pitchFamily="18" charset="0"/>
                        </a:rPr>
                        <a:t>4.</a:t>
                      </a:r>
                    </a:p>
                  </a:txBody>
                  <a:tcPr/>
                </a:tc>
                <a:tc>
                  <a:txBody>
                    <a:bodyPr/>
                    <a:lstStyle/>
                    <a:p>
                      <a:pPr algn="ctr"/>
                      <a:r>
                        <a:rPr lang="en-US" dirty="0">
                          <a:latin typeface="Times New Roman" panose="02020603050405020304" pitchFamily="18" charset="0"/>
                          <a:cs typeface="Times New Roman" panose="02020603050405020304" pitchFamily="18" charset="0"/>
                        </a:rPr>
                        <a:t>K-MEANS WITH KNN</a:t>
                      </a: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05758178"/>
                  </a:ext>
                </a:extLst>
              </a:tr>
              <a:tr h="448097">
                <a:tc>
                  <a:txBody>
                    <a:bodyPr/>
                    <a:lstStyle/>
                    <a:p>
                      <a:pPr algn="ctr"/>
                      <a:r>
                        <a:rPr lang="en-US" dirty="0">
                          <a:latin typeface="Times New Roman" panose="02020603050405020304" pitchFamily="18" charset="0"/>
                          <a:cs typeface="Times New Roman" panose="02020603050405020304" pitchFamily="18" charset="0"/>
                        </a:rPr>
                        <a:t>5.</a:t>
                      </a:r>
                    </a:p>
                  </a:txBody>
                  <a:tcPr/>
                </a:tc>
                <a:tc>
                  <a:txBody>
                    <a:bodyPr/>
                    <a:lstStyle/>
                    <a:p>
                      <a:pPr algn="ctr"/>
                      <a:r>
                        <a:rPr lang="en-US" dirty="0">
                          <a:latin typeface="Times New Roman" panose="02020603050405020304" pitchFamily="18" charset="0"/>
                          <a:cs typeface="Times New Roman" panose="02020603050405020304" pitchFamily="18" charset="0"/>
                        </a:rPr>
                        <a:t>FUZZY C-MEANS WITH KNN</a:t>
                      </a: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12739222"/>
                  </a:ext>
                </a:extLst>
              </a:tr>
              <a:tr h="448097">
                <a:tc>
                  <a:txBody>
                    <a:bodyPr/>
                    <a:lstStyle/>
                    <a:p>
                      <a:pPr algn="ctr"/>
                      <a:r>
                        <a:rPr lang="en-US" dirty="0">
                          <a:latin typeface="Times New Roman" panose="02020603050405020304" pitchFamily="18" charset="0"/>
                          <a:cs typeface="Times New Roman" panose="02020603050405020304" pitchFamily="18" charset="0"/>
                        </a:rPr>
                        <a:t>6.</a:t>
                      </a:r>
                    </a:p>
                  </a:txBody>
                  <a:tcPr/>
                </a:tc>
                <a:tc>
                  <a:txBody>
                    <a:bodyPr/>
                    <a:lstStyle/>
                    <a:p>
                      <a:pPr algn="ctr"/>
                      <a:r>
                        <a:rPr lang="en-US" dirty="0">
                          <a:latin typeface="Times New Roman" panose="02020603050405020304" pitchFamily="18" charset="0"/>
                          <a:cs typeface="Times New Roman" panose="02020603050405020304" pitchFamily="18" charset="0"/>
                        </a:rPr>
                        <a:t>K-MEANS WITH SVM</a:t>
                      </a: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19538303"/>
                  </a:ext>
                </a:extLst>
              </a:tr>
              <a:tr h="448097">
                <a:tc>
                  <a:txBody>
                    <a:bodyPr/>
                    <a:lstStyle/>
                    <a:p>
                      <a:pPr algn="ctr"/>
                      <a:r>
                        <a:rPr lang="en-US" dirty="0">
                          <a:latin typeface="Times New Roman" panose="02020603050405020304" pitchFamily="18" charset="0"/>
                          <a:cs typeface="Times New Roman" panose="02020603050405020304" pitchFamily="18" charset="0"/>
                        </a:rPr>
                        <a:t>7.</a:t>
                      </a:r>
                    </a:p>
                  </a:txBody>
                  <a:tcPr/>
                </a:tc>
                <a:tc>
                  <a:txBody>
                    <a:bodyPr/>
                    <a:lstStyle/>
                    <a:p>
                      <a:pPr algn="ctr"/>
                      <a:r>
                        <a:rPr lang="en-US" dirty="0">
                          <a:latin typeface="Times New Roman" panose="02020603050405020304" pitchFamily="18" charset="0"/>
                          <a:cs typeface="Times New Roman" panose="02020603050405020304" pitchFamily="18" charset="0"/>
                        </a:rPr>
                        <a:t>BAYESIAN </a:t>
                      </a: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04756738"/>
                  </a:ext>
                </a:extLst>
              </a:tr>
              <a:tr h="448097">
                <a:tc>
                  <a:txBody>
                    <a:bodyPr/>
                    <a:lstStyle/>
                    <a:p>
                      <a:pPr algn="ctr"/>
                      <a:r>
                        <a:rPr lang="en-US" dirty="0">
                          <a:latin typeface="Times New Roman" panose="02020603050405020304" pitchFamily="18" charset="0"/>
                          <a:cs typeface="Times New Roman" panose="02020603050405020304" pitchFamily="18" charset="0"/>
                        </a:rPr>
                        <a:t>8.</a:t>
                      </a:r>
                    </a:p>
                  </a:txBody>
                  <a:tcPr/>
                </a:tc>
                <a:tc>
                  <a:txBody>
                    <a:bodyPr/>
                    <a:lstStyle/>
                    <a:p>
                      <a:pPr algn="ctr"/>
                      <a:r>
                        <a:rPr lang="en-US" dirty="0">
                          <a:latin typeface="Times New Roman" panose="02020603050405020304" pitchFamily="18" charset="0"/>
                          <a:cs typeface="Times New Roman" panose="02020603050405020304" pitchFamily="18" charset="0"/>
                        </a:rPr>
                        <a:t>NAÏVE BAYES </a:t>
                      </a: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16900831"/>
                  </a:ext>
                </a:extLst>
              </a:tr>
              <a:tr h="448097">
                <a:tc>
                  <a:txBody>
                    <a:bodyPr/>
                    <a:lstStyle/>
                    <a:p>
                      <a:pPr algn="ctr"/>
                      <a:r>
                        <a:rPr lang="en-US" dirty="0">
                          <a:latin typeface="Times New Roman" panose="02020603050405020304" pitchFamily="18" charset="0"/>
                          <a:cs typeface="Times New Roman" panose="02020603050405020304" pitchFamily="18" charset="0"/>
                        </a:rPr>
                        <a:t>9.</a:t>
                      </a:r>
                    </a:p>
                  </a:txBody>
                  <a:tcPr/>
                </a:tc>
                <a:tc>
                  <a:txBody>
                    <a:bodyPr/>
                    <a:lstStyle/>
                    <a:p>
                      <a:pPr algn="ctr"/>
                      <a:r>
                        <a:rPr lang="en-US" dirty="0">
                          <a:latin typeface="Times New Roman" panose="02020603050405020304" pitchFamily="18" charset="0"/>
                          <a:cs typeface="Times New Roman" panose="02020603050405020304" pitchFamily="18" charset="0"/>
                        </a:rPr>
                        <a:t>DECISION TREE</a:t>
                      </a: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64571908"/>
                  </a:ext>
                </a:extLst>
              </a:tr>
            </a:tbl>
          </a:graphicData>
        </a:graphic>
      </p:graphicFrame>
    </p:spTree>
    <p:extLst>
      <p:ext uri="{BB962C8B-B14F-4D97-AF65-F5344CB8AC3E}">
        <p14:creationId xmlns:p14="http://schemas.microsoft.com/office/powerpoint/2010/main" val="2324070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8924C-2386-1246-57D2-A1823EC8E784}"/>
              </a:ext>
            </a:extLst>
          </p:cNvPr>
          <p:cNvSpPr>
            <a:spLocks noGrp="1"/>
          </p:cNvSpPr>
          <p:nvPr>
            <p:ph type="title"/>
          </p:nvPr>
        </p:nvSpPr>
        <p:spPr/>
        <p:txBody>
          <a:bodyPr/>
          <a:lstStyle/>
          <a:p>
            <a:r>
              <a:rPr lang="en-IN" sz="4400" b="1" dirty="0">
                <a:solidFill>
                  <a:srgbClr val="CC0066"/>
                </a:solidFill>
                <a:latin typeface="Times New Roman" panose="02020603050405020304" pitchFamily="18" charset="0"/>
                <a:cs typeface="Times New Roman" panose="02020603050405020304" pitchFamily="18" charset="0"/>
              </a:rPr>
              <a:t>REGRESSION </a:t>
            </a:r>
            <a:endParaRPr lang="en-IN" dirty="0">
              <a:solidFill>
                <a:srgbClr val="CC0066"/>
              </a:solidFill>
            </a:endParaRPr>
          </a:p>
        </p:txBody>
      </p:sp>
      <p:sp>
        <p:nvSpPr>
          <p:cNvPr id="3" name="Content Placeholder 2">
            <a:extLst>
              <a:ext uri="{FF2B5EF4-FFF2-40B4-BE49-F238E27FC236}">
                <a16:creationId xmlns:a16="http://schemas.microsoft.com/office/drawing/2014/main" id="{57B10C30-85AB-2A5C-F1DA-166E796FCEE8}"/>
              </a:ext>
            </a:extLst>
          </p:cNvPr>
          <p:cNvSpPr>
            <a:spLocks noGrp="1"/>
          </p:cNvSpPr>
          <p:nvPr>
            <p:ph idx="1"/>
          </p:nvPr>
        </p:nvSpPr>
        <p:spPr>
          <a:xfrm>
            <a:off x="838200" y="1427747"/>
            <a:ext cx="10515600" cy="4749216"/>
          </a:xfrm>
        </p:spPr>
        <p:txBody>
          <a:bodyPr>
            <a:normAutofit/>
          </a:bodyPr>
          <a:lstStyle/>
          <a:p>
            <a:pPr algn="just"/>
            <a:r>
              <a:rPr lang="en-US" dirty="0">
                <a:latin typeface="Times New Roman" panose="02020603050405020304" pitchFamily="18" charset="0"/>
                <a:cs typeface="Times New Roman" panose="02020603050405020304" pitchFamily="18" charset="0"/>
              </a:rPr>
              <a:t>Regression is a statistical technique used for modeling the relationship between a dependent variable and one or more independent variables.</a:t>
            </a:r>
          </a:p>
          <a:p>
            <a:pPr algn="just"/>
            <a:r>
              <a:rPr lang="en-US" dirty="0">
                <a:latin typeface="Times New Roman" panose="02020603050405020304" pitchFamily="18" charset="0"/>
                <a:cs typeface="Times New Roman" panose="02020603050405020304" pitchFamily="18" charset="0"/>
              </a:rPr>
              <a:t>The goal of regression analysis is to understand and quantify the relationship between variables, predict the value of the dependent variable based on the values of the independent variables, and identify the strength and nature of the relationships.</a:t>
            </a:r>
          </a:p>
          <a:p>
            <a:pPr algn="just"/>
            <a:r>
              <a:rPr lang="en-US" dirty="0">
                <a:latin typeface="Times New Roman" panose="02020603050405020304" pitchFamily="18" charset="0"/>
                <a:cs typeface="Times New Roman" panose="02020603050405020304" pitchFamily="18" charset="0"/>
              </a:rPr>
              <a:t>regression helps us examine the extent to which changes in one variable are associated with changes in another.</a:t>
            </a:r>
          </a:p>
          <a:p>
            <a:pPr algn="just"/>
            <a:r>
              <a:rPr lang="en-US" dirty="0">
                <a:latin typeface="Times New Roman" panose="02020603050405020304" pitchFamily="18" charset="0"/>
                <a:cs typeface="Times New Roman" panose="02020603050405020304" pitchFamily="18" charset="0"/>
              </a:rPr>
              <a:t>The variable we are trying to predict is called the dependent variable, while the variables we use to make predictions are called independent variables or predictors.</a:t>
            </a: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61197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161EC-9430-C097-D53F-36828AA1549F}"/>
              </a:ext>
            </a:extLst>
          </p:cNvPr>
          <p:cNvSpPr>
            <a:spLocks noGrp="1"/>
          </p:cNvSpPr>
          <p:nvPr>
            <p:ph type="title"/>
          </p:nvPr>
        </p:nvSpPr>
        <p:spPr>
          <a:xfrm>
            <a:off x="838200" y="365128"/>
            <a:ext cx="10515600" cy="872002"/>
          </a:xfrm>
        </p:spPr>
        <p:txBody>
          <a:bodyPr/>
          <a:lstStyle/>
          <a:p>
            <a:r>
              <a:rPr lang="en-IN" sz="4400" b="1" dirty="0">
                <a:solidFill>
                  <a:srgbClr val="CC0066"/>
                </a:solidFill>
                <a:latin typeface="Times New Roman" panose="02020603050405020304" pitchFamily="18" charset="0"/>
                <a:cs typeface="Times New Roman" panose="02020603050405020304" pitchFamily="18" charset="0"/>
              </a:rPr>
              <a:t>AGENDA</a:t>
            </a:r>
            <a:endParaRPr lang="en-IN" dirty="0">
              <a:solidFill>
                <a:srgbClr val="CC0066"/>
              </a:solidFill>
            </a:endParaRPr>
          </a:p>
        </p:txBody>
      </p:sp>
      <p:sp>
        <p:nvSpPr>
          <p:cNvPr id="3" name="Content Placeholder 2">
            <a:extLst>
              <a:ext uri="{FF2B5EF4-FFF2-40B4-BE49-F238E27FC236}">
                <a16:creationId xmlns:a16="http://schemas.microsoft.com/office/drawing/2014/main" id="{24260336-12B5-AFEC-7339-557CD3075E5F}"/>
              </a:ext>
            </a:extLst>
          </p:cNvPr>
          <p:cNvSpPr>
            <a:spLocks noGrp="1"/>
          </p:cNvSpPr>
          <p:nvPr>
            <p:ph idx="1"/>
          </p:nvPr>
        </p:nvSpPr>
        <p:spPr>
          <a:xfrm>
            <a:off x="721659" y="1138518"/>
            <a:ext cx="10515600" cy="4572281"/>
          </a:xfrm>
        </p:spPr>
        <p:txBody>
          <a:bodyPr>
            <a:noAutofit/>
          </a:bodyPr>
          <a:lstStyle/>
          <a:p>
            <a:pPr marL="457200" indent="-457200" algn="just">
              <a:lnSpc>
                <a:spcPct val="100000"/>
              </a:lnSpc>
              <a:buFont typeface="+mj-lt"/>
              <a:buAutoNum type="arabicPeriod"/>
            </a:pPr>
            <a:r>
              <a:rPr lang="en-IN" sz="2000" b="1" dirty="0">
                <a:solidFill>
                  <a:srgbClr val="38507C"/>
                </a:solidFill>
                <a:latin typeface="Times New Roman" panose="02020603050405020304" pitchFamily="18" charset="0"/>
                <a:cs typeface="Times New Roman" panose="02020603050405020304" pitchFamily="18" charset="0"/>
              </a:rPr>
              <a:t>Introduction</a:t>
            </a:r>
          </a:p>
          <a:p>
            <a:pPr marL="457200" indent="-457200" algn="just">
              <a:lnSpc>
                <a:spcPct val="100000"/>
              </a:lnSpc>
              <a:buFont typeface="+mj-lt"/>
              <a:buAutoNum type="arabicPeriod"/>
            </a:pPr>
            <a:r>
              <a:rPr lang="en-IN" sz="2000" b="1" dirty="0">
                <a:solidFill>
                  <a:srgbClr val="38507C"/>
                </a:solidFill>
                <a:latin typeface="Times New Roman" panose="02020603050405020304" pitchFamily="18" charset="0"/>
                <a:cs typeface="Times New Roman" panose="02020603050405020304" pitchFamily="18" charset="0"/>
              </a:rPr>
              <a:t>Literature survey</a:t>
            </a:r>
          </a:p>
          <a:p>
            <a:pPr marL="457200" indent="-457200" algn="just">
              <a:lnSpc>
                <a:spcPct val="100000"/>
              </a:lnSpc>
              <a:buFont typeface="+mj-lt"/>
              <a:buAutoNum type="arabicPeriod"/>
            </a:pPr>
            <a:r>
              <a:rPr lang="en-IN" sz="2000" b="1" dirty="0">
                <a:solidFill>
                  <a:srgbClr val="38507C"/>
                </a:solidFill>
                <a:latin typeface="Times New Roman" panose="02020603050405020304" pitchFamily="18" charset="0"/>
                <a:cs typeface="Times New Roman" panose="02020603050405020304" pitchFamily="18" charset="0"/>
              </a:rPr>
              <a:t>Challenges</a:t>
            </a:r>
          </a:p>
          <a:p>
            <a:pPr marL="457200" indent="-457200" algn="just">
              <a:lnSpc>
                <a:spcPct val="100000"/>
              </a:lnSpc>
              <a:buFont typeface="+mj-lt"/>
              <a:buAutoNum type="arabicPeriod"/>
            </a:pPr>
            <a:r>
              <a:rPr lang="en-IN" sz="2000" b="1" dirty="0">
                <a:solidFill>
                  <a:srgbClr val="38507C"/>
                </a:solidFill>
                <a:latin typeface="Times New Roman" panose="02020603050405020304" pitchFamily="18" charset="0"/>
                <a:cs typeface="Times New Roman" panose="02020603050405020304" pitchFamily="18" charset="0"/>
              </a:rPr>
              <a:t>Dataset description</a:t>
            </a:r>
          </a:p>
          <a:p>
            <a:pPr marL="457200" indent="-457200" algn="just">
              <a:lnSpc>
                <a:spcPct val="100000"/>
              </a:lnSpc>
              <a:buFont typeface="+mj-lt"/>
              <a:buAutoNum type="arabicPeriod"/>
            </a:pPr>
            <a:r>
              <a:rPr lang="en-IN" sz="2000" b="1" dirty="0">
                <a:solidFill>
                  <a:srgbClr val="38507C"/>
                </a:solidFill>
                <a:latin typeface="Times New Roman" panose="02020603050405020304" pitchFamily="18" charset="0"/>
                <a:cs typeface="Times New Roman" panose="02020603050405020304" pitchFamily="18" charset="0"/>
              </a:rPr>
              <a:t>Methodology</a:t>
            </a:r>
          </a:p>
          <a:p>
            <a:pPr lvl="1" algn="just">
              <a:lnSpc>
                <a:spcPct val="100000"/>
              </a:lnSpc>
            </a:pPr>
            <a:r>
              <a:rPr lang="en-IN" sz="2000" b="1" dirty="0">
                <a:solidFill>
                  <a:srgbClr val="38507C"/>
                </a:solidFill>
                <a:latin typeface="Times New Roman" panose="02020603050405020304" pitchFamily="18" charset="0"/>
                <a:cs typeface="Times New Roman" panose="02020603050405020304" pitchFamily="18" charset="0"/>
              </a:rPr>
              <a:t>Data analysis</a:t>
            </a:r>
          </a:p>
          <a:p>
            <a:pPr lvl="1" algn="just">
              <a:lnSpc>
                <a:spcPct val="100000"/>
              </a:lnSpc>
            </a:pPr>
            <a:r>
              <a:rPr lang="en-IN" sz="2000" b="1" dirty="0">
                <a:solidFill>
                  <a:srgbClr val="38507C"/>
                </a:solidFill>
                <a:latin typeface="Times New Roman" panose="02020603050405020304" pitchFamily="18" charset="0"/>
                <a:cs typeface="Times New Roman" panose="02020603050405020304" pitchFamily="18" charset="0"/>
              </a:rPr>
              <a:t>ML model</a:t>
            </a:r>
          </a:p>
          <a:p>
            <a:pPr lvl="1" algn="just">
              <a:lnSpc>
                <a:spcPct val="100000"/>
              </a:lnSpc>
            </a:pPr>
            <a:r>
              <a:rPr lang="en-IN" sz="2000" b="1" dirty="0">
                <a:solidFill>
                  <a:srgbClr val="38507C"/>
                </a:solidFill>
                <a:latin typeface="Times New Roman" panose="02020603050405020304" pitchFamily="18" charset="0"/>
                <a:cs typeface="Times New Roman" panose="02020603050405020304" pitchFamily="18" charset="0"/>
              </a:rPr>
              <a:t>DL model</a:t>
            </a:r>
          </a:p>
          <a:p>
            <a:pPr lvl="1" algn="just">
              <a:lnSpc>
                <a:spcPct val="100000"/>
              </a:lnSpc>
            </a:pPr>
            <a:r>
              <a:rPr lang="en-IN" sz="2000" b="1" dirty="0">
                <a:solidFill>
                  <a:srgbClr val="38507C"/>
                </a:solidFill>
                <a:latin typeface="Times New Roman" panose="02020603050405020304" pitchFamily="18" charset="0"/>
                <a:cs typeface="Times New Roman" panose="02020603050405020304" pitchFamily="18" charset="0"/>
              </a:rPr>
              <a:t>Explainable AI</a:t>
            </a:r>
          </a:p>
          <a:p>
            <a:pPr marL="457200" indent="-457200" algn="just">
              <a:lnSpc>
                <a:spcPct val="100000"/>
              </a:lnSpc>
              <a:buFont typeface="+mj-lt"/>
              <a:buAutoNum type="arabicPeriod"/>
            </a:pPr>
            <a:r>
              <a:rPr lang="en-IN" sz="2000" b="1" dirty="0">
                <a:solidFill>
                  <a:srgbClr val="38507C"/>
                </a:solidFill>
                <a:latin typeface="Times New Roman" panose="02020603050405020304" pitchFamily="18" charset="0"/>
                <a:cs typeface="Times New Roman" panose="02020603050405020304" pitchFamily="18" charset="0"/>
              </a:rPr>
              <a:t>Conclusion </a:t>
            </a:r>
          </a:p>
          <a:p>
            <a:pPr marL="457200" indent="-457200" algn="just">
              <a:lnSpc>
                <a:spcPct val="100000"/>
              </a:lnSpc>
              <a:buFont typeface="+mj-lt"/>
              <a:buAutoNum type="arabicPeriod"/>
            </a:pPr>
            <a:r>
              <a:rPr lang="en-IN" sz="2000" b="1" dirty="0">
                <a:solidFill>
                  <a:srgbClr val="38507C"/>
                </a:solidFill>
                <a:latin typeface="Times New Roman" panose="02020603050405020304" pitchFamily="18" charset="0"/>
                <a:cs typeface="Times New Roman" panose="02020603050405020304" pitchFamily="18" charset="0"/>
              </a:rPr>
              <a:t>Future Enhancement</a:t>
            </a:r>
          </a:p>
          <a:p>
            <a:pPr marL="0" indent="0" algn="just">
              <a:lnSpc>
                <a:spcPct val="100000"/>
              </a:lnSpc>
              <a:buNone/>
            </a:pPr>
            <a:endParaRPr lang="en-IN" sz="2000" b="1" dirty="0">
              <a:solidFill>
                <a:srgbClr val="38507C"/>
              </a:solidFill>
              <a:latin typeface="Times New Roman" panose="02020603050405020304" pitchFamily="18" charset="0"/>
              <a:cs typeface="Times New Roman" panose="02020603050405020304" pitchFamily="18" charset="0"/>
            </a:endParaRPr>
          </a:p>
          <a:p>
            <a:pPr>
              <a:lnSpc>
                <a:spcPct val="100000"/>
              </a:lnSpc>
            </a:pPr>
            <a:endParaRPr lang="en-IN" sz="2000" dirty="0"/>
          </a:p>
        </p:txBody>
      </p:sp>
    </p:spTree>
    <p:extLst>
      <p:ext uri="{BB962C8B-B14F-4D97-AF65-F5344CB8AC3E}">
        <p14:creationId xmlns:p14="http://schemas.microsoft.com/office/powerpoint/2010/main" val="27334167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0000">
        <p15:prstTrans prst="pageCurlDoubl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8C7470-ECF2-E4A5-59C1-00D4CB6151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931BCD-5320-765C-D84D-D0DBEBE99348}"/>
              </a:ext>
            </a:extLst>
          </p:cNvPr>
          <p:cNvSpPr>
            <a:spLocks noGrp="1"/>
          </p:cNvSpPr>
          <p:nvPr>
            <p:ph type="title"/>
          </p:nvPr>
        </p:nvSpPr>
        <p:spPr/>
        <p:txBody>
          <a:bodyPr/>
          <a:lstStyle/>
          <a:p>
            <a:r>
              <a:rPr lang="en-IN" b="1" dirty="0">
                <a:solidFill>
                  <a:srgbClr val="CC0066"/>
                </a:solidFill>
                <a:effectLst/>
                <a:latin typeface="Times New Roman" panose="02020603050405020304" pitchFamily="18" charset="0"/>
                <a:ea typeface="Calibri" panose="020F0502020204030204" pitchFamily="34" charset="0"/>
              </a:rPr>
              <a:t>LINEAR REGRESSION</a:t>
            </a:r>
            <a:endParaRPr lang="en-IN" dirty="0">
              <a:solidFill>
                <a:srgbClr val="CC0066"/>
              </a:solidFill>
            </a:endParaRPr>
          </a:p>
        </p:txBody>
      </p:sp>
      <p:sp>
        <p:nvSpPr>
          <p:cNvPr id="3" name="Content Placeholder 2">
            <a:extLst>
              <a:ext uri="{FF2B5EF4-FFF2-40B4-BE49-F238E27FC236}">
                <a16:creationId xmlns:a16="http://schemas.microsoft.com/office/drawing/2014/main" id="{2BA89B78-4E00-A163-600B-D357619E3153}"/>
              </a:ext>
            </a:extLst>
          </p:cNvPr>
          <p:cNvSpPr>
            <a:spLocks noGrp="1"/>
          </p:cNvSpPr>
          <p:nvPr>
            <p:ph idx="1"/>
          </p:nvPr>
        </p:nvSpPr>
        <p:spPr>
          <a:xfrm>
            <a:off x="838200" y="1379621"/>
            <a:ext cx="5257800" cy="4411579"/>
          </a:xfrm>
        </p:spPr>
        <p:txBody>
          <a:bodyPr>
            <a:normAutofit fontScale="70000" lnSpcReduction="20000"/>
          </a:bodyPr>
          <a:lstStyle/>
          <a:p>
            <a:pPr marL="0" marR="0" indent="128270" algn="just">
              <a:lnSpc>
                <a:spcPct val="115000"/>
              </a:lnSpc>
              <a:spcBef>
                <a:spcPts val="0"/>
              </a:spcBef>
              <a:spcAft>
                <a:spcPts val="0"/>
              </a:spcAft>
            </a:pPr>
            <a:r>
              <a:rPr lang="en-US" sz="2800" dirty="0">
                <a:effectLst/>
                <a:latin typeface="Times New Roman" panose="02020603050405020304" pitchFamily="18" charset="0"/>
                <a:ea typeface="SimSun" panose="02010600030101010101" pitchFamily="2" charset="-122"/>
              </a:rPr>
              <a:t>The regression line is calculated using linear regression, which is a statistical method used to model the relationship between a dependent variable (y) and an independent variable (x). </a:t>
            </a:r>
            <a:endParaRPr lang="en-IN" sz="2800" dirty="0">
              <a:effectLst/>
              <a:latin typeface="Times New Roman" panose="02020603050405020304" pitchFamily="18" charset="0"/>
              <a:ea typeface="SimSun" panose="02010600030101010101" pitchFamily="2" charset="-122"/>
            </a:endParaRPr>
          </a:p>
          <a:p>
            <a:pPr marL="0" marR="0" indent="128270" algn="just">
              <a:lnSpc>
                <a:spcPct val="115000"/>
              </a:lnSpc>
              <a:spcBef>
                <a:spcPts val="0"/>
              </a:spcBef>
              <a:spcAft>
                <a:spcPts val="0"/>
              </a:spcAft>
            </a:pPr>
            <a:r>
              <a:rPr lang="en-US" sz="2800" dirty="0">
                <a:effectLst/>
                <a:latin typeface="Times New Roman" panose="02020603050405020304" pitchFamily="18" charset="0"/>
                <a:ea typeface="SimSun" panose="02010600030101010101" pitchFamily="2" charset="-122"/>
              </a:rPr>
              <a:t>The equation of the regression line is</a:t>
            </a:r>
            <a:endParaRPr lang="en-IN" sz="2800" dirty="0">
              <a:effectLst/>
              <a:latin typeface="Times New Roman" panose="02020603050405020304" pitchFamily="18" charset="0"/>
              <a:ea typeface="SimSun" panose="02010600030101010101" pitchFamily="2" charset="-122"/>
            </a:endParaRPr>
          </a:p>
          <a:p>
            <a:pPr marL="0" marR="0" indent="0" algn="ctr">
              <a:lnSpc>
                <a:spcPct val="115000"/>
              </a:lnSpc>
              <a:spcBef>
                <a:spcPts val="0"/>
              </a:spcBef>
              <a:spcAft>
                <a:spcPts val="0"/>
              </a:spcAft>
              <a:buNone/>
            </a:pPr>
            <a:r>
              <a:rPr lang="en-US" sz="2800" b="1" dirty="0">
                <a:effectLst/>
                <a:latin typeface="Times New Roman" panose="02020603050405020304" pitchFamily="18" charset="0"/>
                <a:ea typeface="SimSun" panose="02010600030101010101" pitchFamily="2" charset="-122"/>
              </a:rPr>
              <a:t>y = mx + b</a:t>
            </a:r>
            <a:endParaRPr lang="en-IN" sz="2800" b="1" dirty="0">
              <a:effectLst/>
              <a:latin typeface="Times New Roman" panose="02020603050405020304" pitchFamily="18" charset="0"/>
              <a:ea typeface="SimSun" panose="02010600030101010101" pitchFamily="2" charset="-122"/>
            </a:endParaRPr>
          </a:p>
          <a:p>
            <a:pPr marL="0" marR="0" indent="128270" algn="just">
              <a:lnSpc>
                <a:spcPct val="115000"/>
              </a:lnSpc>
              <a:spcBef>
                <a:spcPts val="0"/>
              </a:spcBef>
              <a:spcAft>
                <a:spcPts val="0"/>
              </a:spcAft>
            </a:pPr>
            <a:r>
              <a:rPr lang="en-US" sz="2800" dirty="0">
                <a:effectLst/>
                <a:latin typeface="Times New Roman" panose="02020603050405020304" pitchFamily="18" charset="0"/>
                <a:ea typeface="SimSun" panose="02010600030101010101" pitchFamily="2" charset="-122"/>
              </a:rPr>
              <a:t>where m is the slope and b are the y-intercept.</a:t>
            </a:r>
            <a:endParaRPr lang="en-IN" sz="2800" dirty="0">
              <a:effectLst/>
              <a:latin typeface="Times New Roman" panose="02020603050405020304" pitchFamily="18" charset="0"/>
              <a:ea typeface="SimSun" panose="02010600030101010101" pitchFamily="2" charset="-122"/>
            </a:endParaRPr>
          </a:p>
          <a:p>
            <a:pPr marL="0" marR="0" indent="128270" algn="just">
              <a:lnSpc>
                <a:spcPct val="115000"/>
              </a:lnSpc>
              <a:spcBef>
                <a:spcPts val="0"/>
              </a:spcBef>
              <a:spcAft>
                <a:spcPts val="0"/>
              </a:spcAft>
            </a:pPr>
            <a:r>
              <a:rPr lang="en-US" sz="2800" dirty="0">
                <a:effectLst/>
                <a:latin typeface="Times New Roman" panose="02020603050405020304" pitchFamily="18" charset="0"/>
                <a:ea typeface="SimSun" panose="02010600030101010101" pitchFamily="2" charset="-122"/>
              </a:rPr>
              <a:t>In this figure, the regression line is represented by the equation </a:t>
            </a:r>
            <a:endParaRPr lang="en-IN" sz="2800" dirty="0">
              <a:effectLst/>
              <a:latin typeface="Times New Roman" panose="02020603050405020304" pitchFamily="18" charset="0"/>
              <a:ea typeface="SimSun" panose="02010600030101010101" pitchFamily="2" charset="-122"/>
            </a:endParaRPr>
          </a:p>
          <a:p>
            <a:pPr marL="0" marR="0" indent="0" algn="ctr">
              <a:lnSpc>
                <a:spcPct val="115000"/>
              </a:lnSpc>
              <a:spcBef>
                <a:spcPts val="0"/>
              </a:spcBef>
              <a:spcAft>
                <a:spcPts val="0"/>
              </a:spcAft>
              <a:buNone/>
            </a:pPr>
            <a:r>
              <a:rPr lang="en-US" sz="2800" b="1" dirty="0">
                <a:effectLst/>
                <a:latin typeface="Times New Roman" panose="02020603050405020304" pitchFamily="18" charset="0"/>
                <a:ea typeface="SimSun" panose="02010600030101010101" pitchFamily="2" charset="-122"/>
              </a:rPr>
              <a:t>y = 101.1 + 0.0001(x - 3.712).</a:t>
            </a:r>
            <a:endParaRPr lang="en-IN" sz="2800" b="1" dirty="0">
              <a:effectLst/>
              <a:latin typeface="Times New Roman" panose="02020603050405020304" pitchFamily="18" charset="0"/>
              <a:ea typeface="SimSun" panose="02010600030101010101" pitchFamily="2" charset="-122"/>
            </a:endParaRPr>
          </a:p>
          <a:p>
            <a:pPr marL="0" marR="0" indent="128270" algn="just">
              <a:lnSpc>
                <a:spcPct val="115000"/>
              </a:lnSpc>
              <a:spcBef>
                <a:spcPts val="0"/>
              </a:spcBef>
              <a:spcAft>
                <a:spcPts val="0"/>
              </a:spcAft>
            </a:pPr>
            <a:r>
              <a:rPr lang="en-US" sz="2800" dirty="0">
                <a:effectLst/>
                <a:latin typeface="Times New Roman" panose="02020603050405020304" pitchFamily="18" charset="0"/>
                <a:ea typeface="SimSun" panose="02010600030101010101" pitchFamily="2" charset="-122"/>
              </a:rPr>
              <a:t>The slope of the line is 0.0001, and the y-intercept is 101.1. The value of x at which the regression line intersects the y-axis is </a:t>
            </a:r>
            <a:r>
              <a:rPr lang="en-US" sz="2800" b="1" dirty="0">
                <a:effectLst/>
                <a:latin typeface="Times New Roman" panose="02020603050405020304" pitchFamily="18" charset="0"/>
                <a:ea typeface="SimSun" panose="02010600030101010101" pitchFamily="2" charset="-122"/>
              </a:rPr>
              <a:t>3.712.</a:t>
            </a:r>
            <a:endParaRPr lang="en-IN" sz="2800" b="1" dirty="0">
              <a:effectLst/>
              <a:latin typeface="Times New Roman" panose="02020603050405020304" pitchFamily="18" charset="0"/>
              <a:ea typeface="SimSun" panose="02010600030101010101" pitchFamily="2" charset="-122"/>
            </a:endParaRPr>
          </a:p>
        </p:txBody>
      </p:sp>
      <p:pic>
        <p:nvPicPr>
          <p:cNvPr id="4" name="Picture 2">
            <a:extLst>
              <a:ext uri="{FF2B5EF4-FFF2-40B4-BE49-F238E27FC236}">
                <a16:creationId xmlns:a16="http://schemas.microsoft.com/office/drawing/2014/main" id="{74A4D6A9-DD7F-B99D-0CA0-CCE75C211B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94" t="9262" r="5128" b="6224"/>
          <a:stretch>
            <a:fillRect/>
          </a:stretch>
        </p:blipFill>
        <p:spPr bwMode="auto">
          <a:xfrm>
            <a:off x="6605692" y="1184316"/>
            <a:ext cx="5257800" cy="480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77597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85969-12BE-F19F-D710-25FFC1DBC8BF}"/>
              </a:ext>
            </a:extLst>
          </p:cNvPr>
          <p:cNvSpPr>
            <a:spLocks noGrp="1"/>
          </p:cNvSpPr>
          <p:nvPr>
            <p:ph type="title"/>
          </p:nvPr>
        </p:nvSpPr>
        <p:spPr>
          <a:xfrm>
            <a:off x="838199" y="0"/>
            <a:ext cx="10515600" cy="1325563"/>
          </a:xfrm>
        </p:spPr>
        <p:txBody>
          <a:bodyPr>
            <a:normAutofit/>
          </a:bodyPr>
          <a:lstStyle/>
          <a:p>
            <a:r>
              <a:rPr lang="en-IN" sz="3200" b="1" dirty="0">
                <a:solidFill>
                  <a:srgbClr val="CC0066"/>
                </a:solidFill>
                <a:effectLst/>
                <a:latin typeface="Times New Roman" panose="02020603050405020304" pitchFamily="18" charset="0"/>
                <a:ea typeface="Calibri" panose="020F0502020204030204" pitchFamily="34" charset="0"/>
                <a:cs typeface="Times New Roman" panose="02020603050405020304" pitchFamily="18" charset="0"/>
              </a:rPr>
              <a:t>TABLE OF PARAMETER SET IN THE MODEL </a:t>
            </a:r>
            <a:endParaRPr lang="en-IN" sz="3200" dirty="0">
              <a:solidFill>
                <a:srgbClr val="CC0066"/>
              </a:solidFill>
            </a:endParaRPr>
          </a:p>
        </p:txBody>
      </p:sp>
      <p:graphicFrame>
        <p:nvGraphicFramePr>
          <p:cNvPr id="4" name="Content Placeholder 3">
            <a:extLst>
              <a:ext uri="{FF2B5EF4-FFF2-40B4-BE49-F238E27FC236}">
                <a16:creationId xmlns:a16="http://schemas.microsoft.com/office/drawing/2014/main" id="{B5F16350-BAC2-8AD5-EB03-688B95E882CE}"/>
              </a:ext>
            </a:extLst>
          </p:cNvPr>
          <p:cNvGraphicFramePr>
            <a:graphicFrameLocks noGrp="1"/>
          </p:cNvGraphicFramePr>
          <p:nvPr>
            <p:ph idx="1"/>
            <p:extLst>
              <p:ext uri="{D42A27DB-BD31-4B8C-83A1-F6EECF244321}">
                <p14:modId xmlns:p14="http://schemas.microsoft.com/office/powerpoint/2010/main" val="3469277475"/>
              </p:ext>
            </p:extLst>
          </p:nvPr>
        </p:nvGraphicFramePr>
        <p:xfrm>
          <a:off x="838198" y="1070867"/>
          <a:ext cx="10515599" cy="1837705"/>
        </p:xfrm>
        <a:graphic>
          <a:graphicData uri="http://schemas.openxmlformats.org/drawingml/2006/table">
            <a:tbl>
              <a:tblPr firstRow="1" firstCol="1" bandRow="1">
                <a:tableStyleId>{5C22544A-7EE6-4342-B048-85BDC9FD1C3A}</a:tableStyleId>
              </a:tblPr>
              <a:tblGrid>
                <a:gridCol w="2281539">
                  <a:extLst>
                    <a:ext uri="{9D8B030D-6E8A-4147-A177-3AD203B41FA5}">
                      <a16:colId xmlns:a16="http://schemas.microsoft.com/office/drawing/2014/main" val="2152317183"/>
                    </a:ext>
                  </a:extLst>
                </a:gridCol>
                <a:gridCol w="6859274">
                  <a:extLst>
                    <a:ext uri="{9D8B030D-6E8A-4147-A177-3AD203B41FA5}">
                      <a16:colId xmlns:a16="http://schemas.microsoft.com/office/drawing/2014/main" val="3794529176"/>
                    </a:ext>
                  </a:extLst>
                </a:gridCol>
                <a:gridCol w="1374786">
                  <a:extLst>
                    <a:ext uri="{9D8B030D-6E8A-4147-A177-3AD203B41FA5}">
                      <a16:colId xmlns:a16="http://schemas.microsoft.com/office/drawing/2014/main" val="3446543570"/>
                    </a:ext>
                  </a:extLst>
                </a:gridCol>
              </a:tblGrid>
              <a:tr h="303940">
                <a:tc>
                  <a:txBody>
                    <a:bodyPr/>
                    <a:lstStyle/>
                    <a:p>
                      <a:pPr marL="0" marR="0">
                        <a:lnSpc>
                          <a:spcPct val="107000"/>
                        </a:lnSpc>
                        <a:spcBef>
                          <a:spcPts val="0"/>
                        </a:spcBef>
                        <a:spcAft>
                          <a:spcPts val="0"/>
                        </a:spcAft>
                      </a:pPr>
                      <a:r>
                        <a:rPr lang="en-IN" sz="1400">
                          <a:effectLst/>
                        </a:rPr>
                        <a:t>Parameter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rPr>
                        <a:t>Purpose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rPr>
                        <a:t>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60994280"/>
                  </a:ext>
                </a:extLst>
              </a:tr>
              <a:tr h="303940">
                <a:tc>
                  <a:txBody>
                    <a:bodyPr/>
                    <a:lstStyle/>
                    <a:p>
                      <a:pPr marL="0" marR="0" algn="ctr">
                        <a:lnSpc>
                          <a:spcPct val="107000"/>
                        </a:lnSpc>
                        <a:spcBef>
                          <a:spcPts val="0"/>
                        </a:spcBef>
                        <a:spcAft>
                          <a:spcPts val="0"/>
                        </a:spcAft>
                      </a:pPr>
                      <a:r>
                        <a:rPr lang="en-IN" sz="1400">
                          <a:effectLst/>
                        </a:rPr>
                        <a:t>Precision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a:effectLst/>
                        </a:rPr>
                        <a:t>Precision is a measure of the accuracy of the positive predictions made by the model.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rPr>
                        <a:t>0.16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86710774"/>
                  </a:ext>
                </a:extLst>
              </a:tr>
              <a:tr h="621945">
                <a:tc>
                  <a:txBody>
                    <a:bodyPr/>
                    <a:lstStyle/>
                    <a:p>
                      <a:pPr marL="0" marR="0" algn="ctr">
                        <a:lnSpc>
                          <a:spcPct val="107000"/>
                        </a:lnSpc>
                        <a:spcBef>
                          <a:spcPts val="0"/>
                        </a:spcBef>
                        <a:spcAft>
                          <a:spcPts val="0"/>
                        </a:spcAft>
                      </a:pPr>
                      <a:r>
                        <a:rPr lang="en-IN" sz="1400">
                          <a:effectLst/>
                        </a:rPr>
                        <a:t>Re-call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a:effectLst/>
                        </a:rPr>
                        <a:t>Recall measures the ability of the model to capture all the relevant instances of the positive class.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rPr>
                        <a:t>0.13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0197515"/>
                  </a:ext>
                </a:extLst>
              </a:tr>
              <a:tr h="303940">
                <a:tc>
                  <a:txBody>
                    <a:bodyPr/>
                    <a:lstStyle/>
                    <a:p>
                      <a:pPr marL="0" marR="0" algn="ctr">
                        <a:lnSpc>
                          <a:spcPct val="107000"/>
                        </a:lnSpc>
                        <a:spcBef>
                          <a:spcPts val="0"/>
                        </a:spcBef>
                        <a:spcAft>
                          <a:spcPts val="0"/>
                        </a:spcAft>
                      </a:pPr>
                      <a:r>
                        <a:rPr lang="en-IN" sz="1400">
                          <a:effectLst/>
                        </a:rPr>
                        <a:t>F1-score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a:effectLst/>
                        </a:rPr>
                        <a:t>F1-score is the harmonic mean of precision and recall.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rPr>
                        <a:t>0.12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1536024"/>
                  </a:ext>
                </a:extLst>
              </a:tr>
              <a:tr h="303940">
                <a:tc>
                  <a:txBody>
                    <a:bodyPr/>
                    <a:lstStyle/>
                    <a:p>
                      <a:pPr marL="0" marR="0" algn="ctr">
                        <a:lnSpc>
                          <a:spcPct val="107000"/>
                        </a:lnSpc>
                        <a:spcBef>
                          <a:spcPts val="0"/>
                        </a:spcBef>
                        <a:spcAft>
                          <a:spcPts val="0"/>
                        </a:spcAft>
                      </a:pPr>
                      <a:r>
                        <a:rPr lang="en-IN" sz="1400">
                          <a:effectLst/>
                        </a:rPr>
                        <a:t>Support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dirty="0">
                          <a:effectLst/>
                        </a:rPr>
                        <a:t>Support is the number of actual occurrences of the class in the specified dataset.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dirty="0">
                          <a:effectLst/>
                        </a:rPr>
                        <a:t>56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4648837"/>
                  </a:ext>
                </a:extLst>
              </a:tr>
            </a:tbl>
          </a:graphicData>
        </a:graphic>
      </p:graphicFrame>
      <p:graphicFrame>
        <p:nvGraphicFramePr>
          <p:cNvPr id="5" name="Table 4">
            <a:extLst>
              <a:ext uri="{FF2B5EF4-FFF2-40B4-BE49-F238E27FC236}">
                <a16:creationId xmlns:a16="http://schemas.microsoft.com/office/drawing/2014/main" id="{2F61C4DB-2B33-6929-6915-758A25A221E0}"/>
              </a:ext>
            </a:extLst>
          </p:cNvPr>
          <p:cNvGraphicFramePr>
            <a:graphicFrameLocks noGrp="1"/>
          </p:cNvGraphicFramePr>
          <p:nvPr>
            <p:extLst>
              <p:ext uri="{D42A27DB-BD31-4B8C-83A1-F6EECF244321}">
                <p14:modId xmlns:p14="http://schemas.microsoft.com/office/powerpoint/2010/main" val="1036814965"/>
              </p:ext>
            </p:extLst>
          </p:nvPr>
        </p:nvGraphicFramePr>
        <p:xfrm>
          <a:off x="838196" y="3949429"/>
          <a:ext cx="10515600" cy="1329310"/>
        </p:xfrm>
        <a:graphic>
          <a:graphicData uri="http://schemas.openxmlformats.org/drawingml/2006/table">
            <a:tbl>
              <a:tblPr firstRow="1" firstCol="1" bandRow="1">
                <a:tableStyleId>{5C22544A-7EE6-4342-B048-85BDC9FD1C3A}</a:tableStyleId>
              </a:tblPr>
              <a:tblGrid>
                <a:gridCol w="2369479">
                  <a:extLst>
                    <a:ext uri="{9D8B030D-6E8A-4147-A177-3AD203B41FA5}">
                      <a16:colId xmlns:a16="http://schemas.microsoft.com/office/drawing/2014/main" val="1960812365"/>
                    </a:ext>
                  </a:extLst>
                </a:gridCol>
                <a:gridCol w="6771335">
                  <a:extLst>
                    <a:ext uri="{9D8B030D-6E8A-4147-A177-3AD203B41FA5}">
                      <a16:colId xmlns:a16="http://schemas.microsoft.com/office/drawing/2014/main" val="1089577699"/>
                    </a:ext>
                  </a:extLst>
                </a:gridCol>
                <a:gridCol w="1374786">
                  <a:extLst>
                    <a:ext uri="{9D8B030D-6E8A-4147-A177-3AD203B41FA5}">
                      <a16:colId xmlns:a16="http://schemas.microsoft.com/office/drawing/2014/main" val="871943389"/>
                    </a:ext>
                  </a:extLst>
                </a:gridCol>
              </a:tblGrid>
              <a:tr h="0">
                <a:tc>
                  <a:txBody>
                    <a:bodyPr/>
                    <a:lstStyle/>
                    <a:p>
                      <a:pPr marL="0" marR="0" algn="ctr">
                        <a:lnSpc>
                          <a:spcPct val="107000"/>
                        </a:lnSpc>
                        <a:spcBef>
                          <a:spcPts val="0"/>
                        </a:spcBef>
                        <a:spcAft>
                          <a:spcPts val="0"/>
                        </a:spcAft>
                      </a:pPr>
                      <a:r>
                        <a:rPr lang="en-IN" sz="1400">
                          <a:effectLst/>
                        </a:rPr>
                        <a:t>Parameter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rPr>
                        <a:t>Purpose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rPr>
                        <a:t>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3376906"/>
                  </a:ext>
                </a:extLst>
              </a:tr>
              <a:tr h="0">
                <a:tc>
                  <a:txBody>
                    <a:bodyPr/>
                    <a:lstStyle/>
                    <a:p>
                      <a:pPr marL="0" marR="0" algn="ctr">
                        <a:lnSpc>
                          <a:spcPct val="107000"/>
                        </a:lnSpc>
                        <a:spcBef>
                          <a:spcPts val="0"/>
                        </a:spcBef>
                        <a:spcAft>
                          <a:spcPts val="0"/>
                        </a:spcAft>
                      </a:pPr>
                      <a:r>
                        <a:rPr lang="en-IN" sz="1400">
                          <a:effectLst/>
                        </a:rPr>
                        <a:t>Accuracy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a:effectLst/>
                        </a:rPr>
                        <a:t>Accuracy provides an overall measure of correct predictions.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rPr>
                        <a:t>0.593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1990509"/>
                  </a:ext>
                </a:extLst>
              </a:tr>
              <a:tr h="0">
                <a:tc>
                  <a:txBody>
                    <a:bodyPr/>
                    <a:lstStyle/>
                    <a:p>
                      <a:pPr marL="0" marR="0" algn="ctr">
                        <a:lnSpc>
                          <a:spcPct val="107000"/>
                        </a:lnSpc>
                        <a:spcBef>
                          <a:spcPts val="0"/>
                        </a:spcBef>
                        <a:spcAft>
                          <a:spcPts val="0"/>
                        </a:spcAft>
                      </a:pPr>
                      <a:r>
                        <a:rPr lang="en-IN" sz="1400">
                          <a:effectLst/>
                        </a:rPr>
                        <a:t>Macro-average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dirty="0">
                          <a:effectLst/>
                        </a:rPr>
                        <a:t>Macro-average treats each class equally, making it suitable when all classes are considered equally important.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rPr>
                        <a:t>0.125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6204350"/>
                  </a:ext>
                </a:extLst>
              </a:tr>
              <a:tr h="0">
                <a:tc>
                  <a:txBody>
                    <a:bodyPr/>
                    <a:lstStyle/>
                    <a:p>
                      <a:pPr marL="0" marR="0" algn="ctr">
                        <a:lnSpc>
                          <a:spcPct val="107000"/>
                        </a:lnSpc>
                        <a:spcBef>
                          <a:spcPts val="0"/>
                        </a:spcBef>
                        <a:spcAft>
                          <a:spcPts val="0"/>
                        </a:spcAft>
                      </a:pPr>
                      <a:r>
                        <a:rPr lang="en-IN" sz="1400">
                          <a:effectLst/>
                        </a:rPr>
                        <a:t>Weighted-average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dirty="0">
                          <a:effectLst/>
                        </a:rPr>
                        <a:t>Weighted-average class sizes, making it suitable for imbalanced datasets where some classes are more prevalent than others.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dirty="0">
                          <a:effectLst/>
                        </a:rPr>
                        <a:t>0.53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5365533"/>
                  </a:ext>
                </a:extLst>
              </a:tr>
            </a:tbl>
          </a:graphicData>
        </a:graphic>
      </p:graphicFrame>
      <p:sp>
        <p:nvSpPr>
          <p:cNvPr id="6" name="TextBox 5">
            <a:extLst>
              <a:ext uri="{FF2B5EF4-FFF2-40B4-BE49-F238E27FC236}">
                <a16:creationId xmlns:a16="http://schemas.microsoft.com/office/drawing/2014/main" id="{4C31B863-81DD-91A1-E0C6-0897613AEB97}"/>
              </a:ext>
            </a:extLst>
          </p:cNvPr>
          <p:cNvSpPr txBox="1"/>
          <p:nvPr/>
        </p:nvSpPr>
        <p:spPr>
          <a:xfrm>
            <a:off x="838198" y="3175342"/>
            <a:ext cx="10515598" cy="522259"/>
          </a:xfrm>
          <a:prstGeom prst="rect">
            <a:avLst/>
          </a:prstGeom>
          <a:noFill/>
        </p:spPr>
        <p:txBody>
          <a:bodyPr wrap="square" rtlCol="0">
            <a:spAutoFit/>
          </a:bodyPr>
          <a:lstStyle/>
          <a:p>
            <a:pPr marL="0" marR="0">
              <a:lnSpc>
                <a:spcPct val="107000"/>
              </a:lnSpc>
              <a:spcBef>
                <a:spcPts val="0"/>
              </a:spcBef>
              <a:spcAft>
                <a:spcPts val="800"/>
              </a:spcAft>
            </a:pPr>
            <a:r>
              <a:rPr lang="en-IN" sz="2800" b="1" dirty="0">
                <a:solidFill>
                  <a:srgbClr val="CC0066"/>
                </a:solidFill>
                <a:effectLst/>
                <a:latin typeface="Times New Roman" panose="02020603050405020304" pitchFamily="18" charset="0"/>
                <a:ea typeface="Calibri" panose="020F0502020204030204" pitchFamily="34" charset="0"/>
                <a:cs typeface="Times New Roman" panose="02020603050405020304" pitchFamily="18" charset="0"/>
              </a:rPr>
              <a:t> TABLE OF PARAMETERS EVALUATED IN THE MODEL</a:t>
            </a:r>
            <a:endParaRPr lang="en-IN" sz="2800" dirty="0">
              <a:solidFill>
                <a:srgbClr val="CC0066"/>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96884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0AEBE-65D7-FD8E-26AE-DCC15CEDD633}"/>
              </a:ext>
            </a:extLst>
          </p:cNvPr>
          <p:cNvSpPr>
            <a:spLocks noGrp="1"/>
          </p:cNvSpPr>
          <p:nvPr>
            <p:ph type="title"/>
          </p:nvPr>
        </p:nvSpPr>
        <p:spPr/>
        <p:txBody>
          <a:bodyPr>
            <a:normAutofit/>
          </a:bodyPr>
          <a:lstStyle/>
          <a:p>
            <a:r>
              <a:rPr lang="en-IN" b="1" dirty="0">
                <a:solidFill>
                  <a:srgbClr val="CC0066"/>
                </a:solidFill>
                <a:effectLst/>
                <a:latin typeface="Times New Roman" panose="02020603050405020304" pitchFamily="18" charset="0"/>
                <a:ea typeface="Calibri" panose="020F0502020204030204" pitchFamily="34" charset="0"/>
              </a:rPr>
              <a:t>LOGISTIC</a:t>
            </a:r>
            <a:r>
              <a:rPr lang="en-IN" b="1" dirty="0">
                <a:effectLst/>
                <a:latin typeface="Times New Roman" panose="02020603050405020304" pitchFamily="18" charset="0"/>
                <a:ea typeface="Calibri" panose="020F0502020204030204" pitchFamily="34" charset="0"/>
              </a:rPr>
              <a:t> </a:t>
            </a:r>
            <a:r>
              <a:rPr lang="en-IN" b="1" dirty="0">
                <a:solidFill>
                  <a:srgbClr val="CC0066"/>
                </a:solidFill>
                <a:effectLst/>
                <a:latin typeface="Times New Roman" panose="02020603050405020304" pitchFamily="18" charset="0"/>
                <a:ea typeface="Calibri" panose="020F0502020204030204" pitchFamily="34" charset="0"/>
              </a:rPr>
              <a:t>REGRESSION</a:t>
            </a:r>
            <a:endParaRPr lang="en-IN" dirty="0">
              <a:solidFill>
                <a:srgbClr val="CC0066"/>
              </a:solidFill>
            </a:endParaRPr>
          </a:p>
        </p:txBody>
      </p:sp>
      <p:sp>
        <p:nvSpPr>
          <p:cNvPr id="3" name="Content Placeholder 2">
            <a:extLst>
              <a:ext uri="{FF2B5EF4-FFF2-40B4-BE49-F238E27FC236}">
                <a16:creationId xmlns:a16="http://schemas.microsoft.com/office/drawing/2014/main" id="{5B986685-CD47-8031-A01E-859802C0CDCC}"/>
              </a:ext>
            </a:extLst>
          </p:cNvPr>
          <p:cNvSpPr>
            <a:spLocks noGrp="1"/>
          </p:cNvSpPr>
          <p:nvPr>
            <p:ph idx="1"/>
          </p:nvPr>
        </p:nvSpPr>
        <p:spPr>
          <a:xfrm>
            <a:off x="838200" y="1574156"/>
            <a:ext cx="5257800" cy="4682265"/>
          </a:xfrm>
        </p:spPr>
        <p:txBody>
          <a:bodyPr>
            <a:noAutofit/>
          </a:bodyPr>
          <a:lstStyle/>
          <a:p>
            <a:pPr algn="just"/>
            <a:r>
              <a:rPr lang="en-US" sz="1600" dirty="0">
                <a:latin typeface="Times New Roman" panose="02020603050405020304" pitchFamily="18" charset="0"/>
                <a:cs typeface="Times New Roman" panose="02020603050405020304" pitchFamily="18" charset="0"/>
              </a:rPr>
              <a:t>The output includes the accuracy of the model, confusion matrix, classification report, and precision, recall, and f1-score metrics.</a:t>
            </a:r>
          </a:p>
          <a:p>
            <a:pPr algn="just"/>
            <a:r>
              <a:rPr lang="en-US" sz="1600" dirty="0">
                <a:latin typeface="Times New Roman" panose="02020603050405020304" pitchFamily="18" charset="0"/>
                <a:cs typeface="Times New Roman" panose="02020603050405020304" pitchFamily="18" charset="0"/>
              </a:rPr>
              <a:t>The accuracy of the model is 0.47, which means that the model's predictions are correct about 47% of the time. The confusion matrix shows the number of correct and incorrect predictions made by the model for each class.</a:t>
            </a:r>
          </a:p>
          <a:p>
            <a:pPr algn="just"/>
            <a:r>
              <a:rPr lang="en-US" sz="1600" dirty="0">
                <a:latin typeface="Times New Roman" panose="02020603050405020304" pitchFamily="18" charset="0"/>
                <a:cs typeface="Times New Roman" panose="02020603050405020304" pitchFamily="18" charset="0"/>
              </a:rPr>
              <a:t> The classification report displays the precision, recall, and f1-score metrics for each class. Precision is the ratio of true positive predictions to the total predicted positives. </a:t>
            </a:r>
          </a:p>
          <a:p>
            <a:pPr algn="just"/>
            <a:r>
              <a:rPr lang="en-US" sz="1600" dirty="0">
                <a:latin typeface="Times New Roman" panose="02020603050405020304" pitchFamily="18" charset="0"/>
                <a:cs typeface="Times New Roman" panose="02020603050405020304" pitchFamily="18" charset="0"/>
              </a:rPr>
              <a:t>Recall is the ratio of true positive predictions to the total actual positives. The f1-score is the harmonic mean of precision and recall.</a:t>
            </a:r>
          </a:p>
          <a:p>
            <a:pPr algn="just"/>
            <a:r>
              <a:rPr lang="en-US" sz="1600" dirty="0">
                <a:latin typeface="Times New Roman" panose="02020603050405020304" pitchFamily="18" charset="0"/>
                <a:cs typeface="Times New Roman" panose="02020603050405020304" pitchFamily="18" charset="0"/>
              </a:rPr>
              <a:t>In this output, the classification report shows that the model has not made any correct predictions for any of the classes, as the precision, recall, and f1-score values are all 0.00. </a:t>
            </a:r>
          </a:p>
        </p:txBody>
      </p:sp>
      <p:pic>
        <p:nvPicPr>
          <p:cNvPr id="2050" name="Picture 2">
            <a:extLst>
              <a:ext uri="{FF2B5EF4-FFF2-40B4-BE49-F238E27FC236}">
                <a16:creationId xmlns:a16="http://schemas.microsoft.com/office/drawing/2014/main" id="{79C568C8-0DB9-EAF9-0587-3C99552D2B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9" r="54077" b="67369"/>
          <a:stretch/>
        </p:blipFill>
        <p:spPr bwMode="auto">
          <a:xfrm>
            <a:off x="6390310" y="1574156"/>
            <a:ext cx="5257800" cy="268532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4B5D115-1360-7A5B-D15F-407C1C561C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6447" r="55376"/>
          <a:stretch/>
        </p:blipFill>
        <p:spPr bwMode="auto">
          <a:xfrm>
            <a:off x="6390309" y="4621062"/>
            <a:ext cx="5257801" cy="132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322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FF5DE-3AF0-21F4-59D9-6396C0474C6E}"/>
              </a:ext>
            </a:extLst>
          </p:cNvPr>
          <p:cNvSpPr>
            <a:spLocks noGrp="1"/>
          </p:cNvSpPr>
          <p:nvPr>
            <p:ph type="title"/>
          </p:nvPr>
        </p:nvSpPr>
        <p:spPr>
          <a:xfrm>
            <a:off x="838201" y="151014"/>
            <a:ext cx="10515600" cy="1012262"/>
          </a:xfrm>
        </p:spPr>
        <p:txBody>
          <a:bodyPr>
            <a:normAutofit/>
          </a:bodyPr>
          <a:lstStyle/>
          <a:p>
            <a:r>
              <a:rPr lang="en-IN" sz="2800" b="1" dirty="0">
                <a:solidFill>
                  <a:srgbClr val="CC0066"/>
                </a:solidFill>
                <a:effectLst/>
                <a:latin typeface="Times New Roman" panose="02020603050405020304" pitchFamily="18" charset="0"/>
                <a:ea typeface="Calibri" panose="020F0502020204030204" pitchFamily="34" charset="0"/>
                <a:cs typeface="Times New Roman" panose="02020603050405020304" pitchFamily="18" charset="0"/>
              </a:rPr>
              <a:t>TABLE OF PARAMETER SET IN THE MODEL </a:t>
            </a:r>
            <a:endParaRPr lang="en-IN" sz="2800" dirty="0">
              <a:solidFill>
                <a:srgbClr val="CC0066"/>
              </a:solidFill>
            </a:endParaRPr>
          </a:p>
        </p:txBody>
      </p:sp>
      <p:graphicFrame>
        <p:nvGraphicFramePr>
          <p:cNvPr id="7" name="Content Placeholder 6">
            <a:extLst>
              <a:ext uri="{FF2B5EF4-FFF2-40B4-BE49-F238E27FC236}">
                <a16:creationId xmlns:a16="http://schemas.microsoft.com/office/drawing/2014/main" id="{CCD74468-D594-E49B-78C2-9216CD13CE5B}"/>
              </a:ext>
            </a:extLst>
          </p:cNvPr>
          <p:cNvGraphicFramePr>
            <a:graphicFrameLocks noGrp="1"/>
          </p:cNvGraphicFramePr>
          <p:nvPr>
            <p:ph idx="1"/>
            <p:extLst>
              <p:ext uri="{D42A27DB-BD31-4B8C-83A1-F6EECF244321}">
                <p14:modId xmlns:p14="http://schemas.microsoft.com/office/powerpoint/2010/main" val="1146053308"/>
              </p:ext>
            </p:extLst>
          </p:nvPr>
        </p:nvGraphicFramePr>
        <p:xfrm>
          <a:off x="919223" y="1114682"/>
          <a:ext cx="10515601" cy="2039102"/>
        </p:xfrm>
        <a:graphic>
          <a:graphicData uri="http://schemas.openxmlformats.org/drawingml/2006/table">
            <a:tbl>
              <a:tblPr firstRow="1" firstCol="1" bandRow="1">
                <a:tableStyleId>{5C22544A-7EE6-4342-B048-85BDC9FD1C3A}</a:tableStyleId>
              </a:tblPr>
              <a:tblGrid>
                <a:gridCol w="2257114">
                  <a:extLst>
                    <a:ext uri="{9D8B030D-6E8A-4147-A177-3AD203B41FA5}">
                      <a16:colId xmlns:a16="http://schemas.microsoft.com/office/drawing/2014/main" val="2044509119"/>
                    </a:ext>
                  </a:extLst>
                </a:gridCol>
                <a:gridCol w="6795761">
                  <a:extLst>
                    <a:ext uri="{9D8B030D-6E8A-4147-A177-3AD203B41FA5}">
                      <a16:colId xmlns:a16="http://schemas.microsoft.com/office/drawing/2014/main" val="2031261988"/>
                    </a:ext>
                  </a:extLst>
                </a:gridCol>
                <a:gridCol w="1462726">
                  <a:extLst>
                    <a:ext uri="{9D8B030D-6E8A-4147-A177-3AD203B41FA5}">
                      <a16:colId xmlns:a16="http://schemas.microsoft.com/office/drawing/2014/main" val="4138856853"/>
                    </a:ext>
                  </a:extLst>
                </a:gridCol>
              </a:tblGrid>
              <a:tr h="304637">
                <a:tc>
                  <a:txBody>
                    <a:bodyPr/>
                    <a:lstStyle/>
                    <a:p>
                      <a:pPr marL="0" marR="0">
                        <a:lnSpc>
                          <a:spcPct val="107000"/>
                        </a:lnSpc>
                        <a:spcBef>
                          <a:spcPts val="0"/>
                        </a:spcBef>
                        <a:spcAft>
                          <a:spcPts val="0"/>
                        </a:spcAft>
                      </a:pPr>
                      <a:r>
                        <a:rPr lang="en-IN" sz="1400">
                          <a:effectLst/>
                        </a:rPr>
                        <a:t>Parameter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a:effectLst/>
                        </a:rPr>
                        <a:t>Purpose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a:effectLst/>
                        </a:rPr>
                        <a:t>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5899801"/>
                  </a:ext>
                </a:extLst>
              </a:tr>
              <a:tr h="304637">
                <a:tc>
                  <a:txBody>
                    <a:bodyPr/>
                    <a:lstStyle/>
                    <a:p>
                      <a:pPr marL="0" marR="0" algn="ctr">
                        <a:lnSpc>
                          <a:spcPct val="107000"/>
                        </a:lnSpc>
                        <a:spcBef>
                          <a:spcPts val="0"/>
                        </a:spcBef>
                        <a:spcAft>
                          <a:spcPts val="0"/>
                        </a:spcAft>
                      </a:pPr>
                      <a:r>
                        <a:rPr lang="en-IN" sz="1400">
                          <a:effectLst/>
                        </a:rPr>
                        <a:t>Precision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1400">
                          <a:effectLst/>
                        </a:rPr>
                        <a:t>Precision is a measure of the accuracy of the positive predictions made by the model.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rPr>
                        <a:t>0.24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56315894"/>
                  </a:ext>
                </a:extLst>
              </a:tr>
              <a:tr h="623373">
                <a:tc>
                  <a:txBody>
                    <a:bodyPr/>
                    <a:lstStyle/>
                    <a:p>
                      <a:pPr marL="0" marR="0" algn="ctr">
                        <a:lnSpc>
                          <a:spcPct val="107000"/>
                        </a:lnSpc>
                        <a:spcBef>
                          <a:spcPts val="0"/>
                        </a:spcBef>
                        <a:spcAft>
                          <a:spcPts val="0"/>
                        </a:spcAft>
                      </a:pPr>
                      <a:r>
                        <a:rPr lang="en-IN" sz="1400">
                          <a:effectLst/>
                        </a:rPr>
                        <a:t>Re-call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1400">
                          <a:effectLst/>
                        </a:rPr>
                        <a:t>Recall measures the ability of the model to capture all the relevant instances of the positive class.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rPr>
                        <a:t>0.47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9122103"/>
                  </a:ext>
                </a:extLst>
              </a:tr>
              <a:tr h="304637">
                <a:tc>
                  <a:txBody>
                    <a:bodyPr/>
                    <a:lstStyle/>
                    <a:p>
                      <a:pPr marL="0" marR="0" algn="ctr">
                        <a:lnSpc>
                          <a:spcPct val="107000"/>
                        </a:lnSpc>
                        <a:spcBef>
                          <a:spcPts val="0"/>
                        </a:spcBef>
                        <a:spcAft>
                          <a:spcPts val="0"/>
                        </a:spcAft>
                      </a:pPr>
                      <a:r>
                        <a:rPr lang="en-IN" sz="1400">
                          <a:effectLst/>
                        </a:rPr>
                        <a:t>F1-score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1400" dirty="0">
                          <a:effectLst/>
                        </a:rPr>
                        <a:t>F1-score is the harmonic mean of precision and recall.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rPr>
                        <a:t>0.32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5164276"/>
                  </a:ext>
                </a:extLst>
              </a:tr>
              <a:tr h="501818">
                <a:tc>
                  <a:txBody>
                    <a:bodyPr/>
                    <a:lstStyle/>
                    <a:p>
                      <a:pPr marL="0" marR="0" algn="ctr">
                        <a:lnSpc>
                          <a:spcPct val="107000"/>
                        </a:lnSpc>
                        <a:spcBef>
                          <a:spcPts val="0"/>
                        </a:spcBef>
                        <a:spcAft>
                          <a:spcPts val="0"/>
                        </a:spcAft>
                      </a:pPr>
                      <a:r>
                        <a:rPr lang="en-IN" sz="1400">
                          <a:effectLst/>
                        </a:rPr>
                        <a:t>Support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1400" dirty="0">
                          <a:effectLst/>
                        </a:rPr>
                        <a:t>Support is the number of actual occurrences of the class in the specified dataset.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dirty="0">
                          <a:effectLst/>
                        </a:rPr>
                        <a:t>83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0727"/>
                  </a:ext>
                </a:extLst>
              </a:tr>
            </a:tbl>
          </a:graphicData>
        </a:graphic>
      </p:graphicFrame>
      <p:sp>
        <p:nvSpPr>
          <p:cNvPr id="8" name="TextBox 7">
            <a:extLst>
              <a:ext uri="{FF2B5EF4-FFF2-40B4-BE49-F238E27FC236}">
                <a16:creationId xmlns:a16="http://schemas.microsoft.com/office/drawing/2014/main" id="{1C811B59-5E38-E306-237A-5A17483B7FF3}"/>
              </a:ext>
            </a:extLst>
          </p:cNvPr>
          <p:cNvSpPr txBox="1"/>
          <p:nvPr/>
        </p:nvSpPr>
        <p:spPr>
          <a:xfrm>
            <a:off x="919223" y="3320722"/>
            <a:ext cx="9568389" cy="523220"/>
          </a:xfrm>
          <a:prstGeom prst="rect">
            <a:avLst/>
          </a:prstGeom>
          <a:noFill/>
        </p:spPr>
        <p:txBody>
          <a:bodyPr wrap="none" rtlCol="0">
            <a:spAutoFit/>
          </a:bodyPr>
          <a:lstStyle/>
          <a:p>
            <a:r>
              <a:rPr lang="en-IN" sz="2800" b="1" dirty="0">
                <a:solidFill>
                  <a:srgbClr val="CC0066"/>
                </a:solidFill>
                <a:effectLst/>
                <a:latin typeface="Times New Roman" panose="02020603050405020304" pitchFamily="18" charset="0"/>
                <a:ea typeface="Calibri" panose="020F0502020204030204" pitchFamily="34" charset="0"/>
                <a:cs typeface="Times New Roman" panose="02020603050405020304" pitchFamily="18" charset="0"/>
              </a:rPr>
              <a:t>TABLE OF PARAMETERS EVALUATED IN THE MODEL</a:t>
            </a:r>
            <a:endParaRPr lang="en-IN" sz="2800" dirty="0">
              <a:solidFill>
                <a:srgbClr val="CC0066"/>
              </a:solidFill>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1" name="Table 10">
            <a:extLst>
              <a:ext uri="{FF2B5EF4-FFF2-40B4-BE49-F238E27FC236}">
                <a16:creationId xmlns:a16="http://schemas.microsoft.com/office/drawing/2014/main" id="{8CDE0911-FEB8-6141-0B3A-707EBB23168F}"/>
              </a:ext>
            </a:extLst>
          </p:cNvPr>
          <p:cNvGraphicFramePr>
            <a:graphicFrameLocks noGrp="1"/>
          </p:cNvGraphicFramePr>
          <p:nvPr>
            <p:extLst>
              <p:ext uri="{D42A27DB-BD31-4B8C-83A1-F6EECF244321}">
                <p14:modId xmlns:p14="http://schemas.microsoft.com/office/powerpoint/2010/main" val="4280911627"/>
              </p:ext>
            </p:extLst>
          </p:nvPr>
        </p:nvGraphicFramePr>
        <p:xfrm>
          <a:off x="838200" y="4117452"/>
          <a:ext cx="10515600" cy="1666754"/>
        </p:xfrm>
        <a:graphic>
          <a:graphicData uri="http://schemas.openxmlformats.org/drawingml/2006/table">
            <a:tbl>
              <a:tblPr firstRow="1" firstCol="1" bandRow="1">
                <a:tableStyleId>{5C22544A-7EE6-4342-B048-85BDC9FD1C3A}</a:tableStyleId>
              </a:tblPr>
              <a:tblGrid>
                <a:gridCol w="2281539">
                  <a:extLst>
                    <a:ext uri="{9D8B030D-6E8A-4147-A177-3AD203B41FA5}">
                      <a16:colId xmlns:a16="http://schemas.microsoft.com/office/drawing/2014/main" val="954808935"/>
                    </a:ext>
                  </a:extLst>
                </a:gridCol>
                <a:gridCol w="6771336">
                  <a:extLst>
                    <a:ext uri="{9D8B030D-6E8A-4147-A177-3AD203B41FA5}">
                      <a16:colId xmlns:a16="http://schemas.microsoft.com/office/drawing/2014/main" val="544064831"/>
                    </a:ext>
                  </a:extLst>
                </a:gridCol>
                <a:gridCol w="1462725">
                  <a:extLst>
                    <a:ext uri="{9D8B030D-6E8A-4147-A177-3AD203B41FA5}">
                      <a16:colId xmlns:a16="http://schemas.microsoft.com/office/drawing/2014/main" val="2814584936"/>
                    </a:ext>
                  </a:extLst>
                </a:gridCol>
              </a:tblGrid>
              <a:tr h="273572">
                <a:tc>
                  <a:txBody>
                    <a:bodyPr/>
                    <a:lstStyle/>
                    <a:p>
                      <a:pPr marL="0" marR="0">
                        <a:lnSpc>
                          <a:spcPct val="107000"/>
                        </a:lnSpc>
                        <a:spcBef>
                          <a:spcPts val="0"/>
                        </a:spcBef>
                        <a:spcAft>
                          <a:spcPts val="0"/>
                        </a:spcAft>
                      </a:pPr>
                      <a:r>
                        <a:rPr lang="en-IN" sz="1400">
                          <a:effectLst/>
                        </a:rPr>
                        <a:t>Parameter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dirty="0">
                          <a:effectLst/>
                        </a:rPr>
                        <a:t>Purpose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a:effectLst/>
                        </a:rPr>
                        <a:t>Value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2095673"/>
                  </a:ext>
                </a:extLst>
              </a:tr>
              <a:tr h="273572">
                <a:tc>
                  <a:txBody>
                    <a:bodyPr/>
                    <a:lstStyle/>
                    <a:p>
                      <a:pPr marL="0" marR="0" algn="ctr">
                        <a:lnSpc>
                          <a:spcPct val="107000"/>
                        </a:lnSpc>
                        <a:spcBef>
                          <a:spcPts val="0"/>
                        </a:spcBef>
                        <a:spcAft>
                          <a:spcPts val="0"/>
                        </a:spcAft>
                      </a:pPr>
                      <a:r>
                        <a:rPr lang="en-IN" sz="1400">
                          <a:effectLst/>
                        </a:rPr>
                        <a:t>Accuracy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1400">
                          <a:effectLst/>
                        </a:rPr>
                        <a:t>Accuracy provides an overall measure of correct predictions.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rPr>
                        <a:t>0.47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1306604"/>
                  </a:ext>
                </a:extLst>
              </a:tr>
              <a:tr h="559805">
                <a:tc>
                  <a:txBody>
                    <a:bodyPr/>
                    <a:lstStyle/>
                    <a:p>
                      <a:pPr marL="0" marR="0" algn="ctr">
                        <a:lnSpc>
                          <a:spcPct val="107000"/>
                        </a:lnSpc>
                        <a:spcBef>
                          <a:spcPts val="0"/>
                        </a:spcBef>
                        <a:spcAft>
                          <a:spcPts val="0"/>
                        </a:spcAft>
                      </a:pPr>
                      <a:r>
                        <a:rPr lang="en-IN" sz="1400">
                          <a:effectLst/>
                        </a:rPr>
                        <a:t>Macro-average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1400" dirty="0">
                          <a:effectLst/>
                        </a:rPr>
                        <a:t>Macro-average treats each class equally, making it suitable when all classes are considered equally important.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dirty="0">
                          <a:effectLst/>
                        </a:rPr>
                        <a:t>0.02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7060410"/>
                  </a:ext>
                </a:extLst>
              </a:tr>
              <a:tr h="559805">
                <a:tc>
                  <a:txBody>
                    <a:bodyPr/>
                    <a:lstStyle/>
                    <a:p>
                      <a:pPr marL="0" marR="0" algn="ctr">
                        <a:lnSpc>
                          <a:spcPct val="107000"/>
                        </a:lnSpc>
                        <a:spcBef>
                          <a:spcPts val="0"/>
                        </a:spcBef>
                        <a:spcAft>
                          <a:spcPts val="0"/>
                        </a:spcAft>
                      </a:pPr>
                      <a:r>
                        <a:rPr lang="en-IN" sz="1400">
                          <a:effectLst/>
                        </a:rPr>
                        <a:t>Weighted-average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IN" sz="1400">
                          <a:effectLst/>
                        </a:rPr>
                        <a:t>Weighted-average class sizes, making it suitable for imbalanced datasets where some classes are more prevalent than others.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dirty="0">
                          <a:effectLst/>
                        </a:rPr>
                        <a:t>0.37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97508018"/>
                  </a:ext>
                </a:extLst>
              </a:tr>
            </a:tbl>
          </a:graphicData>
        </a:graphic>
      </p:graphicFrame>
    </p:spTree>
    <p:extLst>
      <p:ext uri="{BB962C8B-B14F-4D97-AF65-F5344CB8AC3E}">
        <p14:creationId xmlns:p14="http://schemas.microsoft.com/office/powerpoint/2010/main" val="299445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CE03-6B47-A31E-59F6-D2226510A1AD}"/>
              </a:ext>
            </a:extLst>
          </p:cNvPr>
          <p:cNvSpPr>
            <a:spLocks noGrp="1"/>
          </p:cNvSpPr>
          <p:nvPr>
            <p:ph type="title"/>
          </p:nvPr>
        </p:nvSpPr>
        <p:spPr/>
        <p:txBody>
          <a:bodyPr/>
          <a:lstStyle/>
          <a:p>
            <a:r>
              <a:rPr lang="en-IN" sz="4400" b="1" dirty="0">
                <a:solidFill>
                  <a:srgbClr val="CC0066"/>
                </a:solidFill>
                <a:latin typeface="Times New Roman" panose="02020603050405020304" pitchFamily="18" charset="0"/>
                <a:cs typeface="Times New Roman" panose="02020603050405020304" pitchFamily="18" charset="0"/>
              </a:rPr>
              <a:t>RIDGE &amp; LASSO REGRESSION</a:t>
            </a:r>
            <a:endParaRPr lang="en-IN" b="1" dirty="0">
              <a:solidFill>
                <a:srgbClr val="CC0066"/>
              </a:solidFill>
            </a:endParaRPr>
          </a:p>
        </p:txBody>
      </p:sp>
      <p:sp>
        <p:nvSpPr>
          <p:cNvPr id="3" name="Content Placeholder 2">
            <a:extLst>
              <a:ext uri="{FF2B5EF4-FFF2-40B4-BE49-F238E27FC236}">
                <a16:creationId xmlns:a16="http://schemas.microsoft.com/office/drawing/2014/main" id="{8393E600-709B-1B49-5B54-27FD96316149}"/>
              </a:ext>
            </a:extLst>
          </p:cNvPr>
          <p:cNvSpPr>
            <a:spLocks noGrp="1"/>
          </p:cNvSpPr>
          <p:nvPr>
            <p:ph idx="1"/>
          </p:nvPr>
        </p:nvSpPr>
        <p:spPr>
          <a:xfrm>
            <a:off x="838200" y="1825625"/>
            <a:ext cx="5257800" cy="4351338"/>
          </a:xfrm>
        </p:spPr>
        <p:txBody>
          <a:bodyPr>
            <a:normAutofit fontScale="85000" lnSpcReduction="20000"/>
          </a:bodyPr>
          <a:lstStyle/>
          <a:p>
            <a:pPr algn="just">
              <a:lnSpc>
                <a:spcPct val="110000"/>
              </a:lnSpc>
              <a:spcBef>
                <a:spcPts val="0"/>
              </a:spcBef>
            </a:pPr>
            <a:r>
              <a:rPr lang="en-US" sz="2000" dirty="0">
                <a:effectLst/>
                <a:latin typeface="Times New Roman" panose="02020603050405020304" pitchFamily="18" charset="0"/>
                <a:ea typeface="SimSun" panose="02010600030101010101" pitchFamily="2" charset="-122"/>
              </a:rPr>
              <a:t>The first subplot, "Ridge Regression," shows the actual values of the dependent variable (y) as dots on the y-axis and the predicted values from Ridge Regression as a solid line. The actual values range from 0 to 140, and the predicted values range from 0 to 110.</a:t>
            </a:r>
          </a:p>
          <a:p>
            <a:pPr algn="just">
              <a:lnSpc>
                <a:spcPct val="110000"/>
              </a:lnSpc>
              <a:spcBef>
                <a:spcPts val="0"/>
              </a:spcBef>
            </a:pPr>
            <a:endParaRPr lang="en-IN" sz="2000" dirty="0">
              <a:effectLst/>
              <a:latin typeface="Times New Roman" panose="02020603050405020304" pitchFamily="18" charset="0"/>
              <a:ea typeface="SimSun" panose="02010600030101010101" pitchFamily="2" charset="-122"/>
            </a:endParaRPr>
          </a:p>
          <a:p>
            <a:pPr algn="just">
              <a:lnSpc>
                <a:spcPct val="110000"/>
              </a:lnSpc>
              <a:spcBef>
                <a:spcPts val="0"/>
              </a:spcBef>
            </a:pPr>
            <a:r>
              <a:rPr lang="en-US" sz="2000" dirty="0">
                <a:effectLst/>
                <a:latin typeface="Times New Roman" panose="02020603050405020304" pitchFamily="18" charset="0"/>
                <a:ea typeface="SimSun" panose="02010600030101010101" pitchFamily="2" charset="-122"/>
              </a:rPr>
              <a:t>The second subplot, "Lasso Regression," shows the actual values as dots on the y-axis and the predicted values from Lasso Regression as a dashed line. The actual values range from 0 to 140, and the predicted values range from 0 to 120.</a:t>
            </a:r>
            <a:endParaRPr lang="en-IN" sz="2000" dirty="0">
              <a:effectLst/>
              <a:latin typeface="Times New Roman" panose="02020603050405020304" pitchFamily="18" charset="0"/>
              <a:ea typeface="SimSun" panose="02010600030101010101" pitchFamily="2" charset="-122"/>
            </a:endParaRPr>
          </a:p>
          <a:p>
            <a:pPr algn="just">
              <a:lnSpc>
                <a:spcPct val="110000"/>
              </a:lnSpc>
              <a:spcBef>
                <a:spcPts val="0"/>
              </a:spcBef>
            </a:pPr>
            <a:endParaRPr lang="en-IN" sz="2000" dirty="0">
              <a:effectLst/>
              <a:latin typeface="Times New Roman" panose="02020603050405020304" pitchFamily="18" charset="0"/>
              <a:ea typeface="SimSun" panose="02010600030101010101" pitchFamily="2" charset="-122"/>
            </a:endParaRPr>
          </a:p>
          <a:p>
            <a:pPr algn="just">
              <a:lnSpc>
                <a:spcPct val="110000"/>
              </a:lnSpc>
              <a:spcBef>
                <a:spcPts val="0"/>
              </a:spcBef>
            </a:pPr>
            <a:r>
              <a:rPr lang="en-US" sz="2000" dirty="0">
                <a:effectLst/>
                <a:latin typeface="Times New Roman" panose="02020603050405020304" pitchFamily="18" charset="0"/>
                <a:ea typeface="SimSun" panose="02010600030101010101" pitchFamily="2" charset="-122"/>
              </a:rPr>
              <a:t>The third subplot, "Ridge and Lasso Regression," shows the actual values as dots on the y-axis and the predicted values from Ridge and Lasso Regression as a dotted line. The actual values range from 0 to 140, and the predicted values range from 0 to 110.</a:t>
            </a:r>
            <a:endParaRPr lang="en-IN" sz="2000" dirty="0">
              <a:effectLst/>
              <a:latin typeface="Times New Roman" panose="02020603050405020304" pitchFamily="18" charset="0"/>
              <a:ea typeface="SimSun" panose="02010600030101010101" pitchFamily="2" charset="-122"/>
            </a:endParaRPr>
          </a:p>
          <a:p>
            <a:pPr marL="0" marR="0" indent="0" algn="just">
              <a:lnSpc>
                <a:spcPct val="110000"/>
              </a:lnSpc>
              <a:spcBef>
                <a:spcPts val="0"/>
              </a:spcBef>
              <a:spcAft>
                <a:spcPts val="0"/>
              </a:spcAft>
              <a:buNone/>
            </a:pPr>
            <a:endParaRPr lang="en-IN" sz="1800" dirty="0">
              <a:effectLst/>
              <a:latin typeface="Times New Roman" panose="02020603050405020304" pitchFamily="18" charset="0"/>
              <a:ea typeface="SimSun" panose="02010600030101010101" pitchFamily="2" charset="-122"/>
            </a:endParaRPr>
          </a:p>
        </p:txBody>
      </p:sp>
      <p:pic>
        <p:nvPicPr>
          <p:cNvPr id="4" name="Picture 3">
            <a:extLst>
              <a:ext uri="{FF2B5EF4-FFF2-40B4-BE49-F238E27FC236}">
                <a16:creationId xmlns:a16="http://schemas.microsoft.com/office/drawing/2014/main" id="{9245E953-A4CB-AB1B-6F64-C9A86CBEE63D}"/>
              </a:ext>
            </a:extLst>
          </p:cNvPr>
          <p:cNvPicPr>
            <a:picLocks noChangeAspect="1"/>
          </p:cNvPicPr>
          <p:nvPr/>
        </p:nvPicPr>
        <p:blipFill rotWithShape="1">
          <a:blip r:embed="rId2">
            <a:extLst>
              <a:ext uri="{28A0092B-C50C-407E-A947-70E740481C1C}">
                <a14:useLocalDpi xmlns:a14="http://schemas.microsoft.com/office/drawing/2010/main" val="0"/>
              </a:ext>
            </a:extLst>
          </a:blip>
          <a:srcRect t="41408" b="22523"/>
          <a:stretch/>
        </p:blipFill>
        <p:spPr>
          <a:xfrm>
            <a:off x="6096000" y="1825625"/>
            <a:ext cx="5756476" cy="987023"/>
          </a:xfrm>
          <a:prstGeom prst="rect">
            <a:avLst/>
          </a:prstGeom>
        </p:spPr>
      </p:pic>
      <p:pic>
        <p:nvPicPr>
          <p:cNvPr id="5" name="Picture 2">
            <a:extLst>
              <a:ext uri="{FF2B5EF4-FFF2-40B4-BE49-F238E27FC236}">
                <a16:creationId xmlns:a16="http://schemas.microsoft.com/office/drawing/2014/main" id="{647651C1-B06A-5BF3-7096-A0ED7BFBAD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828" t="7254" r="5884" b="6584"/>
          <a:stretch>
            <a:fillRect/>
          </a:stretch>
        </p:blipFill>
        <p:spPr bwMode="auto">
          <a:xfrm>
            <a:off x="6096000" y="2809101"/>
            <a:ext cx="5640729" cy="3248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8561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E3A1F-3062-66EF-279E-1121FCEDCAEE}"/>
              </a:ext>
            </a:extLst>
          </p:cNvPr>
          <p:cNvSpPr>
            <a:spLocks noGrp="1"/>
          </p:cNvSpPr>
          <p:nvPr>
            <p:ph type="title"/>
          </p:nvPr>
        </p:nvSpPr>
        <p:spPr>
          <a:xfrm>
            <a:off x="838200" y="538745"/>
            <a:ext cx="10515600" cy="1325563"/>
          </a:xfrm>
        </p:spPr>
        <p:txBody>
          <a:bodyPr>
            <a:normAutofit/>
          </a:bodyPr>
          <a:lstStyle/>
          <a:p>
            <a:r>
              <a:rPr lang="en-IN" b="1" dirty="0">
                <a:solidFill>
                  <a:srgbClr val="CC0066"/>
                </a:solidFill>
                <a:effectLst/>
                <a:latin typeface="Times New Roman" panose="02020603050405020304" pitchFamily="18" charset="0"/>
                <a:ea typeface="Calibri" panose="020F0502020204030204" pitchFamily="34" charset="0"/>
                <a:cs typeface="Times New Roman" panose="02020603050405020304" pitchFamily="18" charset="0"/>
              </a:rPr>
              <a:t>COMPARISON OF REGRESSION </a:t>
            </a:r>
            <a:endParaRPr lang="en-IN" dirty="0">
              <a:solidFill>
                <a:srgbClr val="CC0066"/>
              </a:solidFill>
            </a:endParaRPr>
          </a:p>
        </p:txBody>
      </p:sp>
      <p:graphicFrame>
        <p:nvGraphicFramePr>
          <p:cNvPr id="4" name="Content Placeholder 3">
            <a:extLst>
              <a:ext uri="{FF2B5EF4-FFF2-40B4-BE49-F238E27FC236}">
                <a16:creationId xmlns:a16="http://schemas.microsoft.com/office/drawing/2014/main" id="{2CE91E2F-F08A-22CA-93E9-76B23648D6EA}"/>
              </a:ext>
            </a:extLst>
          </p:cNvPr>
          <p:cNvGraphicFramePr>
            <a:graphicFrameLocks noGrp="1"/>
          </p:cNvGraphicFramePr>
          <p:nvPr>
            <p:ph idx="1"/>
          </p:nvPr>
        </p:nvGraphicFramePr>
        <p:xfrm>
          <a:off x="838200" y="2523280"/>
          <a:ext cx="10515600" cy="2789499"/>
        </p:xfrm>
        <a:graphic>
          <a:graphicData uri="http://schemas.openxmlformats.org/drawingml/2006/table">
            <a:tbl>
              <a:tblPr firstRow="1" firstCol="1" bandRow="1">
                <a:tableStyleId>{5C22544A-7EE6-4342-B048-85BDC9FD1C3A}</a:tableStyleId>
              </a:tblPr>
              <a:tblGrid>
                <a:gridCol w="1915126">
                  <a:extLst>
                    <a:ext uri="{9D8B030D-6E8A-4147-A177-3AD203B41FA5}">
                      <a16:colId xmlns:a16="http://schemas.microsoft.com/office/drawing/2014/main" val="4232154692"/>
                    </a:ext>
                  </a:extLst>
                </a:gridCol>
                <a:gridCol w="1719704">
                  <a:extLst>
                    <a:ext uri="{9D8B030D-6E8A-4147-A177-3AD203B41FA5}">
                      <a16:colId xmlns:a16="http://schemas.microsoft.com/office/drawing/2014/main" val="2923756528"/>
                    </a:ext>
                  </a:extLst>
                </a:gridCol>
                <a:gridCol w="1719704">
                  <a:extLst>
                    <a:ext uri="{9D8B030D-6E8A-4147-A177-3AD203B41FA5}">
                      <a16:colId xmlns:a16="http://schemas.microsoft.com/office/drawing/2014/main" val="2612163527"/>
                    </a:ext>
                  </a:extLst>
                </a:gridCol>
                <a:gridCol w="1719704">
                  <a:extLst>
                    <a:ext uri="{9D8B030D-6E8A-4147-A177-3AD203B41FA5}">
                      <a16:colId xmlns:a16="http://schemas.microsoft.com/office/drawing/2014/main" val="3764641786"/>
                    </a:ext>
                  </a:extLst>
                </a:gridCol>
                <a:gridCol w="1720681">
                  <a:extLst>
                    <a:ext uri="{9D8B030D-6E8A-4147-A177-3AD203B41FA5}">
                      <a16:colId xmlns:a16="http://schemas.microsoft.com/office/drawing/2014/main" val="2477146775"/>
                    </a:ext>
                  </a:extLst>
                </a:gridCol>
                <a:gridCol w="1720681">
                  <a:extLst>
                    <a:ext uri="{9D8B030D-6E8A-4147-A177-3AD203B41FA5}">
                      <a16:colId xmlns:a16="http://schemas.microsoft.com/office/drawing/2014/main" val="2205565092"/>
                    </a:ext>
                  </a:extLst>
                </a:gridCol>
              </a:tblGrid>
              <a:tr h="944067">
                <a:tc>
                  <a:txBody>
                    <a:bodyPr/>
                    <a:lstStyle/>
                    <a:p>
                      <a:pPr marL="0" marR="0">
                        <a:lnSpc>
                          <a:spcPct val="107000"/>
                        </a:lnSpc>
                        <a:spcBef>
                          <a:spcPts val="0"/>
                        </a:spcBef>
                        <a:spcAft>
                          <a:spcPts val="0"/>
                        </a:spcAft>
                      </a:pPr>
                      <a:r>
                        <a:rPr lang="en-IN" sz="1400" dirty="0">
                          <a:effectLst/>
                          <a:latin typeface="Times New Roman" panose="02020603050405020304" pitchFamily="18" charset="0"/>
                          <a:cs typeface="Times New Roman" panose="02020603050405020304" pitchFamily="18" charset="0"/>
                        </a:rPr>
                        <a:t>Parameter </a:t>
                      </a:r>
                      <a:r>
                        <a:rPr lang="en-IN" sz="1400" dirty="0">
                          <a:effectLst/>
                          <a:latin typeface="Times New Roman" panose="02020603050405020304" pitchFamily="18" charset="0"/>
                          <a:cs typeface="Times New Roman" panose="02020603050405020304" pitchFamily="18" charset="0"/>
                          <a:sym typeface="Wingdings" panose="05000000000000000000" pitchFamily="2" charset="2"/>
                        </a:rPr>
                        <a:t></a:t>
                      </a:r>
                      <a:endParaRPr lang="en-IN" sz="1100" dirty="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IN" sz="1400" dirty="0">
                          <a:effectLst/>
                          <a:latin typeface="Times New Roman" panose="02020603050405020304" pitchFamily="18" charset="0"/>
                          <a:cs typeface="Times New Roman" panose="02020603050405020304" pitchFamily="18" charset="0"/>
                        </a:rPr>
                        <a:t>Regression</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latin typeface="Times New Roman" panose="02020603050405020304" pitchFamily="18" charset="0"/>
                          <a:cs typeface="Times New Roman" panose="02020603050405020304" pitchFamily="18" charset="0"/>
                        </a:rPr>
                        <a:t>MSE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dirty="0">
                          <a:effectLst/>
                          <a:latin typeface="Times New Roman" panose="02020603050405020304" pitchFamily="18" charset="0"/>
                          <a:cs typeface="Times New Roman" panose="02020603050405020304" pitchFamily="18" charset="0"/>
                        </a:rPr>
                        <a:t>Precision</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latin typeface="Times New Roman" panose="02020603050405020304" pitchFamily="18" charset="0"/>
                          <a:cs typeface="Times New Roman" panose="02020603050405020304" pitchFamily="18" charset="0"/>
                        </a:rPr>
                        <a:t>Re-call</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latin typeface="Times New Roman" panose="02020603050405020304" pitchFamily="18" charset="0"/>
                          <a:cs typeface="Times New Roman" panose="02020603050405020304" pitchFamily="18" charset="0"/>
                        </a:rPr>
                        <a:t>F1-score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dirty="0">
                          <a:effectLst/>
                          <a:latin typeface="Times New Roman" panose="02020603050405020304" pitchFamily="18" charset="0"/>
                          <a:cs typeface="Times New Roman" panose="02020603050405020304" pitchFamily="18" charset="0"/>
                        </a:rPr>
                        <a:t>Support</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78079286"/>
                  </a:ext>
                </a:extLst>
              </a:tr>
              <a:tr h="461358">
                <a:tc>
                  <a:txBody>
                    <a:bodyPr/>
                    <a:lstStyle/>
                    <a:p>
                      <a:pPr marL="0" marR="0" algn="ctr">
                        <a:lnSpc>
                          <a:spcPct val="107000"/>
                        </a:lnSpc>
                        <a:spcBef>
                          <a:spcPts val="0"/>
                        </a:spcBef>
                        <a:spcAft>
                          <a:spcPts val="0"/>
                        </a:spcAft>
                      </a:pPr>
                      <a:r>
                        <a:rPr lang="en-IN" sz="1400">
                          <a:effectLst/>
                          <a:latin typeface="Times New Roman" panose="02020603050405020304" pitchFamily="18" charset="0"/>
                          <a:cs typeface="Times New Roman" panose="02020603050405020304" pitchFamily="18" charset="0"/>
                        </a:rPr>
                        <a:t>Linear</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latin typeface="Times New Roman" panose="02020603050405020304" pitchFamily="18" charset="0"/>
                          <a:cs typeface="Times New Roman" panose="02020603050405020304" pitchFamily="18" charset="0"/>
                        </a:rPr>
                        <a:t>2100.42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latin typeface="Times New Roman" panose="02020603050405020304" pitchFamily="18" charset="0"/>
                          <a:cs typeface="Times New Roman" panose="02020603050405020304" pitchFamily="18" charset="0"/>
                        </a:rPr>
                        <a:t>0.16</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latin typeface="Times New Roman" panose="02020603050405020304" pitchFamily="18" charset="0"/>
                          <a:cs typeface="Times New Roman" panose="02020603050405020304" pitchFamily="18" charset="0"/>
                        </a:rPr>
                        <a:t>0.13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latin typeface="Times New Roman" panose="02020603050405020304" pitchFamily="18" charset="0"/>
                          <a:cs typeface="Times New Roman" panose="02020603050405020304" pitchFamily="18" charset="0"/>
                        </a:rPr>
                        <a:t>0.12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latin typeface="Times New Roman" panose="02020603050405020304" pitchFamily="18" charset="0"/>
                          <a:cs typeface="Times New Roman" panose="02020603050405020304" pitchFamily="18" charset="0"/>
                        </a:rPr>
                        <a:t>56</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5925174"/>
                  </a:ext>
                </a:extLst>
              </a:tr>
              <a:tr h="461358">
                <a:tc>
                  <a:txBody>
                    <a:bodyPr/>
                    <a:lstStyle/>
                    <a:p>
                      <a:pPr marL="0" marR="0" algn="ctr">
                        <a:lnSpc>
                          <a:spcPct val="107000"/>
                        </a:lnSpc>
                        <a:spcBef>
                          <a:spcPts val="0"/>
                        </a:spcBef>
                        <a:spcAft>
                          <a:spcPts val="0"/>
                        </a:spcAft>
                      </a:pPr>
                      <a:r>
                        <a:rPr lang="en-IN" sz="1400">
                          <a:effectLst/>
                          <a:latin typeface="Times New Roman" panose="02020603050405020304" pitchFamily="18" charset="0"/>
                          <a:cs typeface="Times New Roman" panose="02020603050405020304" pitchFamily="18" charset="0"/>
                        </a:rPr>
                        <a:t>Logistic</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latin typeface="Times New Roman" panose="02020603050405020304" pitchFamily="18" charset="0"/>
                          <a:cs typeface="Times New Roman" panose="02020603050405020304" pitchFamily="18" charset="0"/>
                        </a:rPr>
                        <a:t>2156.56</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latin typeface="Times New Roman" panose="02020603050405020304" pitchFamily="18" charset="0"/>
                          <a:cs typeface="Times New Roman" panose="02020603050405020304" pitchFamily="18" charset="0"/>
                        </a:rPr>
                        <a:t>0.24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latin typeface="Times New Roman" panose="02020603050405020304" pitchFamily="18" charset="0"/>
                          <a:cs typeface="Times New Roman" panose="02020603050405020304" pitchFamily="18" charset="0"/>
                        </a:rPr>
                        <a:t>0.47</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latin typeface="Times New Roman" panose="02020603050405020304" pitchFamily="18" charset="0"/>
                          <a:cs typeface="Times New Roman" panose="02020603050405020304" pitchFamily="18" charset="0"/>
                        </a:rPr>
                        <a:t>0.32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latin typeface="Times New Roman" panose="02020603050405020304" pitchFamily="18" charset="0"/>
                          <a:cs typeface="Times New Roman" panose="02020603050405020304" pitchFamily="18" charset="0"/>
                        </a:rPr>
                        <a:t>83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44116436"/>
                  </a:ext>
                </a:extLst>
              </a:tr>
              <a:tr h="461358">
                <a:tc>
                  <a:txBody>
                    <a:bodyPr/>
                    <a:lstStyle/>
                    <a:p>
                      <a:pPr marL="0" marR="0" algn="ctr">
                        <a:lnSpc>
                          <a:spcPct val="107000"/>
                        </a:lnSpc>
                        <a:spcBef>
                          <a:spcPts val="0"/>
                        </a:spcBef>
                        <a:spcAft>
                          <a:spcPts val="0"/>
                        </a:spcAft>
                      </a:pPr>
                      <a:r>
                        <a:rPr lang="en-IN" sz="1400">
                          <a:effectLst/>
                          <a:latin typeface="Times New Roman" panose="02020603050405020304" pitchFamily="18" charset="0"/>
                          <a:cs typeface="Times New Roman" panose="02020603050405020304" pitchFamily="18" charset="0"/>
                        </a:rPr>
                        <a:t>Ridge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latin typeface="Times New Roman" panose="02020603050405020304" pitchFamily="18" charset="0"/>
                          <a:cs typeface="Times New Roman" panose="02020603050405020304" pitchFamily="18" charset="0"/>
                        </a:rPr>
                        <a:t>2133.37</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latin typeface="Times New Roman" panose="02020603050405020304" pitchFamily="18" charset="0"/>
                          <a:cs typeface="Times New Roman" panose="02020603050405020304" pitchFamily="18" charset="0"/>
                        </a:rPr>
                        <a:t>0.35</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latin typeface="Times New Roman" panose="02020603050405020304" pitchFamily="18" charset="0"/>
                          <a:cs typeface="Times New Roman" panose="02020603050405020304" pitchFamily="18" charset="0"/>
                        </a:rPr>
                        <a:t>0.34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latin typeface="Times New Roman" panose="02020603050405020304" pitchFamily="18" charset="0"/>
                          <a:cs typeface="Times New Roman" panose="02020603050405020304" pitchFamily="18" charset="0"/>
                        </a:rPr>
                        <a:t>0.14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latin typeface="Times New Roman" panose="02020603050405020304" pitchFamily="18" charset="0"/>
                          <a:cs typeface="Times New Roman" panose="02020603050405020304" pitchFamily="18" charset="0"/>
                        </a:rPr>
                        <a:t>67</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74377135"/>
                  </a:ext>
                </a:extLst>
              </a:tr>
              <a:tr h="461358">
                <a:tc>
                  <a:txBody>
                    <a:bodyPr/>
                    <a:lstStyle/>
                    <a:p>
                      <a:pPr marL="0" marR="0" algn="ctr">
                        <a:lnSpc>
                          <a:spcPct val="107000"/>
                        </a:lnSpc>
                        <a:spcBef>
                          <a:spcPts val="0"/>
                        </a:spcBef>
                        <a:spcAft>
                          <a:spcPts val="0"/>
                        </a:spcAft>
                      </a:pPr>
                      <a:r>
                        <a:rPr lang="en-IN" sz="1400">
                          <a:effectLst/>
                          <a:latin typeface="Times New Roman" panose="02020603050405020304" pitchFamily="18" charset="0"/>
                          <a:cs typeface="Times New Roman" panose="02020603050405020304" pitchFamily="18" charset="0"/>
                        </a:rPr>
                        <a:t>Lasso</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latin typeface="Times New Roman" panose="02020603050405020304" pitchFamily="18" charset="0"/>
                          <a:cs typeface="Times New Roman" panose="02020603050405020304" pitchFamily="18" charset="0"/>
                        </a:rPr>
                        <a:t>2134.18</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latin typeface="Times New Roman" panose="02020603050405020304" pitchFamily="18" charset="0"/>
                          <a:cs typeface="Times New Roman" panose="02020603050405020304" pitchFamily="18" charset="0"/>
                        </a:rPr>
                        <a:t>0.46</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latin typeface="Times New Roman" panose="02020603050405020304" pitchFamily="18" charset="0"/>
                          <a:cs typeface="Times New Roman" panose="02020603050405020304" pitchFamily="18" charset="0"/>
                        </a:rPr>
                        <a:t>0.23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latin typeface="Times New Roman" panose="02020603050405020304" pitchFamily="18" charset="0"/>
                          <a:cs typeface="Times New Roman" panose="02020603050405020304" pitchFamily="18" charset="0"/>
                        </a:rPr>
                        <a:t>0.52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dirty="0">
                          <a:effectLst/>
                          <a:latin typeface="Times New Roman" panose="02020603050405020304" pitchFamily="18" charset="0"/>
                          <a:cs typeface="Times New Roman" panose="02020603050405020304" pitchFamily="18" charset="0"/>
                        </a:rPr>
                        <a:t>72</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9239361"/>
                  </a:ext>
                </a:extLst>
              </a:tr>
            </a:tbl>
          </a:graphicData>
        </a:graphic>
      </p:graphicFrame>
    </p:spTree>
    <p:extLst>
      <p:ext uri="{BB962C8B-B14F-4D97-AF65-F5344CB8AC3E}">
        <p14:creationId xmlns:p14="http://schemas.microsoft.com/office/powerpoint/2010/main" val="6409795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A38D8-2294-FC37-55F2-5C7F69E6F209}"/>
              </a:ext>
            </a:extLst>
          </p:cNvPr>
          <p:cNvSpPr>
            <a:spLocks noGrp="1"/>
          </p:cNvSpPr>
          <p:nvPr>
            <p:ph type="title"/>
          </p:nvPr>
        </p:nvSpPr>
        <p:spPr/>
        <p:txBody>
          <a:bodyPr/>
          <a:lstStyle/>
          <a:p>
            <a:r>
              <a:rPr lang="en-IN" sz="4400" b="1" dirty="0">
                <a:solidFill>
                  <a:srgbClr val="CC0066"/>
                </a:solidFill>
                <a:effectLst/>
                <a:latin typeface="Times New Roman" panose="02020603050405020304" pitchFamily="18" charset="0"/>
                <a:ea typeface="Calibri" panose="020F0502020204030204" pitchFamily="34" charset="0"/>
              </a:rPr>
              <a:t>CLASSIFIERS</a:t>
            </a:r>
            <a:endParaRPr lang="en-IN" dirty="0">
              <a:solidFill>
                <a:srgbClr val="CC0066"/>
              </a:solidFill>
            </a:endParaRPr>
          </a:p>
        </p:txBody>
      </p:sp>
      <p:sp>
        <p:nvSpPr>
          <p:cNvPr id="3" name="Content Placeholder 2">
            <a:extLst>
              <a:ext uri="{FF2B5EF4-FFF2-40B4-BE49-F238E27FC236}">
                <a16:creationId xmlns:a16="http://schemas.microsoft.com/office/drawing/2014/main" id="{2F427889-C077-B43E-44E8-632C8277304E}"/>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Classifiers are algorithms or models that are used in machine learning to categorize or classify input data into different predefined classes or categories. </a:t>
            </a:r>
          </a:p>
          <a:p>
            <a:pPr algn="just"/>
            <a:r>
              <a:rPr lang="en-US" dirty="0">
                <a:latin typeface="Times New Roman" panose="02020603050405020304" pitchFamily="18" charset="0"/>
                <a:cs typeface="Times New Roman" panose="02020603050405020304" pitchFamily="18" charset="0"/>
              </a:rPr>
              <a:t>The process of classification involves training a model on a labeled dataset, where each data point is associated with a known class label.</a:t>
            </a:r>
          </a:p>
          <a:p>
            <a:pPr algn="just"/>
            <a:r>
              <a:rPr lang="en-US" dirty="0">
                <a:latin typeface="Times New Roman" panose="02020603050405020304" pitchFamily="18" charset="0"/>
                <a:cs typeface="Times New Roman" panose="02020603050405020304" pitchFamily="18" charset="0"/>
              </a:rPr>
              <a:t>The trained model can then be used to predict the class labels of new, unseen data based on the patterns it learned during training.</a:t>
            </a:r>
          </a:p>
          <a:p>
            <a:pPr algn="just"/>
            <a:r>
              <a:rPr lang="en-US" dirty="0">
                <a:latin typeface="Times New Roman" panose="02020603050405020304" pitchFamily="18" charset="0"/>
                <a:cs typeface="Times New Roman" panose="02020603050405020304" pitchFamily="18" charset="0"/>
              </a:rPr>
              <a:t>Classifiers are a type of supervised learning, where the algorithm learns from labeled examples to make predictions on new, unseen data.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76862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B6040-ACD5-8BAC-5F4B-5E12EA31CDBB}"/>
              </a:ext>
            </a:extLst>
          </p:cNvPr>
          <p:cNvSpPr>
            <a:spLocks noGrp="1"/>
          </p:cNvSpPr>
          <p:nvPr>
            <p:ph type="title"/>
          </p:nvPr>
        </p:nvSpPr>
        <p:spPr/>
        <p:txBody>
          <a:bodyPr>
            <a:normAutofit/>
          </a:bodyPr>
          <a:lstStyle/>
          <a:p>
            <a:r>
              <a:rPr lang="en-IN" b="1" dirty="0">
                <a:solidFill>
                  <a:srgbClr val="CC0066"/>
                </a:solidFill>
                <a:effectLst/>
                <a:latin typeface="Times New Roman" panose="02020603050405020304" pitchFamily="18" charset="0"/>
                <a:ea typeface="Calibri" panose="020F0502020204030204" pitchFamily="34" charset="0"/>
                <a:cs typeface="Times New Roman" panose="02020603050405020304" pitchFamily="18" charset="0"/>
              </a:rPr>
              <a:t>K-MEANS WITH KNN</a:t>
            </a:r>
            <a:endParaRPr lang="en-IN" dirty="0">
              <a:solidFill>
                <a:srgbClr val="CC0066"/>
              </a:solidFill>
            </a:endParaRPr>
          </a:p>
        </p:txBody>
      </p:sp>
      <p:sp>
        <p:nvSpPr>
          <p:cNvPr id="3" name="Content Placeholder 2">
            <a:extLst>
              <a:ext uri="{FF2B5EF4-FFF2-40B4-BE49-F238E27FC236}">
                <a16:creationId xmlns:a16="http://schemas.microsoft.com/office/drawing/2014/main" id="{D5E5ED2F-CF26-3770-C91E-F3DF863E222C}"/>
              </a:ext>
            </a:extLst>
          </p:cNvPr>
          <p:cNvSpPr>
            <a:spLocks noGrp="1"/>
          </p:cNvSpPr>
          <p:nvPr>
            <p:ph idx="1"/>
          </p:nvPr>
        </p:nvSpPr>
        <p:spPr>
          <a:xfrm>
            <a:off x="838200" y="1523224"/>
            <a:ext cx="5257800" cy="4966476"/>
          </a:xfrm>
        </p:spPr>
        <p:txBody>
          <a:bodyPr>
            <a:normAutofit/>
          </a:bodyPr>
          <a:lstStyle/>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For k-means, key hyperparameters include the number of clusters (k) and the initialization method, while for KNN, the number of neighbours (k) and the distance metric are crucial. </a:t>
            </a: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common approach is to use techniques like grid search or random search to systematically explore various combinations of these hyperparameter values. </a:t>
            </a: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goal is to find the set of hyperparameters that maximizes the overall clustering and classification performance. </a:t>
            </a: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iterative process helps identify the optimal configuration, enhancing the accuracy and efficiency of the combined k-means and KNN approach in unsupervised and supervised learning tasks.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D87186B9-D38C-45C8-CF4E-997F4B1ECF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4763833"/>
            <a:ext cx="5594430" cy="1325563"/>
          </a:xfrm>
          <a:prstGeom prst="rect">
            <a:avLst/>
          </a:prstGeom>
        </p:spPr>
      </p:pic>
      <p:pic>
        <p:nvPicPr>
          <p:cNvPr id="11" name="Picture 10">
            <a:extLst>
              <a:ext uri="{FF2B5EF4-FFF2-40B4-BE49-F238E27FC236}">
                <a16:creationId xmlns:a16="http://schemas.microsoft.com/office/drawing/2014/main" id="{767F1211-E7E1-63DD-3B4B-6826B10A90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5754" y="1472684"/>
            <a:ext cx="5154921" cy="3291149"/>
          </a:xfrm>
          <a:prstGeom prst="rect">
            <a:avLst/>
          </a:prstGeom>
        </p:spPr>
      </p:pic>
    </p:spTree>
    <p:extLst>
      <p:ext uri="{BB962C8B-B14F-4D97-AF65-F5344CB8AC3E}">
        <p14:creationId xmlns:p14="http://schemas.microsoft.com/office/powerpoint/2010/main" val="13837565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C6EAF-F014-D9F7-E498-E4D726556FD2}"/>
              </a:ext>
            </a:extLst>
          </p:cNvPr>
          <p:cNvSpPr>
            <a:spLocks noGrp="1"/>
          </p:cNvSpPr>
          <p:nvPr>
            <p:ph type="title"/>
          </p:nvPr>
        </p:nvSpPr>
        <p:spPr/>
        <p:txBody>
          <a:bodyPr>
            <a:normAutofit/>
          </a:bodyPr>
          <a:lstStyle/>
          <a:p>
            <a:r>
              <a:rPr lang="en-US" b="1" dirty="0">
                <a:solidFill>
                  <a:srgbClr val="CC0066"/>
                </a:solidFill>
                <a:effectLst/>
                <a:latin typeface="Times New Roman" panose="02020603050405020304" pitchFamily="18" charset="0"/>
                <a:ea typeface="Calibri" panose="020F0502020204030204" pitchFamily="34" charset="0"/>
              </a:rPr>
              <a:t>FUZZY C-MEANS WITH KNN</a:t>
            </a:r>
            <a:endParaRPr lang="en-IN" dirty="0">
              <a:solidFill>
                <a:srgbClr val="CC0066"/>
              </a:solidFill>
            </a:endParaRPr>
          </a:p>
        </p:txBody>
      </p:sp>
      <p:sp>
        <p:nvSpPr>
          <p:cNvPr id="3" name="Content Placeholder 2">
            <a:extLst>
              <a:ext uri="{FF2B5EF4-FFF2-40B4-BE49-F238E27FC236}">
                <a16:creationId xmlns:a16="http://schemas.microsoft.com/office/drawing/2014/main" id="{25D8C9DC-499A-602E-620B-92A9B556DB3F}"/>
              </a:ext>
            </a:extLst>
          </p:cNvPr>
          <p:cNvSpPr>
            <a:spLocks noGrp="1"/>
          </p:cNvSpPr>
          <p:nvPr>
            <p:ph idx="1"/>
          </p:nvPr>
        </p:nvSpPr>
        <p:spPr>
          <a:xfrm>
            <a:off x="838200" y="1825625"/>
            <a:ext cx="5257800" cy="4351338"/>
          </a:xfrm>
        </p:spPr>
        <p:txBody>
          <a:bodyPr>
            <a:normAutofit fontScale="92500" lnSpcReduction="10000"/>
          </a:bodyPr>
          <a:lstStyle/>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Hyperparameter tuning for a fuzzy classifier involves optimizing the parameters that govern the behaviour of the fuzzy system to enhance its performance. </a:t>
            </a: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These hyperparameters include membership function parameters, rule base settings, and defuzzification strategies. </a:t>
            </a: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common approach is to use techniques like grid search or random search to systematically explore the hyperparameter space and identify the combination that yields the best classification results. </a:t>
            </a: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Additionally, methods such as cross-validation can be employed to assess the model's generalization capabilities. </a:t>
            </a: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goal is to fine-tune the fuzzy classifier's hyperparameters to achieve optimal balance and accuracy in capturing the underlying patterns in the data, ultimately improving its predictive capabilities.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p>
        </p:txBody>
      </p:sp>
      <p:pic>
        <p:nvPicPr>
          <p:cNvPr id="4" name="Picture 3">
            <a:extLst>
              <a:ext uri="{FF2B5EF4-FFF2-40B4-BE49-F238E27FC236}">
                <a16:creationId xmlns:a16="http://schemas.microsoft.com/office/drawing/2014/main" id="{CFEB8471-228E-304C-F8E4-FDF26AEF55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747" y="1350862"/>
            <a:ext cx="5872223" cy="3545771"/>
          </a:xfrm>
          <a:prstGeom prst="rect">
            <a:avLst/>
          </a:prstGeom>
        </p:spPr>
      </p:pic>
      <p:pic>
        <p:nvPicPr>
          <p:cNvPr id="5" name="Picture 4">
            <a:extLst>
              <a:ext uri="{FF2B5EF4-FFF2-40B4-BE49-F238E27FC236}">
                <a16:creationId xmlns:a16="http://schemas.microsoft.com/office/drawing/2014/main" id="{9818A8F9-17CA-03B6-62C4-3AA76E54868D}"/>
              </a:ext>
            </a:extLst>
          </p:cNvPr>
          <p:cNvPicPr>
            <a:picLocks noChangeAspect="1"/>
          </p:cNvPicPr>
          <p:nvPr/>
        </p:nvPicPr>
        <p:blipFill rotWithShape="1">
          <a:blip r:embed="rId3">
            <a:extLst>
              <a:ext uri="{28A0092B-C50C-407E-A947-70E740481C1C}">
                <a14:useLocalDpi xmlns:a14="http://schemas.microsoft.com/office/drawing/2010/main" val="0"/>
              </a:ext>
            </a:extLst>
          </a:blip>
          <a:srcRect t="76147" r="59697" b="7317"/>
          <a:stretch/>
        </p:blipFill>
        <p:spPr>
          <a:xfrm>
            <a:off x="6096000" y="4896633"/>
            <a:ext cx="5733326" cy="1011159"/>
          </a:xfrm>
          <a:prstGeom prst="rect">
            <a:avLst/>
          </a:prstGeom>
        </p:spPr>
      </p:pic>
    </p:spTree>
    <p:extLst>
      <p:ext uri="{BB962C8B-B14F-4D97-AF65-F5344CB8AC3E}">
        <p14:creationId xmlns:p14="http://schemas.microsoft.com/office/powerpoint/2010/main" val="28619818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3BD31-6E61-1713-7527-72C0E0C98BFB}"/>
              </a:ext>
            </a:extLst>
          </p:cNvPr>
          <p:cNvSpPr>
            <a:spLocks noGrp="1"/>
          </p:cNvSpPr>
          <p:nvPr>
            <p:ph type="title"/>
          </p:nvPr>
        </p:nvSpPr>
        <p:spPr/>
        <p:txBody>
          <a:bodyPr>
            <a:normAutofit/>
          </a:bodyPr>
          <a:lstStyle/>
          <a:p>
            <a:r>
              <a:rPr lang="en-US" b="1" dirty="0">
                <a:solidFill>
                  <a:srgbClr val="CC0066"/>
                </a:solidFill>
                <a:effectLst/>
                <a:latin typeface="Times New Roman" panose="02020603050405020304" pitchFamily="18" charset="0"/>
                <a:ea typeface="Calibri" panose="020F0502020204030204" pitchFamily="34" charset="0"/>
              </a:rPr>
              <a:t>K-MEANS WITH SVM</a:t>
            </a:r>
            <a:endParaRPr lang="en-IN" dirty="0">
              <a:solidFill>
                <a:srgbClr val="CC0066"/>
              </a:solidFill>
            </a:endParaRPr>
          </a:p>
        </p:txBody>
      </p:sp>
      <p:sp>
        <p:nvSpPr>
          <p:cNvPr id="3" name="Content Placeholder 2">
            <a:extLst>
              <a:ext uri="{FF2B5EF4-FFF2-40B4-BE49-F238E27FC236}">
                <a16:creationId xmlns:a16="http://schemas.microsoft.com/office/drawing/2014/main" id="{5A9A4974-F7EA-F87C-2000-0E6411EE3154}"/>
              </a:ext>
            </a:extLst>
          </p:cNvPr>
          <p:cNvSpPr>
            <a:spLocks noGrp="1"/>
          </p:cNvSpPr>
          <p:nvPr>
            <p:ph idx="1"/>
          </p:nvPr>
        </p:nvSpPr>
        <p:spPr>
          <a:xfrm>
            <a:off x="838200" y="1825625"/>
            <a:ext cx="5257800" cy="4351338"/>
          </a:xfrm>
        </p:spPr>
        <p:txBody>
          <a:bodyPr>
            <a:normAutofit fontScale="92500"/>
          </a:bodyPr>
          <a:lstStyle/>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Hyperparameter tuning consists of finding a set of optimal hyperparameter values for a learning algorithm while applying this optimized algorithm to any data set. </a:t>
            </a: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That combination of hyperparameters maximizes the model's performance, minimizing a predefined loss function to produce better results with fewer errors. </a:t>
            </a: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SVM also has some hyper-parameters (like what C or gamma values to use) and finding optimal hyper-parameter is a very hard task to solve. </a:t>
            </a: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But it can be found by just trying all combinations and see what parameters work best. </a:t>
            </a: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main idea behind it is to create a grid of hyper-parameters and just try all of their combinations (hence, this method is called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Gridsearch</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But don’t worry! we don’t have to do it manually because Scikit-learn has this functionality built-in with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GridSearchCV</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dirty="0"/>
          </a:p>
        </p:txBody>
      </p:sp>
      <p:pic>
        <p:nvPicPr>
          <p:cNvPr id="5" name="Picture 4">
            <a:extLst>
              <a:ext uri="{FF2B5EF4-FFF2-40B4-BE49-F238E27FC236}">
                <a16:creationId xmlns:a16="http://schemas.microsoft.com/office/drawing/2014/main" id="{59187679-21C8-59D2-6CE8-0D5DD8CF38A9}"/>
              </a:ext>
            </a:extLst>
          </p:cNvPr>
          <p:cNvPicPr>
            <a:picLocks noChangeAspect="1"/>
          </p:cNvPicPr>
          <p:nvPr/>
        </p:nvPicPr>
        <p:blipFill rotWithShape="1">
          <a:blip r:embed="rId2">
            <a:extLst>
              <a:ext uri="{28A0092B-C50C-407E-A947-70E740481C1C}">
                <a14:useLocalDpi xmlns:a14="http://schemas.microsoft.com/office/drawing/2010/main" val="0"/>
              </a:ext>
            </a:extLst>
          </a:blip>
          <a:srcRect t="45059" r="45882" b="13831"/>
          <a:stretch/>
        </p:blipFill>
        <p:spPr>
          <a:xfrm>
            <a:off x="6096000" y="1825625"/>
            <a:ext cx="5257800" cy="2476982"/>
          </a:xfrm>
          <a:prstGeom prst="rect">
            <a:avLst/>
          </a:prstGeom>
        </p:spPr>
      </p:pic>
    </p:spTree>
    <p:extLst>
      <p:ext uri="{BB962C8B-B14F-4D97-AF65-F5344CB8AC3E}">
        <p14:creationId xmlns:p14="http://schemas.microsoft.com/office/powerpoint/2010/main" val="4208539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5F4B2-A1B4-3A69-7166-40FF5DF50C17}"/>
              </a:ext>
            </a:extLst>
          </p:cNvPr>
          <p:cNvSpPr>
            <a:spLocks noGrp="1"/>
          </p:cNvSpPr>
          <p:nvPr>
            <p:ph type="title"/>
          </p:nvPr>
        </p:nvSpPr>
        <p:spPr>
          <a:xfrm>
            <a:off x="571500" y="250828"/>
            <a:ext cx="10515600" cy="1093878"/>
          </a:xfrm>
        </p:spPr>
        <p:txBody>
          <a:bodyPr>
            <a:noAutofit/>
          </a:bodyPr>
          <a:lstStyle/>
          <a:p>
            <a:r>
              <a:rPr lang="en-US" b="1" dirty="0">
                <a:solidFill>
                  <a:srgbClr val="CC0066"/>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1DE22E77-B818-9594-6288-535C38AC7812}"/>
              </a:ext>
            </a:extLst>
          </p:cNvPr>
          <p:cNvSpPr>
            <a:spLocks noGrp="1"/>
          </p:cNvSpPr>
          <p:nvPr>
            <p:ph idx="1"/>
          </p:nvPr>
        </p:nvSpPr>
        <p:spPr>
          <a:xfrm>
            <a:off x="571500" y="1253331"/>
            <a:ext cx="10515600" cy="4351338"/>
          </a:xfrm>
        </p:spPr>
        <p:txBody>
          <a:bodyPr>
            <a:normAutofit fontScale="85000" lnSpcReduction="20000"/>
          </a:bodyPr>
          <a:lstStyle/>
          <a:p>
            <a:pPr algn="just"/>
            <a:r>
              <a:rPr lang="en-US" dirty="0">
                <a:latin typeface="Times New Roman" panose="02020603050405020304" pitchFamily="18" charset="0"/>
                <a:cs typeface="Times New Roman" panose="02020603050405020304" pitchFamily="18" charset="0"/>
              </a:rPr>
              <a:t>The AI-Powered Nutrition Analyzer in Fruits using Machine Learning represents a groundbreaking venture at the intersection of technology and nutrition.</a:t>
            </a:r>
          </a:p>
          <a:p>
            <a:pPr algn="just"/>
            <a:r>
              <a:rPr lang="en-US" dirty="0">
                <a:latin typeface="Times New Roman" panose="02020603050405020304" pitchFamily="18" charset="0"/>
                <a:cs typeface="Times New Roman" panose="02020603050405020304" pitchFamily="18" charset="0"/>
              </a:rPr>
              <a:t>This project seeks to address this need by harnessing the power of Artificial Intelligence (AI) and Machine Learning (ML) to provide accurate and instant nutritional analysis of fruits. </a:t>
            </a:r>
          </a:p>
          <a:p>
            <a:pPr algn="just"/>
            <a:r>
              <a:rPr lang="en-US" dirty="0">
                <a:latin typeface="Times New Roman" panose="02020603050405020304" pitchFamily="18" charset="0"/>
                <a:cs typeface="Times New Roman" panose="02020603050405020304" pitchFamily="18" charset="0"/>
              </a:rPr>
              <a:t>Recent health surveys indicate that approximately 40% of the population is grappling with health challenges directly linked to poor dietary habits, leading to an increased prevalence of lifestyle-related diseases such as obesity and diabetes. </a:t>
            </a:r>
          </a:p>
          <a:p>
            <a:pPr algn="just"/>
            <a:r>
              <a:rPr lang="en-US" dirty="0">
                <a:latin typeface="Times New Roman" panose="02020603050405020304" pitchFamily="18" charset="0"/>
                <a:cs typeface="Times New Roman" panose="02020603050405020304" pitchFamily="18" charset="0"/>
              </a:rPr>
              <a:t>Within this demographic, nearly 70% of individuals lack sufficient awareness and understanding of the nutritional content in their food, with a specific gap identified in the knowledge regarding fruit consumption.</a:t>
            </a:r>
          </a:p>
          <a:p>
            <a:pPr algn="just"/>
            <a:r>
              <a:rPr lang="en-US" dirty="0">
                <a:latin typeface="Times New Roman" panose="02020603050405020304" pitchFamily="18" charset="0"/>
                <a:cs typeface="Times New Roman" panose="02020603050405020304" pitchFamily="18" charset="0"/>
              </a:rPr>
              <a:t>As societies worldwide grapple with the consequences of unhealthy eating habits, there is a collective need for accessible and user-friendly solutions that promote well-being.</a:t>
            </a:r>
          </a:p>
        </p:txBody>
      </p:sp>
    </p:spTree>
    <p:extLst>
      <p:ext uri="{BB962C8B-B14F-4D97-AF65-F5344CB8AC3E}">
        <p14:creationId xmlns:p14="http://schemas.microsoft.com/office/powerpoint/2010/main" val="14375965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E8BAA-8616-C64E-EFDD-B2313B4D2EF0}"/>
              </a:ext>
            </a:extLst>
          </p:cNvPr>
          <p:cNvSpPr>
            <a:spLocks noGrp="1"/>
          </p:cNvSpPr>
          <p:nvPr>
            <p:ph type="title"/>
          </p:nvPr>
        </p:nvSpPr>
        <p:spPr/>
        <p:txBody>
          <a:bodyPr>
            <a:normAutofit/>
          </a:bodyPr>
          <a:lstStyle/>
          <a:p>
            <a:r>
              <a:rPr lang="en-US" b="1" dirty="0">
                <a:solidFill>
                  <a:srgbClr val="CC0066"/>
                </a:solidFill>
                <a:effectLst/>
                <a:latin typeface="Times New Roman" panose="02020603050405020304" pitchFamily="18" charset="0"/>
                <a:ea typeface="Calibri" panose="020F0502020204030204" pitchFamily="34" charset="0"/>
              </a:rPr>
              <a:t>BAYESIAN CLASSIFIER</a:t>
            </a:r>
            <a:endParaRPr lang="en-IN" dirty="0">
              <a:solidFill>
                <a:srgbClr val="CC0066"/>
              </a:solidFill>
            </a:endParaRPr>
          </a:p>
        </p:txBody>
      </p:sp>
      <p:sp>
        <p:nvSpPr>
          <p:cNvPr id="3" name="Content Placeholder 2">
            <a:extLst>
              <a:ext uri="{FF2B5EF4-FFF2-40B4-BE49-F238E27FC236}">
                <a16:creationId xmlns:a16="http://schemas.microsoft.com/office/drawing/2014/main" id="{69E56C9C-785A-2F65-26E1-A2DF62CB8469}"/>
              </a:ext>
            </a:extLst>
          </p:cNvPr>
          <p:cNvSpPr>
            <a:spLocks noGrp="1"/>
          </p:cNvSpPr>
          <p:nvPr>
            <p:ph idx="1"/>
          </p:nvPr>
        </p:nvSpPr>
        <p:spPr>
          <a:xfrm>
            <a:off x="838200" y="1690688"/>
            <a:ext cx="5257800" cy="4486275"/>
          </a:xfrm>
        </p:spPr>
        <p:txBody>
          <a:bodyPr>
            <a:normAutofit fontScale="62500" lnSpcReduction="20000"/>
          </a:bodyPr>
          <a:lstStyle/>
          <a:p>
            <a:pPr algn="just"/>
            <a:r>
              <a:rPr lang="en-US" dirty="0">
                <a:latin typeface="Times New Roman" panose="02020603050405020304" pitchFamily="18" charset="0"/>
                <a:cs typeface="Times New Roman" panose="02020603050405020304" pitchFamily="18" charset="0"/>
              </a:rPr>
              <a:t>This is the output of a machine learning model used for fruit nutrition analysis. The output includes the accuracy of the model, confusion matrix, classification report, and precision, recall, and f1-score metrics. </a:t>
            </a:r>
          </a:p>
          <a:p>
            <a:pPr algn="just"/>
            <a:r>
              <a:rPr lang="en-US" dirty="0">
                <a:latin typeface="Times New Roman" panose="02020603050405020304" pitchFamily="18" charset="0"/>
                <a:cs typeface="Times New Roman" panose="02020603050405020304" pitchFamily="18" charset="0"/>
              </a:rPr>
              <a:t>Use zero division parameter to control this behavior. This warning indicates that the model has encountered labels with no true samples, and the recall and f1-score metrics have been set to 0.0.</a:t>
            </a:r>
          </a:p>
          <a:p>
            <a:pPr algn="just"/>
            <a:r>
              <a:rPr lang="en-US" dirty="0">
                <a:latin typeface="Times New Roman" panose="02020603050405020304" pitchFamily="18" charset="0"/>
                <a:cs typeface="Times New Roman" panose="02020603050405020304" pitchFamily="18" charset="0"/>
              </a:rPr>
              <a:t>The accuracy of the model is 0.47, indicating that the model's predictions are correct only 47% of the time. The confusion matrix shows the number of true positives, false positives, true negatives, and false negatives for each class. </a:t>
            </a:r>
          </a:p>
          <a:p>
            <a:pPr algn="just"/>
            <a:r>
              <a:rPr lang="en-US" dirty="0">
                <a:latin typeface="Times New Roman" panose="02020603050405020304" pitchFamily="18" charset="0"/>
                <a:cs typeface="Times New Roman" panose="02020603050405020304" pitchFamily="18" charset="0"/>
              </a:rPr>
              <a:t>The classification report displays the precision, recall, and f1-score metrics for each class. However, since there are no true samples for some classes, the precision, recall, and f1-score metrics are ill-defined and set to 0.0.</a:t>
            </a: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C828CCF-FD64-6A1E-22FC-A19E0008AFFB}"/>
              </a:ext>
            </a:extLst>
          </p:cNvPr>
          <p:cNvPicPr>
            <a:picLocks noChangeAspect="1"/>
          </p:cNvPicPr>
          <p:nvPr/>
        </p:nvPicPr>
        <p:blipFill rotWithShape="1">
          <a:blip r:embed="rId2">
            <a:extLst>
              <a:ext uri="{28A0092B-C50C-407E-A947-70E740481C1C}">
                <a14:useLocalDpi xmlns:a14="http://schemas.microsoft.com/office/drawing/2010/main" val="0"/>
              </a:ext>
            </a:extLst>
          </a:blip>
          <a:srcRect t="23060" r="47067"/>
          <a:stretch/>
        </p:blipFill>
        <p:spPr>
          <a:xfrm>
            <a:off x="6379787" y="1690688"/>
            <a:ext cx="5257799" cy="3772563"/>
          </a:xfrm>
          <a:prstGeom prst="rect">
            <a:avLst/>
          </a:prstGeom>
        </p:spPr>
      </p:pic>
    </p:spTree>
    <p:extLst>
      <p:ext uri="{BB962C8B-B14F-4D97-AF65-F5344CB8AC3E}">
        <p14:creationId xmlns:p14="http://schemas.microsoft.com/office/powerpoint/2010/main" val="6970897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79320-49D5-7B4E-DFB7-7FA71A37F023}"/>
              </a:ext>
            </a:extLst>
          </p:cNvPr>
          <p:cNvSpPr>
            <a:spLocks noGrp="1"/>
          </p:cNvSpPr>
          <p:nvPr>
            <p:ph type="title"/>
          </p:nvPr>
        </p:nvSpPr>
        <p:spPr/>
        <p:txBody>
          <a:bodyPr>
            <a:normAutofit/>
          </a:bodyPr>
          <a:lstStyle/>
          <a:p>
            <a:r>
              <a:rPr lang="en-US" b="1" dirty="0">
                <a:solidFill>
                  <a:srgbClr val="CC0066"/>
                </a:solidFill>
                <a:effectLst/>
                <a:latin typeface="Times New Roman" panose="02020603050405020304" pitchFamily="18" charset="0"/>
                <a:ea typeface="Calibri" panose="020F0502020204030204" pitchFamily="34" charset="0"/>
              </a:rPr>
              <a:t>NAÏVE BAYES CLASSIFIER</a:t>
            </a:r>
            <a:endParaRPr lang="en-IN" dirty="0">
              <a:solidFill>
                <a:srgbClr val="CC0066"/>
              </a:solidFill>
            </a:endParaRPr>
          </a:p>
        </p:txBody>
      </p:sp>
      <p:sp>
        <p:nvSpPr>
          <p:cNvPr id="3" name="Content Placeholder 2">
            <a:extLst>
              <a:ext uri="{FF2B5EF4-FFF2-40B4-BE49-F238E27FC236}">
                <a16:creationId xmlns:a16="http://schemas.microsoft.com/office/drawing/2014/main" id="{0ED1D86B-EC17-1AED-57BA-57E4B9A6FCA4}"/>
              </a:ext>
            </a:extLst>
          </p:cNvPr>
          <p:cNvSpPr>
            <a:spLocks noGrp="1"/>
          </p:cNvSpPr>
          <p:nvPr>
            <p:ph idx="1"/>
          </p:nvPr>
        </p:nvSpPr>
        <p:spPr>
          <a:xfrm>
            <a:off x="838200" y="1690688"/>
            <a:ext cx="5257800" cy="4351338"/>
          </a:xfrm>
        </p:spPr>
        <p:txBody>
          <a:bodyPr>
            <a:normAutofit fontScale="77500" lnSpcReduction="20000"/>
          </a:bodyPr>
          <a:lstStyle/>
          <a:p>
            <a:pPr algn="just"/>
            <a:r>
              <a:rPr lang="en-US" dirty="0">
                <a:latin typeface="Times New Roman" panose="02020603050405020304" pitchFamily="18" charset="0"/>
                <a:cs typeface="Times New Roman" panose="02020603050405020304" pitchFamily="18" charset="0"/>
              </a:rPr>
              <a:t>The debug console output also shows the first few rows of the "df" Data Frame, which contains a "Label" column and three "Feature" columns with numerical values. </a:t>
            </a:r>
          </a:p>
          <a:p>
            <a:pPr algn="just"/>
            <a:r>
              <a:rPr lang="en-US" dirty="0">
                <a:latin typeface="Times New Roman" panose="02020603050405020304" pitchFamily="18" charset="0"/>
                <a:cs typeface="Times New Roman" panose="02020603050405020304" pitchFamily="18" charset="0"/>
              </a:rPr>
              <a:t>The script then creates a new Data Frame named "expanded features" by separating the "Features" column into individual columns named "Feature_0", "Feature_1", and "Feature_2". </a:t>
            </a:r>
          </a:p>
          <a:p>
            <a:pPr algn="just"/>
            <a:r>
              <a:rPr lang="en-US" dirty="0">
                <a:latin typeface="Times New Roman" panose="02020603050405020304" pitchFamily="18" charset="0"/>
                <a:cs typeface="Times New Roman" panose="02020603050405020304" pitchFamily="18" charset="0"/>
              </a:rPr>
              <a:t>The script then concatenates the "expanded features" Data Frame with the original "df" Data Frame and drops the original "Features" column.</a:t>
            </a:r>
          </a:p>
          <a:p>
            <a:pPr algn="just"/>
            <a:r>
              <a:rPr lang="en-US" dirty="0">
                <a:latin typeface="Times New Roman" panose="02020603050405020304" pitchFamily="18" charset="0"/>
                <a:cs typeface="Times New Roman" panose="02020603050405020304" pitchFamily="18" charset="0"/>
              </a:rPr>
              <a:t>The script then performs statistical feature analysis on the updated Data Frame, such as generating a correlation matrix. </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B4C5132-5850-82D7-1E17-9CA127AED2DA}"/>
              </a:ext>
            </a:extLst>
          </p:cNvPr>
          <p:cNvPicPr>
            <a:picLocks noChangeAspect="1"/>
          </p:cNvPicPr>
          <p:nvPr/>
        </p:nvPicPr>
        <p:blipFill rotWithShape="1">
          <a:blip r:embed="rId2">
            <a:extLst>
              <a:ext uri="{28A0092B-C50C-407E-A947-70E740481C1C}">
                <a14:useLocalDpi xmlns:a14="http://schemas.microsoft.com/office/drawing/2010/main" val="0"/>
              </a:ext>
            </a:extLst>
          </a:blip>
          <a:srcRect t="49047" r="52820" b="20077"/>
          <a:stretch/>
        </p:blipFill>
        <p:spPr>
          <a:xfrm>
            <a:off x="6096000" y="1690688"/>
            <a:ext cx="5680485" cy="2720050"/>
          </a:xfrm>
          <a:prstGeom prst="rect">
            <a:avLst/>
          </a:prstGeom>
        </p:spPr>
      </p:pic>
    </p:spTree>
    <p:extLst>
      <p:ext uri="{BB962C8B-B14F-4D97-AF65-F5344CB8AC3E}">
        <p14:creationId xmlns:p14="http://schemas.microsoft.com/office/powerpoint/2010/main" val="14284800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E2A71-644C-53B6-395D-9BAD794764AE}"/>
              </a:ext>
            </a:extLst>
          </p:cNvPr>
          <p:cNvSpPr>
            <a:spLocks noGrp="1"/>
          </p:cNvSpPr>
          <p:nvPr>
            <p:ph type="title"/>
          </p:nvPr>
        </p:nvSpPr>
        <p:spPr/>
        <p:txBody>
          <a:bodyPr>
            <a:normAutofit/>
          </a:bodyPr>
          <a:lstStyle/>
          <a:p>
            <a:r>
              <a:rPr lang="en-US" b="1" dirty="0">
                <a:solidFill>
                  <a:srgbClr val="CC0066"/>
                </a:solidFill>
                <a:effectLst/>
                <a:latin typeface="Times New Roman" panose="02020603050405020304" pitchFamily="18" charset="0"/>
                <a:ea typeface="Calibri" panose="020F0502020204030204" pitchFamily="34" charset="0"/>
              </a:rPr>
              <a:t>DECISION TREE</a:t>
            </a:r>
            <a:endParaRPr lang="en-IN" dirty="0">
              <a:solidFill>
                <a:srgbClr val="CC0066"/>
              </a:solidFill>
            </a:endParaRPr>
          </a:p>
        </p:txBody>
      </p:sp>
      <p:sp>
        <p:nvSpPr>
          <p:cNvPr id="3" name="Content Placeholder 2">
            <a:extLst>
              <a:ext uri="{FF2B5EF4-FFF2-40B4-BE49-F238E27FC236}">
                <a16:creationId xmlns:a16="http://schemas.microsoft.com/office/drawing/2014/main" id="{D1541E9E-798F-A839-7258-7CC608584A73}"/>
              </a:ext>
            </a:extLst>
          </p:cNvPr>
          <p:cNvSpPr>
            <a:spLocks noGrp="1"/>
          </p:cNvSpPr>
          <p:nvPr>
            <p:ph idx="1"/>
          </p:nvPr>
        </p:nvSpPr>
        <p:spPr>
          <a:xfrm>
            <a:off x="838200" y="1690688"/>
            <a:ext cx="5169061" cy="4351338"/>
          </a:xfrm>
        </p:spPr>
        <p:txBody>
          <a:bodyPr>
            <a:normAutofit fontScale="85000" lnSpcReduction="10000"/>
          </a:bodyPr>
          <a:lstStyle/>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first row shows that the model correctly predicted the value of the target variable for the first data point, which was 0. </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second row shows that the model predicted a value of -3 for the second data point, while the true value was 155, indicating an error in the prediction. </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Similarly, the model predicted a value of -150 for the 14th data point, while the true value was 2, indicating a large error in the prediction.</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Overall, this matrix shows the accuracy of the model in predicting the target variable for different data points. </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numbers in the second column of the first row indicate that the first few data points have a target value of 0, while the numbers in the second column of the second row indicate that the second data point has a target value of 155. </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numbers in the first column of the first row indicate that the first data point is part of the training data, while the "Predicted" column shows the values predicted by the model for those same data points.</a:t>
            </a:r>
            <a:endParaRPr lang="en-IN" dirty="0"/>
          </a:p>
        </p:txBody>
      </p:sp>
      <p:pic>
        <p:nvPicPr>
          <p:cNvPr id="5" name="Picture 2">
            <a:extLst>
              <a:ext uri="{FF2B5EF4-FFF2-40B4-BE49-F238E27FC236}">
                <a16:creationId xmlns:a16="http://schemas.microsoft.com/office/drawing/2014/main" id="{332AEBE6-87DC-A34D-363E-8729DE52CE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7261" y="1559407"/>
            <a:ext cx="58017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3665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40E79A-169A-532B-CEAC-75C3F7653FB1}"/>
              </a:ext>
            </a:extLst>
          </p:cNvPr>
          <p:cNvPicPr>
            <a:picLocks noChangeAspect="1"/>
          </p:cNvPicPr>
          <p:nvPr/>
        </p:nvPicPr>
        <p:blipFill rotWithShape="1">
          <a:blip r:embed="rId2">
            <a:extLst>
              <a:ext uri="{28A0092B-C50C-407E-A947-70E740481C1C}">
                <a14:useLocalDpi xmlns:a14="http://schemas.microsoft.com/office/drawing/2010/main" val="0"/>
              </a:ext>
            </a:extLst>
          </a:blip>
          <a:srcRect r="50000"/>
          <a:stretch/>
        </p:blipFill>
        <p:spPr>
          <a:xfrm>
            <a:off x="6259010" y="1405862"/>
            <a:ext cx="5257800" cy="4142953"/>
          </a:xfrm>
          <a:prstGeom prst="rect">
            <a:avLst/>
          </a:prstGeom>
        </p:spPr>
      </p:pic>
      <p:pic>
        <p:nvPicPr>
          <p:cNvPr id="4" name="Picture 3">
            <a:extLst>
              <a:ext uri="{FF2B5EF4-FFF2-40B4-BE49-F238E27FC236}">
                <a16:creationId xmlns:a16="http://schemas.microsoft.com/office/drawing/2014/main" id="{2E6B99AA-2578-0F09-145C-37055EB84DE4}"/>
              </a:ext>
            </a:extLst>
          </p:cNvPr>
          <p:cNvPicPr>
            <a:picLocks noChangeAspect="1"/>
          </p:cNvPicPr>
          <p:nvPr/>
        </p:nvPicPr>
        <p:blipFill rotWithShape="1">
          <a:blip r:embed="rId3">
            <a:extLst>
              <a:ext uri="{28A0092B-C50C-407E-A947-70E740481C1C}">
                <a14:useLocalDpi xmlns:a14="http://schemas.microsoft.com/office/drawing/2010/main" val="0"/>
              </a:ext>
            </a:extLst>
          </a:blip>
          <a:srcRect t="18359" r="41705"/>
          <a:stretch/>
        </p:blipFill>
        <p:spPr>
          <a:xfrm>
            <a:off x="675191" y="1405862"/>
            <a:ext cx="5042703" cy="4142953"/>
          </a:xfrm>
          <a:prstGeom prst="rect">
            <a:avLst/>
          </a:prstGeom>
        </p:spPr>
      </p:pic>
    </p:spTree>
    <p:extLst>
      <p:ext uri="{BB962C8B-B14F-4D97-AF65-F5344CB8AC3E}">
        <p14:creationId xmlns:p14="http://schemas.microsoft.com/office/powerpoint/2010/main" val="26703036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3383C-678A-10B0-33CC-A4C10A510AA5}"/>
              </a:ext>
            </a:extLst>
          </p:cNvPr>
          <p:cNvSpPr>
            <a:spLocks noGrp="1"/>
          </p:cNvSpPr>
          <p:nvPr>
            <p:ph type="title"/>
          </p:nvPr>
        </p:nvSpPr>
        <p:spPr>
          <a:xfrm>
            <a:off x="587188" y="174710"/>
            <a:ext cx="10515600" cy="1325563"/>
          </a:xfrm>
        </p:spPr>
        <p:txBody>
          <a:bodyPr>
            <a:normAutofit/>
          </a:bodyPr>
          <a:lstStyle/>
          <a:p>
            <a:r>
              <a:rPr lang="en-IN" b="1" dirty="0">
                <a:solidFill>
                  <a:srgbClr val="CC0066"/>
                </a:solidFill>
                <a:effectLst/>
                <a:latin typeface="Times New Roman" panose="02020603050405020304" pitchFamily="18" charset="0"/>
                <a:ea typeface="Calibri" panose="020F0502020204030204" pitchFamily="34" charset="0"/>
                <a:cs typeface="Times New Roman" panose="02020603050405020304" pitchFamily="18" charset="0"/>
              </a:rPr>
              <a:t>COMPARISONS OF CLASSIFIER:</a:t>
            </a:r>
            <a:endParaRPr lang="en-IN" dirty="0">
              <a:solidFill>
                <a:srgbClr val="CC0066"/>
              </a:solidFill>
            </a:endParaRPr>
          </a:p>
        </p:txBody>
      </p:sp>
      <p:graphicFrame>
        <p:nvGraphicFramePr>
          <p:cNvPr id="7" name="Content Placeholder 6">
            <a:extLst>
              <a:ext uri="{FF2B5EF4-FFF2-40B4-BE49-F238E27FC236}">
                <a16:creationId xmlns:a16="http://schemas.microsoft.com/office/drawing/2014/main" id="{B9DF99CE-0BED-A64A-A303-8F91A4F221DD}"/>
              </a:ext>
            </a:extLst>
          </p:cNvPr>
          <p:cNvGraphicFramePr>
            <a:graphicFrameLocks noGrp="1"/>
          </p:cNvGraphicFramePr>
          <p:nvPr>
            <p:ph idx="1"/>
            <p:extLst>
              <p:ext uri="{D42A27DB-BD31-4B8C-83A1-F6EECF244321}">
                <p14:modId xmlns:p14="http://schemas.microsoft.com/office/powerpoint/2010/main" val="510082857"/>
              </p:ext>
            </p:extLst>
          </p:nvPr>
        </p:nvGraphicFramePr>
        <p:xfrm>
          <a:off x="587188" y="1649506"/>
          <a:ext cx="10771094" cy="3720353"/>
        </p:xfrm>
        <a:graphic>
          <a:graphicData uri="http://schemas.openxmlformats.org/drawingml/2006/table">
            <a:tbl>
              <a:tblPr firstRow="1" firstCol="1" bandRow="1">
                <a:tableStyleId>{5C22544A-7EE6-4342-B048-85BDC9FD1C3A}</a:tableStyleId>
              </a:tblPr>
              <a:tblGrid>
                <a:gridCol w="726599">
                  <a:extLst>
                    <a:ext uri="{9D8B030D-6E8A-4147-A177-3AD203B41FA5}">
                      <a16:colId xmlns:a16="http://schemas.microsoft.com/office/drawing/2014/main" val="975313617"/>
                    </a:ext>
                  </a:extLst>
                </a:gridCol>
                <a:gridCol w="2511123">
                  <a:extLst>
                    <a:ext uri="{9D8B030D-6E8A-4147-A177-3AD203B41FA5}">
                      <a16:colId xmlns:a16="http://schemas.microsoft.com/office/drawing/2014/main" val="3874666171"/>
                    </a:ext>
                  </a:extLst>
                </a:gridCol>
                <a:gridCol w="1674084">
                  <a:extLst>
                    <a:ext uri="{9D8B030D-6E8A-4147-A177-3AD203B41FA5}">
                      <a16:colId xmlns:a16="http://schemas.microsoft.com/office/drawing/2014/main" val="1369108519"/>
                    </a:ext>
                  </a:extLst>
                </a:gridCol>
                <a:gridCol w="1255562">
                  <a:extLst>
                    <a:ext uri="{9D8B030D-6E8A-4147-A177-3AD203B41FA5}">
                      <a16:colId xmlns:a16="http://schemas.microsoft.com/office/drawing/2014/main" val="2446187964"/>
                    </a:ext>
                  </a:extLst>
                </a:gridCol>
                <a:gridCol w="1464821">
                  <a:extLst>
                    <a:ext uri="{9D8B030D-6E8A-4147-A177-3AD203B41FA5}">
                      <a16:colId xmlns:a16="http://schemas.microsoft.com/office/drawing/2014/main" val="1284707576"/>
                    </a:ext>
                  </a:extLst>
                </a:gridCol>
                <a:gridCol w="1464821">
                  <a:extLst>
                    <a:ext uri="{9D8B030D-6E8A-4147-A177-3AD203B41FA5}">
                      <a16:colId xmlns:a16="http://schemas.microsoft.com/office/drawing/2014/main" val="3234740115"/>
                    </a:ext>
                  </a:extLst>
                </a:gridCol>
                <a:gridCol w="1674084">
                  <a:extLst>
                    <a:ext uri="{9D8B030D-6E8A-4147-A177-3AD203B41FA5}">
                      <a16:colId xmlns:a16="http://schemas.microsoft.com/office/drawing/2014/main" val="2793061685"/>
                    </a:ext>
                  </a:extLst>
                </a:gridCol>
              </a:tblGrid>
              <a:tr h="531479">
                <a:tc>
                  <a:txBody>
                    <a:bodyPr/>
                    <a:lstStyle/>
                    <a:p>
                      <a:pPr marL="0" marR="0" algn="ctr">
                        <a:lnSpc>
                          <a:spcPct val="107000"/>
                        </a:lnSpc>
                        <a:spcBef>
                          <a:spcPts val="0"/>
                        </a:spcBef>
                        <a:spcAft>
                          <a:spcPts val="0"/>
                        </a:spcAft>
                      </a:pPr>
                      <a:r>
                        <a:rPr lang="en-IN" sz="1600" dirty="0">
                          <a:effectLst/>
                        </a:rPr>
                        <a:t>S. No</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ALGORITHM</a:t>
                      </a:r>
                    </a:p>
                  </a:txBody>
                  <a:tcPr marL="68580" marR="68580" marT="0" marB="0"/>
                </a:tc>
                <a:tc>
                  <a:txBody>
                    <a:bodyPr/>
                    <a:lstStyle/>
                    <a:p>
                      <a:pPr marL="0" marR="0" algn="ctr">
                        <a:lnSpc>
                          <a:spcPct val="107000"/>
                        </a:lnSpc>
                        <a:spcBef>
                          <a:spcPts val="0"/>
                        </a:spcBef>
                        <a:spcAft>
                          <a:spcPts val="0"/>
                        </a:spcAft>
                      </a:pPr>
                      <a:r>
                        <a:rPr lang="en-IN" sz="1400">
                          <a:effectLst/>
                        </a:rPr>
                        <a:t>PRECISION</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dirty="0">
                          <a:effectLst/>
                        </a:rPr>
                        <a:t>RECALL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rPr>
                        <a:t>F1-SCORE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rPr>
                        <a:t>SUPPORT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dirty="0">
                          <a:effectLst/>
                        </a:rPr>
                        <a:t>ACCURACY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5060451"/>
                  </a:ext>
                </a:extLst>
              </a:tr>
              <a:tr h="531479">
                <a:tc>
                  <a:txBody>
                    <a:bodyPr/>
                    <a:lstStyle/>
                    <a:p>
                      <a:pPr marL="0" marR="0" algn="ctr">
                        <a:lnSpc>
                          <a:spcPct val="107000"/>
                        </a:lnSpc>
                        <a:spcBef>
                          <a:spcPts val="0"/>
                        </a:spcBef>
                        <a:spcAft>
                          <a:spcPts val="0"/>
                        </a:spcAft>
                      </a:pPr>
                      <a:r>
                        <a:rPr lang="en-IN" sz="1600">
                          <a:effectLst/>
                        </a:rPr>
                        <a:t>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600" dirty="0">
                          <a:effectLst/>
                        </a:rPr>
                        <a:t>K-Means with KNN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600">
                          <a:effectLst/>
                        </a:rPr>
                        <a:t>0.89</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600">
                          <a:effectLst/>
                        </a:rPr>
                        <a:t>0.34</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600">
                          <a:effectLst/>
                        </a:rPr>
                        <a:t>0.54</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600">
                          <a:effectLst/>
                        </a:rPr>
                        <a:t>67</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600">
                          <a:effectLst/>
                        </a:rPr>
                        <a:t>0.474</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2546516"/>
                  </a:ext>
                </a:extLst>
              </a:tr>
              <a:tr h="531479">
                <a:tc>
                  <a:txBody>
                    <a:bodyPr/>
                    <a:lstStyle/>
                    <a:p>
                      <a:pPr marL="0" marR="0" algn="ctr">
                        <a:lnSpc>
                          <a:spcPct val="107000"/>
                        </a:lnSpc>
                        <a:spcBef>
                          <a:spcPts val="0"/>
                        </a:spcBef>
                        <a:spcAft>
                          <a:spcPts val="0"/>
                        </a:spcAft>
                      </a:pPr>
                      <a:r>
                        <a:rPr lang="en-IN" sz="1600">
                          <a:effectLst/>
                        </a:rPr>
                        <a:t>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600" dirty="0">
                          <a:effectLst/>
                        </a:rPr>
                        <a:t>C-Means with KNN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600" dirty="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600">
                          <a:effectLst/>
                        </a:rPr>
                        <a: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600">
                          <a:effectLst/>
                        </a:rPr>
                        <a: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600">
                          <a:effectLst/>
                        </a:rPr>
                        <a: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600">
                          <a:effectLst/>
                        </a:rPr>
                        <a:t>0.1276</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5493934"/>
                  </a:ext>
                </a:extLst>
              </a:tr>
              <a:tr h="531479">
                <a:tc>
                  <a:txBody>
                    <a:bodyPr/>
                    <a:lstStyle/>
                    <a:p>
                      <a:pPr marL="0" marR="0" algn="ctr">
                        <a:lnSpc>
                          <a:spcPct val="107000"/>
                        </a:lnSpc>
                        <a:spcBef>
                          <a:spcPts val="0"/>
                        </a:spcBef>
                        <a:spcAft>
                          <a:spcPts val="0"/>
                        </a:spcAft>
                      </a:pPr>
                      <a:r>
                        <a:rPr lang="en-IN" sz="1600">
                          <a:effectLst/>
                        </a:rPr>
                        <a:t>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600">
                          <a:effectLst/>
                        </a:rPr>
                        <a:t>K-Means with SVM</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600" dirty="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600" dirty="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600" dirty="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600">
                          <a:effectLst/>
                        </a:rPr>
                        <a: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600">
                          <a:effectLst/>
                        </a:rPr>
                        <a:t>0.5470</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1120834"/>
                  </a:ext>
                </a:extLst>
              </a:tr>
              <a:tr h="531479">
                <a:tc>
                  <a:txBody>
                    <a:bodyPr/>
                    <a:lstStyle/>
                    <a:p>
                      <a:pPr marL="0" marR="0" algn="ctr">
                        <a:lnSpc>
                          <a:spcPct val="107000"/>
                        </a:lnSpc>
                        <a:spcBef>
                          <a:spcPts val="0"/>
                        </a:spcBef>
                        <a:spcAft>
                          <a:spcPts val="0"/>
                        </a:spcAft>
                      </a:pPr>
                      <a:r>
                        <a:rPr lang="en-IN" sz="1600">
                          <a:effectLst/>
                        </a:rPr>
                        <a:t>4.</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600">
                          <a:effectLst/>
                        </a:rPr>
                        <a:t>Bayesian Classifier</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600">
                          <a:effectLst/>
                        </a:rPr>
                        <a:t>0.92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600">
                          <a:effectLst/>
                        </a:rPr>
                        <a:t>0.47</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600" dirty="0">
                          <a:effectLst/>
                        </a:rPr>
                        <a:t>0.63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600" dirty="0">
                          <a:effectLst/>
                        </a:rPr>
                        <a:t>59</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600">
                          <a:effectLst/>
                        </a:rPr>
                        <a:t>0.4745</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6167858"/>
                  </a:ext>
                </a:extLst>
              </a:tr>
              <a:tr h="531479">
                <a:tc>
                  <a:txBody>
                    <a:bodyPr/>
                    <a:lstStyle/>
                    <a:p>
                      <a:pPr marL="0" marR="0" algn="ctr">
                        <a:lnSpc>
                          <a:spcPct val="107000"/>
                        </a:lnSpc>
                        <a:spcBef>
                          <a:spcPts val="0"/>
                        </a:spcBef>
                        <a:spcAft>
                          <a:spcPts val="0"/>
                        </a:spcAft>
                      </a:pPr>
                      <a:r>
                        <a:rPr lang="en-IN" sz="1600">
                          <a:effectLst/>
                        </a:rPr>
                        <a:t>5.</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600">
                          <a:effectLst/>
                        </a:rPr>
                        <a:t>NaïveBayes Classifier</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600">
                          <a:effectLst/>
                        </a:rPr>
                        <a:t>0.92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600">
                          <a:effectLst/>
                        </a:rPr>
                        <a:t>0.47</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600">
                          <a:effectLst/>
                        </a:rPr>
                        <a:t>0.63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600">
                          <a:effectLst/>
                        </a:rPr>
                        <a:t>59</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600" dirty="0">
                          <a:effectLst/>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5794342"/>
                  </a:ext>
                </a:extLst>
              </a:tr>
              <a:tr h="531479">
                <a:tc>
                  <a:txBody>
                    <a:bodyPr/>
                    <a:lstStyle/>
                    <a:p>
                      <a:pPr marL="0" marR="0" algn="ctr">
                        <a:lnSpc>
                          <a:spcPct val="107000"/>
                        </a:lnSpc>
                        <a:spcBef>
                          <a:spcPts val="0"/>
                        </a:spcBef>
                        <a:spcAft>
                          <a:spcPts val="0"/>
                        </a:spcAft>
                      </a:pPr>
                      <a:r>
                        <a:rPr lang="en-IN" sz="1600" dirty="0">
                          <a:effectLst/>
                        </a:rPr>
                        <a:t>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600">
                          <a:effectLst/>
                        </a:rPr>
                        <a:t>Decision Tree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600" dirty="0">
                          <a:effectLst/>
                        </a:rPr>
                        <a:t>0.54</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600">
                          <a:effectLst/>
                        </a:rPr>
                        <a:t>0.59</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600">
                          <a:effectLst/>
                        </a:rPr>
                        <a:t>0.49</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600">
                          <a:effectLst/>
                        </a:rPr>
                        <a:t>83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600" dirty="0">
                          <a:effectLst/>
                        </a:rPr>
                        <a:t>59.0314</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1440938"/>
                  </a:ext>
                </a:extLst>
              </a:tr>
            </a:tbl>
          </a:graphicData>
        </a:graphic>
      </p:graphicFrame>
    </p:spTree>
    <p:extLst>
      <p:ext uri="{BB962C8B-B14F-4D97-AF65-F5344CB8AC3E}">
        <p14:creationId xmlns:p14="http://schemas.microsoft.com/office/powerpoint/2010/main" val="2656370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B11A5-F5DA-D4EB-BD02-7CBF3456FCE7}"/>
              </a:ext>
            </a:extLst>
          </p:cNvPr>
          <p:cNvSpPr>
            <a:spLocks noGrp="1"/>
          </p:cNvSpPr>
          <p:nvPr>
            <p:ph type="title"/>
          </p:nvPr>
        </p:nvSpPr>
        <p:spPr/>
        <p:txBody>
          <a:bodyPr>
            <a:normAutofit/>
          </a:bodyPr>
          <a:lstStyle/>
          <a:p>
            <a:r>
              <a:rPr lang="en-US" sz="6600" b="1" dirty="0">
                <a:solidFill>
                  <a:srgbClr val="CC0066"/>
                </a:solidFill>
                <a:latin typeface="Times New Roman" panose="02020603050405020304" pitchFamily="18" charset="0"/>
                <a:cs typeface="Times New Roman" panose="02020603050405020304" pitchFamily="18" charset="0"/>
              </a:rPr>
              <a:t>DEEP LEARNING MODEL</a:t>
            </a:r>
            <a:br>
              <a:rPr lang="en-US" sz="6600" b="1" dirty="0">
                <a:solidFill>
                  <a:srgbClr val="CC0066"/>
                </a:solidFill>
                <a:latin typeface="Times New Roman" panose="02020603050405020304" pitchFamily="18" charset="0"/>
                <a:cs typeface="Times New Roman" panose="02020603050405020304" pitchFamily="18" charset="0"/>
              </a:rPr>
            </a:br>
            <a:endParaRPr lang="en-IN" sz="6600" b="1" dirty="0">
              <a:solidFill>
                <a:srgbClr val="CC0066"/>
              </a:solidFill>
            </a:endParaRPr>
          </a:p>
        </p:txBody>
      </p:sp>
    </p:spTree>
    <p:extLst>
      <p:ext uri="{BB962C8B-B14F-4D97-AF65-F5344CB8AC3E}">
        <p14:creationId xmlns:p14="http://schemas.microsoft.com/office/powerpoint/2010/main" val="17400763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B89315-6B95-C329-AF37-962C962510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B06FAC-6D54-5FE6-D8B1-F33F88568746}"/>
              </a:ext>
            </a:extLst>
          </p:cNvPr>
          <p:cNvSpPr>
            <a:spLocks noGrp="1"/>
          </p:cNvSpPr>
          <p:nvPr>
            <p:ph type="title"/>
          </p:nvPr>
        </p:nvSpPr>
        <p:spPr>
          <a:xfrm>
            <a:off x="838200" y="365128"/>
            <a:ext cx="10515600" cy="679902"/>
          </a:xfrm>
        </p:spPr>
        <p:txBody>
          <a:bodyPr>
            <a:normAutofit/>
          </a:bodyPr>
          <a:lstStyle/>
          <a:p>
            <a:r>
              <a:rPr lang="en-US" sz="3600" b="1" dirty="0">
                <a:solidFill>
                  <a:srgbClr val="CC0066"/>
                </a:solidFill>
                <a:latin typeface="Times New Roman" panose="02020603050405020304" pitchFamily="18" charset="0"/>
                <a:cs typeface="Times New Roman" panose="02020603050405020304" pitchFamily="18" charset="0"/>
              </a:rPr>
              <a:t>Deep Learning Model</a:t>
            </a:r>
            <a:endParaRPr lang="en-US" sz="3600" dirty="0"/>
          </a:p>
        </p:txBody>
      </p:sp>
      <p:graphicFrame>
        <p:nvGraphicFramePr>
          <p:cNvPr id="4" name="Content Placeholder 3">
            <a:extLst>
              <a:ext uri="{FF2B5EF4-FFF2-40B4-BE49-F238E27FC236}">
                <a16:creationId xmlns:a16="http://schemas.microsoft.com/office/drawing/2014/main" id="{C41524B1-C9D0-10BE-9A80-2E8B33B5CCBC}"/>
              </a:ext>
            </a:extLst>
          </p:cNvPr>
          <p:cNvGraphicFramePr>
            <a:graphicFrameLocks noGrp="1"/>
          </p:cNvGraphicFramePr>
          <p:nvPr>
            <p:ph idx="1"/>
            <p:extLst>
              <p:ext uri="{D42A27DB-BD31-4B8C-83A1-F6EECF244321}">
                <p14:modId xmlns:p14="http://schemas.microsoft.com/office/powerpoint/2010/main" val="1703974447"/>
              </p:ext>
            </p:extLst>
          </p:nvPr>
        </p:nvGraphicFramePr>
        <p:xfrm>
          <a:off x="1716505" y="1417412"/>
          <a:ext cx="6472134" cy="2547066"/>
        </p:xfrm>
        <a:graphic>
          <a:graphicData uri="http://schemas.openxmlformats.org/drawingml/2006/table">
            <a:tbl>
              <a:tblPr firstRow="1" bandRow="1">
                <a:tableStyleId>{5C22544A-7EE6-4342-B048-85BDC9FD1C3A}</a:tableStyleId>
              </a:tblPr>
              <a:tblGrid>
                <a:gridCol w="786063">
                  <a:extLst>
                    <a:ext uri="{9D8B030D-6E8A-4147-A177-3AD203B41FA5}">
                      <a16:colId xmlns:a16="http://schemas.microsoft.com/office/drawing/2014/main" val="2095990448"/>
                    </a:ext>
                  </a:extLst>
                </a:gridCol>
                <a:gridCol w="3222757">
                  <a:extLst>
                    <a:ext uri="{9D8B030D-6E8A-4147-A177-3AD203B41FA5}">
                      <a16:colId xmlns:a16="http://schemas.microsoft.com/office/drawing/2014/main" val="2046135341"/>
                    </a:ext>
                  </a:extLst>
                </a:gridCol>
                <a:gridCol w="2463314">
                  <a:extLst>
                    <a:ext uri="{9D8B030D-6E8A-4147-A177-3AD203B41FA5}">
                      <a16:colId xmlns:a16="http://schemas.microsoft.com/office/drawing/2014/main" val="125374431"/>
                    </a:ext>
                  </a:extLst>
                </a:gridCol>
              </a:tblGrid>
              <a:tr h="1009572">
                <a:tc>
                  <a:txBody>
                    <a:bodyPr/>
                    <a:lstStyle/>
                    <a:p>
                      <a:pPr algn="ctr"/>
                      <a:r>
                        <a:rPr lang="en-US" sz="2000" dirty="0">
                          <a:latin typeface="Times New Roman" panose="02020603050405020304" pitchFamily="18" charset="0"/>
                          <a:cs typeface="Times New Roman" panose="02020603050405020304" pitchFamily="18" charset="0"/>
                        </a:rPr>
                        <a:t>S.NO</a:t>
                      </a:r>
                    </a:p>
                  </a:txBody>
                  <a:tcPr/>
                </a:tc>
                <a:tc>
                  <a:txBody>
                    <a:bodyPr/>
                    <a:lstStyle/>
                    <a:p>
                      <a:pPr algn="ctr"/>
                      <a:r>
                        <a:rPr lang="en-US" sz="2000" dirty="0">
                          <a:latin typeface="Times New Roman" panose="02020603050405020304" pitchFamily="18" charset="0"/>
                          <a:cs typeface="Times New Roman" panose="02020603050405020304" pitchFamily="18" charset="0"/>
                        </a:rPr>
                        <a:t>Algorithm Name</a:t>
                      </a:r>
                    </a:p>
                  </a:txBody>
                  <a:tcPr/>
                </a:tc>
                <a:tc>
                  <a:txBody>
                    <a:bodyPr/>
                    <a:lstStyle/>
                    <a:p>
                      <a:pPr algn="ctr"/>
                      <a:r>
                        <a:rPr lang="en-US" sz="2000" dirty="0">
                          <a:latin typeface="Times New Roman" panose="02020603050405020304" pitchFamily="18" charset="0"/>
                          <a:cs typeface="Times New Roman" panose="02020603050405020304" pitchFamily="18" charset="0"/>
                        </a:rPr>
                        <a:t>Student contributed</a:t>
                      </a:r>
                    </a:p>
                  </a:txBody>
                  <a:tcPr/>
                </a:tc>
                <a:extLst>
                  <a:ext uri="{0D108BD9-81ED-4DB2-BD59-A6C34878D82A}">
                    <a16:rowId xmlns:a16="http://schemas.microsoft.com/office/drawing/2014/main" val="976283460"/>
                  </a:ext>
                </a:extLst>
              </a:tr>
              <a:tr h="570627">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algn="ctr"/>
                      <a:r>
                        <a:rPr lang="en-US" sz="2000" dirty="0">
                          <a:latin typeface="Times New Roman" panose="02020603050405020304" pitchFamily="18" charset="0"/>
                          <a:cs typeface="Times New Roman" panose="02020603050405020304" pitchFamily="18" charset="0"/>
                        </a:rPr>
                        <a:t>ALEX-NET</a:t>
                      </a:r>
                    </a:p>
                  </a:txBody>
                  <a:tcPr/>
                </a:tc>
                <a:tc>
                  <a:txBody>
                    <a:bodyPr/>
                    <a:lstStyle/>
                    <a:p>
                      <a:pPr algn="ctr"/>
                      <a:endParaRPr lang="en-US"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64356365"/>
                  </a:ext>
                </a:extLst>
              </a:tr>
              <a:tr h="570627">
                <a:tc>
                  <a:txBody>
                    <a:bodyPr/>
                    <a:lstStyle/>
                    <a:p>
                      <a:pPr algn="ctr"/>
                      <a:r>
                        <a:rPr lang="en-US" sz="2000" dirty="0">
                          <a:latin typeface="Times New Roman" panose="02020603050405020304" pitchFamily="18" charset="0"/>
                          <a:cs typeface="Times New Roman" panose="02020603050405020304" pitchFamily="18" charset="0"/>
                        </a:rPr>
                        <a:t>2.</a:t>
                      </a:r>
                    </a:p>
                  </a:txBody>
                  <a:tcPr/>
                </a:tc>
                <a:tc>
                  <a:txBody>
                    <a:bodyPr/>
                    <a:lstStyle/>
                    <a:p>
                      <a:pPr algn="ctr"/>
                      <a:r>
                        <a:rPr lang="en-US" sz="2000" dirty="0">
                          <a:latin typeface="Times New Roman" panose="02020603050405020304" pitchFamily="18" charset="0"/>
                          <a:cs typeface="Times New Roman" panose="02020603050405020304" pitchFamily="18" charset="0"/>
                        </a:rPr>
                        <a:t>LSTM</a:t>
                      </a:r>
                    </a:p>
                  </a:txBody>
                  <a:tcPr/>
                </a:tc>
                <a:tc>
                  <a:txBody>
                    <a:bodyPr/>
                    <a:lstStyle/>
                    <a:p>
                      <a:pPr algn="ct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46195484"/>
                  </a:ext>
                </a:extLst>
              </a:tr>
              <a:tr h="0">
                <a:tc>
                  <a:txBody>
                    <a:bodyPr/>
                    <a:lstStyle/>
                    <a:p>
                      <a:pPr algn="ctr"/>
                      <a:r>
                        <a:rPr lang="en-US" sz="2000" dirty="0">
                          <a:latin typeface="Times New Roman" panose="02020603050405020304" pitchFamily="18" charset="0"/>
                          <a:cs typeface="Times New Roman" panose="02020603050405020304" pitchFamily="18" charset="0"/>
                        </a:rPr>
                        <a:t>3.</a:t>
                      </a:r>
                    </a:p>
                  </a:txBody>
                  <a:tcPr/>
                </a:tc>
                <a:tc>
                  <a:txBody>
                    <a:bodyPr/>
                    <a:lstStyle/>
                    <a:p>
                      <a:pPr algn="ctr"/>
                      <a:r>
                        <a:rPr lang="en-US" sz="2000" dirty="0">
                          <a:latin typeface="Times New Roman" panose="02020603050405020304" pitchFamily="18" charset="0"/>
                          <a:cs typeface="Times New Roman" panose="02020603050405020304" pitchFamily="18" charset="0"/>
                        </a:rPr>
                        <a:t>GRU</a:t>
                      </a:r>
                    </a:p>
                  </a:txBody>
                  <a:tcPr/>
                </a:tc>
                <a:tc>
                  <a:txBody>
                    <a:bodyPr/>
                    <a:lstStyle/>
                    <a:p>
                      <a:pPr algn="ct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80837797"/>
                  </a:ext>
                </a:extLst>
              </a:tr>
            </a:tbl>
          </a:graphicData>
        </a:graphic>
      </p:graphicFrame>
    </p:spTree>
    <p:extLst>
      <p:ext uri="{BB962C8B-B14F-4D97-AF65-F5344CB8AC3E}">
        <p14:creationId xmlns:p14="http://schemas.microsoft.com/office/powerpoint/2010/main" val="8035127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FAF2E-ED5C-71B9-D8F7-813D332C4E55}"/>
              </a:ext>
            </a:extLst>
          </p:cNvPr>
          <p:cNvSpPr>
            <a:spLocks noGrp="1"/>
          </p:cNvSpPr>
          <p:nvPr>
            <p:ph type="title"/>
          </p:nvPr>
        </p:nvSpPr>
        <p:spPr/>
        <p:txBody>
          <a:bodyPr/>
          <a:lstStyle/>
          <a:p>
            <a:r>
              <a:rPr lang="en-IN" sz="4400" b="1" dirty="0">
                <a:solidFill>
                  <a:srgbClr val="CC0066"/>
                </a:solidFill>
                <a:effectLst/>
                <a:latin typeface="Times New Roman" panose="02020603050405020304" pitchFamily="18" charset="0"/>
                <a:ea typeface="Calibri" panose="020F0502020204030204" pitchFamily="34" charset="0"/>
              </a:rPr>
              <a:t>DEEP-LEARNING</a:t>
            </a:r>
            <a:endParaRPr lang="en-IN" dirty="0">
              <a:solidFill>
                <a:srgbClr val="CC0066"/>
              </a:solidFill>
            </a:endParaRPr>
          </a:p>
        </p:txBody>
      </p:sp>
      <p:sp>
        <p:nvSpPr>
          <p:cNvPr id="3" name="Content Placeholder 2">
            <a:extLst>
              <a:ext uri="{FF2B5EF4-FFF2-40B4-BE49-F238E27FC236}">
                <a16:creationId xmlns:a16="http://schemas.microsoft.com/office/drawing/2014/main" id="{EAD6EAAC-B799-88D9-859F-C9E3FAA25F33}"/>
              </a:ext>
            </a:extLst>
          </p:cNvPr>
          <p:cNvSpPr>
            <a:spLocks noGrp="1"/>
          </p:cNvSpPr>
          <p:nvPr>
            <p:ph idx="1"/>
          </p:nvPr>
        </p:nvSpPr>
        <p:spPr/>
        <p:txBody>
          <a:bodyPr>
            <a:normAutofit fontScale="85000" lnSpcReduction="20000"/>
          </a:bodyPr>
          <a:lstStyle/>
          <a:p>
            <a:pPr algn="just"/>
            <a:r>
              <a:rPr lang="en-US" dirty="0">
                <a:latin typeface="Times New Roman" panose="02020603050405020304" pitchFamily="18" charset="0"/>
                <a:cs typeface="Times New Roman" panose="02020603050405020304" pitchFamily="18" charset="0"/>
              </a:rPr>
              <a:t>Deep learning is a subfield of machine learning that focuses on the use of neural networks to model and solve complex problems. </a:t>
            </a:r>
          </a:p>
          <a:p>
            <a:pPr algn="just"/>
            <a:r>
              <a:rPr lang="en-US" dirty="0">
                <a:latin typeface="Times New Roman" panose="02020603050405020304" pitchFamily="18" charset="0"/>
                <a:cs typeface="Times New Roman" panose="02020603050405020304" pitchFamily="18" charset="0"/>
              </a:rPr>
              <a:t>Neural networks, inspired by the structure and functioning of the human brain, consist of interconnected nodes (neurons) organized into layers. </a:t>
            </a:r>
          </a:p>
          <a:p>
            <a:pPr algn="just"/>
            <a:r>
              <a:rPr lang="en-US" dirty="0">
                <a:latin typeface="Times New Roman" panose="02020603050405020304" pitchFamily="18" charset="0"/>
                <a:cs typeface="Times New Roman" panose="02020603050405020304" pitchFamily="18" charset="0"/>
              </a:rPr>
              <a:t>Deep learning specifically refers to the use of deep neural networks, which are neural networks with multiple layers, often called deep neural networks or deep networks.</a:t>
            </a:r>
          </a:p>
          <a:p>
            <a:pPr algn="just"/>
            <a:r>
              <a:rPr lang="en-US" dirty="0">
                <a:latin typeface="Times New Roman" panose="02020603050405020304" pitchFamily="18" charset="0"/>
                <a:cs typeface="Times New Roman" panose="02020603050405020304" pitchFamily="18" charset="0"/>
              </a:rPr>
              <a:t>Deep learning has achieved remarkable success in various domains, including computer vision, speech recognition, natural language processing, and reinforcement learning. </a:t>
            </a:r>
          </a:p>
          <a:p>
            <a:pPr algn="just"/>
            <a:r>
              <a:rPr lang="en-US" dirty="0">
                <a:latin typeface="Times New Roman" panose="02020603050405020304" pitchFamily="18" charset="0"/>
                <a:cs typeface="Times New Roman" panose="02020603050405020304" pitchFamily="18" charset="0"/>
              </a:rPr>
              <a:t>Its ability to automatically learn complex representations from data has contributed to breakthroughs in tasks that were traditionally challenging for traditional machine learning methods.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6991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69802-F002-17C4-26EB-E4BF491B9F2B}"/>
              </a:ext>
            </a:extLst>
          </p:cNvPr>
          <p:cNvSpPr>
            <a:spLocks noGrp="1"/>
          </p:cNvSpPr>
          <p:nvPr>
            <p:ph type="title"/>
          </p:nvPr>
        </p:nvSpPr>
        <p:spPr/>
        <p:txBody>
          <a:bodyPr>
            <a:normAutofit/>
          </a:bodyPr>
          <a:lstStyle/>
          <a:p>
            <a:r>
              <a:rPr lang="en-IN" b="1" dirty="0">
                <a:solidFill>
                  <a:srgbClr val="CC0066"/>
                </a:solidFill>
                <a:effectLst/>
                <a:latin typeface="Times New Roman" panose="02020603050405020304" pitchFamily="18" charset="0"/>
                <a:ea typeface="Calibri" panose="020F0502020204030204" pitchFamily="34" charset="0"/>
              </a:rPr>
              <a:t>ALEX-NET</a:t>
            </a:r>
            <a:endParaRPr lang="en-IN" dirty="0">
              <a:solidFill>
                <a:srgbClr val="CC0066"/>
              </a:solidFill>
            </a:endParaRPr>
          </a:p>
        </p:txBody>
      </p:sp>
      <p:sp>
        <p:nvSpPr>
          <p:cNvPr id="3" name="Content Placeholder 2">
            <a:extLst>
              <a:ext uri="{FF2B5EF4-FFF2-40B4-BE49-F238E27FC236}">
                <a16:creationId xmlns:a16="http://schemas.microsoft.com/office/drawing/2014/main" id="{363F088A-7C96-7D7D-6548-24EDD4D44C4B}"/>
              </a:ext>
            </a:extLst>
          </p:cNvPr>
          <p:cNvSpPr>
            <a:spLocks noGrp="1"/>
          </p:cNvSpPr>
          <p:nvPr>
            <p:ph idx="1"/>
          </p:nvPr>
        </p:nvSpPr>
        <p:spPr>
          <a:xfrm>
            <a:off x="838200" y="1547719"/>
            <a:ext cx="10515600" cy="4351338"/>
          </a:xfrm>
        </p:spPr>
        <p:txBody>
          <a:bodyPr>
            <a:normAutofit fontScale="62500" lnSpcReduction="20000"/>
          </a:bodyPr>
          <a:lstStyle/>
          <a:p>
            <a:pPr algn="just"/>
            <a:r>
              <a:rPr lang="en-US" dirty="0">
                <a:latin typeface="Times New Roman" panose="02020603050405020304" pitchFamily="18" charset="0"/>
                <a:cs typeface="Times New Roman" panose="02020603050405020304" pitchFamily="18" charset="0"/>
              </a:rPr>
              <a:t>This appears to be a table showing the training history of a machine learning model, specifically the Alex-Net architecture. </a:t>
            </a:r>
          </a:p>
          <a:p>
            <a:pPr algn="just"/>
            <a:r>
              <a:rPr lang="en-US" dirty="0">
                <a:latin typeface="Times New Roman" panose="02020603050405020304" pitchFamily="18" charset="0"/>
                <a:cs typeface="Times New Roman" panose="02020603050405020304" pitchFamily="18" charset="0"/>
              </a:rPr>
              <a:t>The leftmost column shows the number of epochs, which is the number of times the learning algorithm will work through the entire training dataset. </a:t>
            </a:r>
          </a:p>
          <a:p>
            <a:pPr algn="just"/>
            <a:r>
              <a:rPr lang="en-US" dirty="0">
                <a:latin typeface="Times New Roman" panose="02020603050405020304" pitchFamily="18" charset="0"/>
                <a:cs typeface="Times New Roman" panose="02020603050405020304" pitchFamily="18" charset="0"/>
              </a:rPr>
              <a:t>The second column shows the accuracy of the model on the training data, while the third column shows the accuracy on the validation data. </a:t>
            </a:r>
          </a:p>
          <a:p>
            <a:pPr algn="just"/>
            <a:r>
              <a:rPr lang="en-US" dirty="0">
                <a:latin typeface="Times New Roman" panose="02020603050405020304" pitchFamily="18" charset="0"/>
                <a:cs typeface="Times New Roman" panose="02020603050405020304" pitchFamily="18" charset="0"/>
              </a:rPr>
              <a:t>The validation accuracy is important because it gives an indication of how well the model is likely to perform on new, unseen data.</a:t>
            </a:r>
          </a:p>
          <a:p>
            <a:pPr algn="just"/>
            <a:r>
              <a:rPr lang="en-US" dirty="0">
                <a:latin typeface="Times New Roman" panose="02020603050405020304" pitchFamily="18" charset="0"/>
                <a:cs typeface="Times New Roman" panose="02020603050405020304" pitchFamily="18" charset="0"/>
              </a:rPr>
              <a:t>The first row of the table shows that after 1 epoch, the training accuracy was 0.5 and the validation accuracy was 0.4. The second row shows that after 2 epochs, the training accuracy was 0.5 and the validation accuracy was 0.4. This suggests that the model is not improving its accuracy on the validation data, which could indicate overfitting on the training data.</a:t>
            </a:r>
          </a:p>
          <a:p>
            <a:pPr algn="just"/>
            <a:r>
              <a:rPr lang="en-US" dirty="0">
                <a:latin typeface="Times New Roman" panose="02020603050405020304" pitchFamily="18" charset="0"/>
                <a:cs typeface="Times New Roman" panose="02020603050405020304" pitchFamily="18" charset="0"/>
              </a:rPr>
              <a:t>The table also includes a column for false negatives (FN), which are instances where the model fails to predict a positive class when the true label is positive. A high number of false negatives can indicate that the model is not sensitive enough to detect instances of the positive class.</a:t>
            </a:r>
          </a:p>
          <a:p>
            <a:pPr algn="just"/>
            <a:r>
              <a:rPr lang="en-US" dirty="0">
                <a:latin typeface="Times New Roman" panose="02020603050405020304" pitchFamily="18" charset="0"/>
                <a:cs typeface="Times New Roman" panose="02020603050405020304" pitchFamily="18" charset="0"/>
              </a:rPr>
              <a:t>Overall, this table provides important information about the performance of the Alex-Net model during training, and can help to identify potential issues such as overfitting or poor sensitivity.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4092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97E42FE-3A8C-C7AF-C9A5-32CE8A1794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349" y="914762"/>
            <a:ext cx="6233932" cy="5028476"/>
          </a:xfrm>
          <a:prstGeom prst="rect">
            <a:avLst/>
          </a:prstGeom>
        </p:spPr>
      </p:pic>
      <p:pic>
        <p:nvPicPr>
          <p:cNvPr id="3" name="Picture 2">
            <a:extLst>
              <a:ext uri="{FF2B5EF4-FFF2-40B4-BE49-F238E27FC236}">
                <a16:creationId xmlns:a16="http://schemas.microsoft.com/office/drawing/2014/main" id="{7F7105FD-0F50-0098-6CED-9CE7F2C6B81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57142"/>
          <a:stretch/>
        </p:blipFill>
        <p:spPr>
          <a:xfrm>
            <a:off x="7095281" y="914762"/>
            <a:ext cx="4235369" cy="5028476"/>
          </a:xfrm>
          <a:prstGeom prst="rect">
            <a:avLst/>
          </a:prstGeom>
        </p:spPr>
      </p:pic>
    </p:spTree>
    <p:extLst>
      <p:ext uri="{BB962C8B-B14F-4D97-AF65-F5344CB8AC3E}">
        <p14:creationId xmlns:p14="http://schemas.microsoft.com/office/powerpoint/2010/main" val="3015540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1B290-F578-0C08-9B62-B75576E3011A}"/>
              </a:ext>
            </a:extLst>
          </p:cNvPr>
          <p:cNvSpPr>
            <a:spLocks noGrp="1"/>
          </p:cNvSpPr>
          <p:nvPr>
            <p:ph type="title"/>
          </p:nvPr>
        </p:nvSpPr>
        <p:spPr>
          <a:xfrm>
            <a:off x="386080" y="394447"/>
            <a:ext cx="10515600" cy="1002767"/>
          </a:xfrm>
        </p:spPr>
        <p:txBody>
          <a:bodyPr>
            <a:normAutofit fontScale="90000"/>
          </a:bodyPr>
          <a:lstStyle/>
          <a:p>
            <a:r>
              <a:rPr lang="en-US" b="1" dirty="0">
                <a:solidFill>
                  <a:srgbClr val="CC0066"/>
                </a:solidFill>
                <a:latin typeface="Times New Roman" panose="02020603050405020304" pitchFamily="18" charset="0"/>
                <a:cs typeface="Times New Roman" panose="02020603050405020304" pitchFamily="18" charset="0"/>
              </a:rPr>
              <a:t>LIST OF PRODUCTS SIMILAR TO THIS PROJECT</a:t>
            </a:r>
            <a:endParaRPr lang="en-US" dirty="0"/>
          </a:p>
        </p:txBody>
      </p:sp>
      <p:graphicFrame>
        <p:nvGraphicFramePr>
          <p:cNvPr id="4" name="Content Placeholder 3">
            <a:extLst>
              <a:ext uri="{FF2B5EF4-FFF2-40B4-BE49-F238E27FC236}">
                <a16:creationId xmlns:a16="http://schemas.microsoft.com/office/drawing/2014/main" id="{0B6FAE57-CEEA-D779-4A35-BF318D4048F5}"/>
              </a:ext>
            </a:extLst>
          </p:cNvPr>
          <p:cNvGraphicFramePr>
            <a:graphicFrameLocks noGrp="1"/>
          </p:cNvGraphicFramePr>
          <p:nvPr>
            <p:ph idx="1"/>
            <p:extLst>
              <p:ext uri="{D42A27DB-BD31-4B8C-83A1-F6EECF244321}">
                <p14:modId xmlns:p14="http://schemas.microsoft.com/office/powerpoint/2010/main" val="1003814955"/>
              </p:ext>
            </p:extLst>
          </p:nvPr>
        </p:nvGraphicFramePr>
        <p:xfrm>
          <a:off x="386080" y="1646176"/>
          <a:ext cx="11348721" cy="4279495"/>
        </p:xfrm>
        <a:graphic>
          <a:graphicData uri="http://schemas.openxmlformats.org/drawingml/2006/table">
            <a:tbl>
              <a:tblPr firstRow="1" bandRow="1">
                <a:tableStyleId>{5C22544A-7EE6-4342-B048-85BDC9FD1C3A}</a:tableStyleId>
              </a:tblPr>
              <a:tblGrid>
                <a:gridCol w="3782907">
                  <a:extLst>
                    <a:ext uri="{9D8B030D-6E8A-4147-A177-3AD203B41FA5}">
                      <a16:colId xmlns:a16="http://schemas.microsoft.com/office/drawing/2014/main" val="115765364"/>
                    </a:ext>
                  </a:extLst>
                </a:gridCol>
                <a:gridCol w="3782907">
                  <a:extLst>
                    <a:ext uri="{9D8B030D-6E8A-4147-A177-3AD203B41FA5}">
                      <a16:colId xmlns:a16="http://schemas.microsoft.com/office/drawing/2014/main" val="2494718197"/>
                    </a:ext>
                  </a:extLst>
                </a:gridCol>
                <a:gridCol w="3782907">
                  <a:extLst>
                    <a:ext uri="{9D8B030D-6E8A-4147-A177-3AD203B41FA5}">
                      <a16:colId xmlns:a16="http://schemas.microsoft.com/office/drawing/2014/main" val="122590935"/>
                    </a:ext>
                  </a:extLst>
                </a:gridCol>
              </a:tblGrid>
              <a:tr h="505219">
                <a:tc>
                  <a:txBody>
                    <a:bodyPr/>
                    <a:lstStyle/>
                    <a:p>
                      <a:pPr algn="ctr"/>
                      <a:r>
                        <a:rPr lang="en-US" sz="2000" dirty="0">
                          <a:latin typeface="Times New Roman" panose="02020603050405020304" pitchFamily="18" charset="0"/>
                          <a:cs typeface="Times New Roman" panose="02020603050405020304" pitchFamily="18" charset="0"/>
                        </a:rPr>
                        <a:t>Product Name</a:t>
                      </a:r>
                    </a:p>
                  </a:txBody>
                  <a:tcPr/>
                </a:tc>
                <a:tc>
                  <a:txBody>
                    <a:bodyPr/>
                    <a:lstStyle/>
                    <a:p>
                      <a:pPr algn="ctr"/>
                      <a:r>
                        <a:rPr lang="en-US" sz="2000" dirty="0">
                          <a:latin typeface="Times New Roman" panose="02020603050405020304" pitchFamily="18" charset="0"/>
                          <a:cs typeface="Times New Roman" panose="02020603050405020304" pitchFamily="18" charset="0"/>
                        </a:rPr>
                        <a:t>URL</a:t>
                      </a:r>
                    </a:p>
                  </a:txBody>
                  <a:tcPr/>
                </a:tc>
                <a:tc>
                  <a:txBody>
                    <a:bodyPr/>
                    <a:lstStyle/>
                    <a:p>
                      <a:pPr algn="ctr"/>
                      <a:r>
                        <a:rPr lang="en-US" sz="2000" dirty="0">
                          <a:latin typeface="Times New Roman" panose="02020603050405020304" pitchFamily="18" charset="0"/>
                          <a:cs typeface="Times New Roman" panose="02020603050405020304" pitchFamily="18" charset="0"/>
                        </a:rPr>
                        <a:t>Features</a:t>
                      </a:r>
                    </a:p>
                  </a:txBody>
                  <a:tcPr/>
                </a:tc>
                <a:extLst>
                  <a:ext uri="{0D108BD9-81ED-4DB2-BD59-A6C34878D82A}">
                    <a16:rowId xmlns:a16="http://schemas.microsoft.com/office/drawing/2014/main" val="3057801878"/>
                  </a:ext>
                </a:extLst>
              </a:tr>
              <a:tr h="1853543">
                <a:tc>
                  <a:txBody>
                    <a:bodyPr/>
                    <a:lstStyle/>
                    <a:p>
                      <a:pPr marL="0" marR="0">
                        <a:lnSpc>
                          <a:spcPct val="107000"/>
                        </a:lnSpc>
                        <a:spcBef>
                          <a:spcPts val="0"/>
                        </a:spcBef>
                        <a:spcAft>
                          <a:spcPts val="0"/>
                        </a:spcAft>
                      </a:pP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Plate Joy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https://www.platejoy.com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Generates customized meal plans based on dietary preferences, restrictions, and health goals.</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Creates automated grocery lists corresponding to the selected meal plans.</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Provides detailed nutritional information for each meal, helping users track their intake.</a:t>
                      </a:r>
                    </a:p>
                  </a:txBody>
                  <a:tcPr/>
                </a:tc>
                <a:extLst>
                  <a:ext uri="{0D108BD9-81ED-4DB2-BD59-A6C34878D82A}">
                    <a16:rowId xmlns:a16="http://schemas.microsoft.com/office/drawing/2014/main" val="2913074688"/>
                  </a:ext>
                </a:extLst>
              </a:tr>
              <a:tr h="1920733">
                <a:tc>
                  <a:txBody>
                    <a:bodyPr/>
                    <a:lstStyle/>
                    <a:p>
                      <a:pPr marL="0" marR="0">
                        <a:lnSpc>
                          <a:spcPct val="107000"/>
                        </a:lnSpc>
                        <a:spcBef>
                          <a:spcPts val="0"/>
                        </a:spcBef>
                        <a:spcAft>
                          <a:spcPts val="0"/>
                        </a:spcAft>
                      </a:pP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MyFitnessPal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https://www.myfitnesspal.com/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85750" indent="-285750" algn="just">
                        <a:buFont typeface="Arial" panose="020B0604020202020204" pitchFamily="34" charset="0"/>
                        <a:buChar cha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Allows users to log their daily food intake, including meals and snacks, to track calories and nutrients.</a:t>
                      </a:r>
                    </a:p>
                    <a:p>
                      <a:pPr marL="285750" indent="-285750" algn="just">
                        <a:buFont typeface="Arial" panose="020B0604020202020204" pitchFamily="34" charset="0"/>
                        <a:buChar cha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Simplifies food logging by scanning product barcodes for quick entry.</a:t>
                      </a:r>
                    </a:p>
                    <a:p>
                      <a:pPr marL="285750" indent="-285750" algn="just">
                        <a:buFont typeface="Arial" panose="020B0604020202020204" pitchFamily="34" charset="0"/>
                        <a:buChar cha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Connects users with a community for motivation, support, and shared experiences.</a:t>
                      </a:r>
                    </a:p>
                    <a:p>
                      <a:pPr algn="just"/>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77971209"/>
                  </a:ext>
                </a:extLst>
              </a:tr>
            </a:tbl>
          </a:graphicData>
        </a:graphic>
      </p:graphicFrame>
    </p:spTree>
    <p:extLst>
      <p:ext uri="{BB962C8B-B14F-4D97-AF65-F5344CB8AC3E}">
        <p14:creationId xmlns:p14="http://schemas.microsoft.com/office/powerpoint/2010/main" val="9597022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58400-5D90-DAF3-621D-34A7668BE822}"/>
              </a:ext>
            </a:extLst>
          </p:cNvPr>
          <p:cNvSpPr>
            <a:spLocks noGrp="1"/>
          </p:cNvSpPr>
          <p:nvPr>
            <p:ph type="title"/>
          </p:nvPr>
        </p:nvSpPr>
        <p:spPr/>
        <p:txBody>
          <a:bodyPr>
            <a:normAutofit/>
          </a:bodyPr>
          <a:lstStyle/>
          <a:p>
            <a:r>
              <a:rPr lang="en-IN" b="1" dirty="0">
                <a:solidFill>
                  <a:srgbClr val="CC0066"/>
                </a:solidFill>
                <a:effectLst/>
                <a:latin typeface="Times New Roman" panose="02020603050405020304" pitchFamily="18" charset="0"/>
                <a:ea typeface="Calibri" panose="020F0502020204030204" pitchFamily="34" charset="0"/>
              </a:rPr>
              <a:t> LSTM</a:t>
            </a:r>
            <a:endParaRPr lang="en-IN" dirty="0">
              <a:solidFill>
                <a:srgbClr val="CC0066"/>
              </a:solidFill>
            </a:endParaRPr>
          </a:p>
        </p:txBody>
      </p:sp>
      <p:sp>
        <p:nvSpPr>
          <p:cNvPr id="3" name="Content Placeholder 2">
            <a:extLst>
              <a:ext uri="{FF2B5EF4-FFF2-40B4-BE49-F238E27FC236}">
                <a16:creationId xmlns:a16="http://schemas.microsoft.com/office/drawing/2014/main" id="{B110EA34-DE89-87DB-5BD5-05609A667F48}"/>
              </a:ext>
            </a:extLst>
          </p:cNvPr>
          <p:cNvSpPr>
            <a:spLocks noGrp="1"/>
          </p:cNvSpPr>
          <p:nvPr>
            <p:ph idx="1"/>
          </p:nvPr>
        </p:nvSpPr>
        <p:spPr>
          <a:xfrm>
            <a:off x="900953" y="1601508"/>
            <a:ext cx="10515600" cy="4351338"/>
          </a:xfrm>
        </p:spPr>
        <p:txBody>
          <a:bodyPr>
            <a:normAutofit fontScale="70000" lnSpcReduction="20000"/>
          </a:bodyPr>
          <a:lstStyle/>
          <a:p>
            <a:pPr algn="just"/>
            <a:r>
              <a:rPr lang="en-US" dirty="0">
                <a:latin typeface="Times New Roman" panose="02020603050405020304" pitchFamily="18" charset="0"/>
                <a:cs typeface="Times New Roman" panose="02020603050405020304" pitchFamily="18" charset="0"/>
              </a:rPr>
              <a:t>The given output appears to be the training history of a machine learning model using LSTM (Long Short-Term Memory) on a time series dataset. </a:t>
            </a:r>
          </a:p>
          <a:p>
            <a:pPr algn="just"/>
            <a:r>
              <a:rPr lang="en-US" dirty="0">
                <a:latin typeface="Times New Roman" panose="02020603050405020304" pitchFamily="18" charset="0"/>
                <a:cs typeface="Times New Roman" panose="02020603050405020304" pitchFamily="18" charset="0"/>
              </a:rPr>
              <a:t>The output shows the loss and accuracy values for each epoch during training and validation. </a:t>
            </a:r>
          </a:p>
          <a:p>
            <a:pPr algn="just"/>
            <a:r>
              <a:rPr lang="en-US" dirty="0">
                <a:latin typeface="Times New Roman" panose="02020603050405020304" pitchFamily="18" charset="0"/>
                <a:cs typeface="Times New Roman" panose="02020603050405020304" pitchFamily="18" charset="0"/>
              </a:rPr>
              <a:t>The model is trained for 10 epochs, and the output displays the loss and accuracy values for each epoch. The val_loss and val_accuracy values indicate the performance of the model on the validation set during each epoch. The last two lines show the final test loss and accuracy.</a:t>
            </a:r>
          </a:p>
          <a:p>
            <a:pPr algn="just"/>
            <a:r>
              <a:rPr lang="en-US" dirty="0">
                <a:latin typeface="Times New Roman" panose="02020603050405020304" pitchFamily="18" charset="0"/>
                <a:cs typeface="Times New Roman" panose="02020603050405020304" pitchFamily="18" charset="0"/>
              </a:rPr>
              <a:t>The training loss decreases steadily over the epochs, while the validation loss decreases until the seventh epoch, after which it starts to increase again. </a:t>
            </a:r>
          </a:p>
          <a:p>
            <a:pPr algn="just"/>
            <a:r>
              <a:rPr lang="en-US" dirty="0">
                <a:latin typeface="Times New Roman" panose="02020603050405020304" pitchFamily="18" charset="0"/>
                <a:cs typeface="Times New Roman" panose="02020603050405020304" pitchFamily="18" charset="0"/>
              </a:rPr>
              <a:t>This suggests that the model is starting to overfit the training data after the seventh epoch. The accuracy values are relatively low, indicating that the model is having difficulty predicting the correct outputs. </a:t>
            </a:r>
          </a:p>
          <a:p>
            <a:pPr algn="just"/>
            <a:r>
              <a:rPr lang="en-US" dirty="0">
                <a:latin typeface="Times New Roman" panose="02020603050405020304" pitchFamily="18" charset="0"/>
                <a:cs typeface="Times New Roman" panose="02020603050405020304" pitchFamily="18" charset="0"/>
              </a:rPr>
              <a:t>The final test loss is -3.6363 and the accuracy is 0.0182, which suggests that the model is not performing well on the test set. </a:t>
            </a:r>
          </a:p>
          <a:p>
            <a:pPr algn="just"/>
            <a:r>
              <a:rPr lang="en-US" dirty="0">
                <a:latin typeface="Times New Roman" panose="02020603050405020304" pitchFamily="18" charset="0"/>
                <a:cs typeface="Times New Roman" panose="02020603050405020304" pitchFamily="18" charset="0"/>
              </a:rPr>
              <a:t>Overall, the output suggests that the LSTM model may need further tuning, such as adjusting the learning rate or adding regularization, to improve its performance.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57725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38AFC6-1712-B01D-664E-7EBD85AC93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378" y="885462"/>
            <a:ext cx="5614621" cy="4600937"/>
          </a:xfrm>
          <a:prstGeom prst="rect">
            <a:avLst/>
          </a:prstGeom>
        </p:spPr>
      </p:pic>
      <p:pic>
        <p:nvPicPr>
          <p:cNvPr id="3" name="Picture 2">
            <a:extLst>
              <a:ext uri="{FF2B5EF4-FFF2-40B4-BE49-F238E27FC236}">
                <a16:creationId xmlns:a16="http://schemas.microsoft.com/office/drawing/2014/main" id="{6582AC7B-2D36-62A0-4639-8965FD9937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885462"/>
            <a:ext cx="5721753" cy="4600937"/>
          </a:xfrm>
          <a:prstGeom prst="rect">
            <a:avLst/>
          </a:prstGeom>
        </p:spPr>
      </p:pic>
    </p:spTree>
    <p:extLst>
      <p:ext uri="{BB962C8B-B14F-4D97-AF65-F5344CB8AC3E}">
        <p14:creationId xmlns:p14="http://schemas.microsoft.com/office/powerpoint/2010/main" val="5158506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7F57-B6E5-9D78-EC18-92FEB662E50D}"/>
              </a:ext>
            </a:extLst>
          </p:cNvPr>
          <p:cNvSpPr>
            <a:spLocks noGrp="1"/>
          </p:cNvSpPr>
          <p:nvPr>
            <p:ph type="title"/>
          </p:nvPr>
        </p:nvSpPr>
        <p:spPr/>
        <p:txBody>
          <a:bodyPr>
            <a:normAutofit/>
          </a:bodyPr>
          <a:lstStyle/>
          <a:p>
            <a:r>
              <a:rPr lang="en-IN" b="1" dirty="0">
                <a:solidFill>
                  <a:srgbClr val="CC0066"/>
                </a:solidFill>
                <a:effectLst/>
                <a:latin typeface="Times New Roman" panose="02020603050405020304" pitchFamily="18" charset="0"/>
                <a:ea typeface="Calibri" panose="020F0502020204030204" pitchFamily="34" charset="0"/>
              </a:rPr>
              <a:t>GRU</a:t>
            </a:r>
            <a:endParaRPr lang="en-IN" dirty="0">
              <a:solidFill>
                <a:srgbClr val="CC0066"/>
              </a:solidFill>
            </a:endParaRPr>
          </a:p>
        </p:txBody>
      </p:sp>
      <p:sp>
        <p:nvSpPr>
          <p:cNvPr id="3" name="Content Placeholder 2">
            <a:extLst>
              <a:ext uri="{FF2B5EF4-FFF2-40B4-BE49-F238E27FC236}">
                <a16:creationId xmlns:a16="http://schemas.microsoft.com/office/drawing/2014/main" id="{91012936-077B-83B6-1444-528BC8D87408}"/>
              </a:ext>
            </a:extLst>
          </p:cNvPr>
          <p:cNvSpPr>
            <a:spLocks noGrp="1"/>
          </p:cNvSpPr>
          <p:nvPr>
            <p:ph idx="1"/>
          </p:nvPr>
        </p:nvSpPr>
        <p:spPr>
          <a:xfrm>
            <a:off x="838200" y="1592543"/>
            <a:ext cx="10515600" cy="4351338"/>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This is the output of a training session for a machine learning model using the GRU (Gated Recurrent Unit) architecture. </a:t>
            </a:r>
          </a:p>
          <a:p>
            <a:r>
              <a:rPr lang="en-US" dirty="0">
                <a:latin typeface="Times New Roman" panose="02020603050405020304" pitchFamily="18" charset="0"/>
                <a:cs typeface="Times New Roman" panose="02020603050405020304" pitchFamily="18" charset="0"/>
              </a:rPr>
              <a:t>The output shows the progression of the model as it trains through multiple epochs, which are passes through the entire dataset. </a:t>
            </a:r>
          </a:p>
          <a:p>
            <a:r>
              <a:rPr lang="en-US" dirty="0">
                <a:latin typeface="Times New Roman" panose="02020603050405020304" pitchFamily="18" charset="0"/>
                <a:cs typeface="Times New Roman" panose="02020603050405020304" pitchFamily="18" charset="0"/>
              </a:rPr>
              <a:t>The model's loss and accuracy are reported for both the training data and the validation data after each epoch.</a:t>
            </a:r>
          </a:p>
          <a:p>
            <a:r>
              <a:rPr lang="en-US" dirty="0">
                <a:latin typeface="Times New Roman" panose="02020603050405020304" pitchFamily="18" charset="0"/>
                <a:cs typeface="Times New Roman" panose="02020603050405020304" pitchFamily="18" charset="0"/>
              </a:rPr>
              <a:t>The loss is a measure of how well the model is fitting the data, with lower values indicating better performance. </a:t>
            </a:r>
          </a:p>
          <a:p>
            <a:r>
              <a:rPr lang="en-US" dirty="0">
                <a:latin typeface="Times New Roman" panose="02020603050405020304" pitchFamily="18" charset="0"/>
                <a:cs typeface="Times New Roman" panose="02020603050405020304" pitchFamily="18" charset="0"/>
              </a:rPr>
              <a:t>The accuracy measures the proportion of correct predictions made by the model, with higher values indicating better performance.</a:t>
            </a:r>
          </a:p>
          <a:p>
            <a:r>
              <a:rPr lang="en-US" dirty="0">
                <a:latin typeface="Times New Roman" panose="02020603050405020304" pitchFamily="18" charset="0"/>
                <a:cs typeface="Times New Roman" panose="02020603050405020304" pitchFamily="18" charset="0"/>
              </a:rPr>
              <a:t>The output then shows the results for each epoch. For example, in the first epoch, the model's loss on the training data is 0.5243 and the accuracy is 0.0091. On the validation data, the model's loss is 0.2227 and the accuracy is 0.0000e+00, which is equivalent to 0.</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47566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08D76DF-59F0-B49E-DE13-3452708491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1099595"/>
            <a:ext cx="5663879" cy="4039564"/>
          </a:xfrm>
          <a:prstGeom prst="rect">
            <a:avLst/>
          </a:prstGeom>
        </p:spPr>
      </p:pic>
      <p:pic>
        <p:nvPicPr>
          <p:cNvPr id="3" name="Picture 2">
            <a:extLst>
              <a:ext uri="{FF2B5EF4-FFF2-40B4-BE49-F238E27FC236}">
                <a16:creationId xmlns:a16="http://schemas.microsoft.com/office/drawing/2014/main" id="{0A0D3810-F52C-DE98-07E2-6935AD7FDE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592" y="454258"/>
            <a:ext cx="5787407" cy="5304147"/>
          </a:xfrm>
          <a:prstGeom prst="rect">
            <a:avLst/>
          </a:prstGeom>
        </p:spPr>
      </p:pic>
    </p:spTree>
    <p:extLst>
      <p:ext uri="{BB962C8B-B14F-4D97-AF65-F5344CB8AC3E}">
        <p14:creationId xmlns:p14="http://schemas.microsoft.com/office/powerpoint/2010/main" val="16358445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7DBE-8074-5518-7A9E-2CF8D36EEC89}"/>
              </a:ext>
            </a:extLst>
          </p:cNvPr>
          <p:cNvSpPr>
            <a:spLocks noGrp="1"/>
          </p:cNvSpPr>
          <p:nvPr>
            <p:ph type="title"/>
          </p:nvPr>
        </p:nvSpPr>
        <p:spPr/>
        <p:txBody>
          <a:bodyPr>
            <a:normAutofit/>
          </a:bodyPr>
          <a:lstStyle/>
          <a:p>
            <a:pPr algn="ctr"/>
            <a:r>
              <a:rPr lang="en-US" sz="7200" b="1" dirty="0">
                <a:solidFill>
                  <a:srgbClr val="CC0066"/>
                </a:solidFill>
                <a:latin typeface="Times New Roman" panose="02020603050405020304" pitchFamily="18" charset="0"/>
                <a:cs typeface="Times New Roman" panose="02020603050405020304" pitchFamily="18" charset="0"/>
              </a:rPr>
              <a:t>EXPLAINABLE-AI</a:t>
            </a:r>
            <a:br>
              <a:rPr lang="en-US" sz="7200" b="1" dirty="0">
                <a:solidFill>
                  <a:srgbClr val="CC0066"/>
                </a:solidFill>
                <a:latin typeface="Times New Roman" panose="02020603050405020304" pitchFamily="18" charset="0"/>
                <a:cs typeface="Times New Roman" panose="02020603050405020304" pitchFamily="18" charset="0"/>
              </a:rPr>
            </a:br>
            <a:endParaRPr lang="en-IN" sz="7200" dirty="0"/>
          </a:p>
        </p:txBody>
      </p:sp>
    </p:spTree>
    <p:extLst>
      <p:ext uri="{BB962C8B-B14F-4D97-AF65-F5344CB8AC3E}">
        <p14:creationId xmlns:p14="http://schemas.microsoft.com/office/powerpoint/2010/main" val="598703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AF194C-1017-FDBE-A467-C3D3C99ED7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6D764F-1218-6E71-1EB9-37E5C4A91E81}"/>
              </a:ext>
            </a:extLst>
          </p:cNvPr>
          <p:cNvSpPr>
            <a:spLocks noGrp="1"/>
          </p:cNvSpPr>
          <p:nvPr>
            <p:ph type="title"/>
          </p:nvPr>
        </p:nvSpPr>
        <p:spPr>
          <a:xfrm>
            <a:off x="838200" y="365128"/>
            <a:ext cx="10515600" cy="679902"/>
          </a:xfrm>
        </p:spPr>
        <p:txBody>
          <a:bodyPr>
            <a:normAutofit/>
          </a:bodyPr>
          <a:lstStyle/>
          <a:p>
            <a:r>
              <a:rPr lang="en-US" sz="3600" b="1" dirty="0">
                <a:solidFill>
                  <a:srgbClr val="CC0066"/>
                </a:solidFill>
                <a:latin typeface="Times New Roman" panose="02020603050405020304" pitchFamily="18" charset="0"/>
                <a:cs typeface="Times New Roman" panose="02020603050405020304" pitchFamily="18" charset="0"/>
              </a:rPr>
              <a:t>EXPLAINABLE AI</a:t>
            </a:r>
            <a:endParaRPr lang="en-US" sz="3600" dirty="0"/>
          </a:p>
        </p:txBody>
      </p:sp>
      <p:graphicFrame>
        <p:nvGraphicFramePr>
          <p:cNvPr id="4" name="Content Placeholder 3">
            <a:extLst>
              <a:ext uri="{FF2B5EF4-FFF2-40B4-BE49-F238E27FC236}">
                <a16:creationId xmlns:a16="http://schemas.microsoft.com/office/drawing/2014/main" id="{5A499714-ADC8-C55E-3264-26816931C6D2}"/>
              </a:ext>
            </a:extLst>
          </p:cNvPr>
          <p:cNvGraphicFramePr>
            <a:graphicFrameLocks noGrp="1"/>
          </p:cNvGraphicFramePr>
          <p:nvPr>
            <p:ph idx="1"/>
            <p:extLst>
              <p:ext uri="{D42A27DB-BD31-4B8C-83A1-F6EECF244321}">
                <p14:modId xmlns:p14="http://schemas.microsoft.com/office/powerpoint/2010/main" val="2857047648"/>
              </p:ext>
            </p:extLst>
          </p:nvPr>
        </p:nvGraphicFramePr>
        <p:xfrm>
          <a:off x="3457181" y="1439183"/>
          <a:ext cx="4206240" cy="22860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046135341"/>
                    </a:ext>
                  </a:extLst>
                </a:gridCol>
                <a:gridCol w="2103120">
                  <a:extLst>
                    <a:ext uri="{9D8B030D-6E8A-4147-A177-3AD203B41FA5}">
                      <a16:colId xmlns:a16="http://schemas.microsoft.com/office/drawing/2014/main" val="125374431"/>
                    </a:ext>
                  </a:extLst>
                </a:gridCol>
              </a:tblGrid>
              <a:tr h="370840">
                <a:tc>
                  <a:txBody>
                    <a:bodyPr/>
                    <a:lstStyle/>
                    <a:p>
                      <a:pPr algn="ctr"/>
                      <a:r>
                        <a:rPr lang="en-US" sz="2000" dirty="0">
                          <a:latin typeface="Times New Roman" panose="02020603050405020304" pitchFamily="18" charset="0"/>
                          <a:cs typeface="Times New Roman" panose="02020603050405020304" pitchFamily="18" charset="0"/>
                        </a:rPr>
                        <a:t>Algorithm Name</a:t>
                      </a:r>
                    </a:p>
                  </a:txBody>
                  <a:tcPr/>
                </a:tc>
                <a:tc>
                  <a:txBody>
                    <a:bodyPr/>
                    <a:lstStyle/>
                    <a:p>
                      <a:pPr algn="ctr"/>
                      <a:r>
                        <a:rPr lang="en-US" sz="2000" dirty="0">
                          <a:latin typeface="Times New Roman" panose="02020603050405020304" pitchFamily="18" charset="0"/>
                          <a:cs typeface="Times New Roman" panose="02020603050405020304" pitchFamily="18" charset="0"/>
                        </a:rPr>
                        <a:t>Student contributed</a:t>
                      </a:r>
                    </a:p>
                  </a:txBody>
                  <a:tcPr/>
                </a:tc>
                <a:extLst>
                  <a:ext uri="{0D108BD9-81ED-4DB2-BD59-A6C34878D82A}">
                    <a16:rowId xmlns:a16="http://schemas.microsoft.com/office/drawing/2014/main" val="976283460"/>
                  </a:ext>
                </a:extLst>
              </a:tr>
              <a:tr h="370840">
                <a:tc rowSpan="4">
                  <a:txBody>
                    <a:bodyPr/>
                    <a:lstStyle/>
                    <a:p>
                      <a:pPr algn="ctr"/>
                      <a:endParaRPr lang="en-US"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CNN</a:t>
                      </a:r>
                    </a:p>
                  </a:txBody>
                  <a:tcPr/>
                </a:tc>
                <a:tc>
                  <a:txBody>
                    <a:bodyPr/>
                    <a:lstStyle/>
                    <a:p>
                      <a:pPr algn="ctr"/>
                      <a:endParaRPr lang="en-US"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64356365"/>
                  </a:ext>
                </a:extLst>
              </a:tr>
              <a:tr h="370840">
                <a:tc vMerge="1">
                  <a:txBody>
                    <a:bodyPr/>
                    <a:lstStyle/>
                    <a:p>
                      <a:pPr algn="ct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46195484"/>
                  </a:ext>
                </a:extLst>
              </a:tr>
              <a:tr h="370840">
                <a:tc vMerge="1">
                  <a:txBody>
                    <a:bodyPr/>
                    <a:lstStyle/>
                    <a:p>
                      <a:pPr algn="ctr"/>
                      <a:endParaRPr lang="en-US" sz="2000">
                        <a:latin typeface="Times New Roman" panose="02020603050405020304" pitchFamily="18" charset="0"/>
                        <a:cs typeface="Times New Roman" panose="02020603050405020304" pitchFamily="18" charset="0"/>
                      </a:endParaRPr>
                    </a:p>
                  </a:txBody>
                  <a:tcPr/>
                </a:tc>
                <a:tc>
                  <a:txBody>
                    <a:bodyPr/>
                    <a:lstStyle/>
                    <a:p>
                      <a:pPr algn="ctr"/>
                      <a:endParaRPr lang="en-US"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80837797"/>
                  </a:ext>
                </a:extLst>
              </a:tr>
              <a:tr h="370840">
                <a:tc vMerge="1">
                  <a:txBody>
                    <a:bodyPr/>
                    <a:lstStyle/>
                    <a:p>
                      <a:pPr algn="ctr"/>
                      <a:endParaRPr lang="en-US" sz="2000" dirty="0">
                        <a:latin typeface="Times New Roman" panose="02020603050405020304" pitchFamily="18" charset="0"/>
                        <a:cs typeface="Times New Roman" panose="02020603050405020304" pitchFamily="18" charset="0"/>
                      </a:endParaRPr>
                    </a:p>
                  </a:txBody>
                  <a:tcPr/>
                </a:tc>
                <a:tc>
                  <a:txBody>
                    <a:bodyPr/>
                    <a:lstStyle/>
                    <a:p>
                      <a:pPr algn="ct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42462971"/>
                  </a:ext>
                </a:extLst>
              </a:tr>
            </a:tbl>
          </a:graphicData>
        </a:graphic>
      </p:graphicFrame>
      <p:sp>
        <p:nvSpPr>
          <p:cNvPr id="5" name="TextBox 4">
            <a:extLst>
              <a:ext uri="{FF2B5EF4-FFF2-40B4-BE49-F238E27FC236}">
                <a16:creationId xmlns:a16="http://schemas.microsoft.com/office/drawing/2014/main" id="{EA323CB3-7756-1730-D292-F465E21B8917}"/>
              </a:ext>
            </a:extLst>
          </p:cNvPr>
          <p:cNvSpPr txBox="1"/>
          <p:nvPr/>
        </p:nvSpPr>
        <p:spPr>
          <a:xfrm>
            <a:off x="800100" y="4327072"/>
            <a:ext cx="7943200"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Explain the architecture chosen and discuss how interpretation can be done.</a:t>
            </a:r>
          </a:p>
        </p:txBody>
      </p:sp>
    </p:spTree>
    <p:extLst>
      <p:ext uri="{BB962C8B-B14F-4D97-AF65-F5344CB8AC3E}">
        <p14:creationId xmlns:p14="http://schemas.microsoft.com/office/powerpoint/2010/main" val="39334570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C32EE-E814-B184-5555-891126D09D80}"/>
              </a:ext>
            </a:extLst>
          </p:cNvPr>
          <p:cNvSpPr>
            <a:spLocks noGrp="1"/>
          </p:cNvSpPr>
          <p:nvPr>
            <p:ph type="title"/>
          </p:nvPr>
        </p:nvSpPr>
        <p:spPr>
          <a:xfrm>
            <a:off x="838200" y="365128"/>
            <a:ext cx="10515600" cy="630916"/>
          </a:xfrm>
        </p:spPr>
        <p:txBody>
          <a:bodyPr>
            <a:noAutofit/>
          </a:bodyPr>
          <a:lstStyle/>
          <a:p>
            <a:r>
              <a:rPr lang="en-US" sz="4000" b="1" dirty="0">
                <a:solidFill>
                  <a:srgbClr val="CC0066"/>
                </a:solidFill>
                <a:latin typeface="Times New Roman" panose="02020603050405020304" pitchFamily="18" charset="0"/>
                <a:cs typeface="Times New Roman" panose="02020603050405020304" pitchFamily="18" charset="0"/>
              </a:rPr>
              <a:t>ARCHITECTURE DIAGRAM</a:t>
            </a:r>
          </a:p>
        </p:txBody>
      </p:sp>
      <p:sp>
        <p:nvSpPr>
          <p:cNvPr id="3" name="Content Placeholder 2">
            <a:extLst>
              <a:ext uri="{FF2B5EF4-FFF2-40B4-BE49-F238E27FC236}">
                <a16:creationId xmlns:a16="http://schemas.microsoft.com/office/drawing/2014/main" id="{91BEA18B-914C-9565-479E-D3775A23B9B3}"/>
              </a:ext>
            </a:extLst>
          </p:cNvPr>
          <p:cNvSpPr>
            <a:spLocks noGrp="1"/>
          </p:cNvSpPr>
          <p:nvPr>
            <p:ph idx="1"/>
          </p:nvPr>
        </p:nvSpPr>
        <p:spPr>
          <a:xfrm>
            <a:off x="838200" y="1039586"/>
            <a:ext cx="10515600" cy="5453286"/>
          </a:xfrm>
        </p:spPr>
        <p:txBody>
          <a:bodyPr>
            <a:normAutofit/>
          </a:bodyPr>
          <a:lstStyle/>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A31E142-B8CB-372A-93E9-0BFD124DEB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768" y="1039586"/>
            <a:ext cx="11197390" cy="4976203"/>
          </a:xfrm>
          <a:prstGeom prst="rect">
            <a:avLst/>
          </a:prstGeom>
        </p:spPr>
      </p:pic>
    </p:spTree>
    <p:extLst>
      <p:ext uri="{BB962C8B-B14F-4D97-AF65-F5344CB8AC3E}">
        <p14:creationId xmlns:p14="http://schemas.microsoft.com/office/powerpoint/2010/main" val="5366814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057D7-C071-2264-A54D-A13AC9F999C3}"/>
              </a:ext>
            </a:extLst>
          </p:cNvPr>
          <p:cNvSpPr>
            <a:spLocks noGrp="1"/>
          </p:cNvSpPr>
          <p:nvPr>
            <p:ph type="title"/>
          </p:nvPr>
        </p:nvSpPr>
        <p:spPr>
          <a:xfrm>
            <a:off x="838200" y="365128"/>
            <a:ext cx="10515600" cy="988544"/>
          </a:xfrm>
        </p:spPr>
        <p:txBody>
          <a:bodyPr>
            <a:normAutofit/>
          </a:bodyPr>
          <a:lstStyle/>
          <a:p>
            <a:r>
              <a:rPr lang="en-IN" b="1" dirty="0">
                <a:solidFill>
                  <a:srgbClr val="CC0066"/>
                </a:solidFill>
                <a:effectLst/>
                <a:latin typeface="Times New Roman" panose="02020603050405020304" pitchFamily="18" charset="0"/>
                <a:ea typeface="Calibri" panose="020F0502020204030204" pitchFamily="34" charset="0"/>
              </a:rPr>
              <a:t>CNN</a:t>
            </a:r>
            <a:endParaRPr lang="en-IN" dirty="0">
              <a:solidFill>
                <a:srgbClr val="CC0066"/>
              </a:solidFill>
            </a:endParaRPr>
          </a:p>
        </p:txBody>
      </p:sp>
      <p:sp>
        <p:nvSpPr>
          <p:cNvPr id="3" name="Content Placeholder 2">
            <a:extLst>
              <a:ext uri="{FF2B5EF4-FFF2-40B4-BE49-F238E27FC236}">
                <a16:creationId xmlns:a16="http://schemas.microsoft.com/office/drawing/2014/main" id="{450BE2E0-4A6A-D873-E23B-12684CCCFCB9}"/>
              </a:ext>
            </a:extLst>
          </p:cNvPr>
          <p:cNvSpPr>
            <a:spLocks noGrp="1"/>
          </p:cNvSpPr>
          <p:nvPr>
            <p:ph idx="1"/>
          </p:nvPr>
        </p:nvSpPr>
        <p:spPr>
          <a:xfrm>
            <a:off x="838200" y="1427747"/>
            <a:ext cx="10515600" cy="4749215"/>
          </a:xfrm>
        </p:spPr>
        <p:txBody>
          <a:bodyPr>
            <a:normAutofit fontScale="62500" lnSpcReduction="20000"/>
          </a:bodyPr>
          <a:lstStyle/>
          <a:p>
            <a:r>
              <a:rPr lang="en-US" dirty="0">
                <a:latin typeface="Times New Roman" panose="02020603050405020304" pitchFamily="18" charset="0"/>
                <a:cs typeface="Times New Roman" panose="02020603050405020304" pitchFamily="18" charset="0"/>
              </a:rPr>
              <a:t>The model has three layers of Conv2D (convolutional layer), which is used for extracting features from the input image data through a set of filters. </a:t>
            </a:r>
          </a:p>
          <a:p>
            <a:r>
              <a:rPr lang="en-US" dirty="0">
                <a:latin typeface="Times New Roman" panose="02020603050405020304" pitchFamily="18" charset="0"/>
                <a:cs typeface="Times New Roman" panose="02020603050405020304" pitchFamily="18" charset="0"/>
              </a:rPr>
              <a:t>The first Conv2D layer has 32 filters, each with a kernel size of 3x3, and it takes an input image of shape (64, 64, 3) (i.e., a 64x64 color image with three color channels). </a:t>
            </a:r>
          </a:p>
          <a:p>
            <a:r>
              <a:rPr lang="en-US" dirty="0">
                <a:latin typeface="Times New Roman" panose="02020603050405020304" pitchFamily="18" charset="0"/>
                <a:cs typeface="Times New Roman" panose="02020603050405020304" pitchFamily="18" charset="0"/>
              </a:rPr>
              <a:t>The output shape of the first Conv2D layer is (None, 62, 62, 32), where "None" represents the batch size, which is not fixed.</a:t>
            </a:r>
          </a:p>
          <a:p>
            <a:r>
              <a:rPr lang="en-US" dirty="0">
                <a:latin typeface="Times New Roman" panose="02020603050405020304" pitchFamily="18" charset="0"/>
                <a:cs typeface="Times New Roman" panose="02020603050405020304" pitchFamily="18" charset="0"/>
              </a:rPr>
              <a:t>The second layer is a MaxPooling2D layer, which is used for down sampling the spatial dimensions of the feature maps, thereby reducing the computational cost. </a:t>
            </a:r>
          </a:p>
          <a:p>
            <a:r>
              <a:rPr lang="en-US" dirty="0">
                <a:latin typeface="Times New Roman" panose="02020603050405020304" pitchFamily="18" charset="0"/>
                <a:cs typeface="Times New Roman" panose="02020603050405020304" pitchFamily="18" charset="0"/>
              </a:rPr>
              <a:t>The third layer is another Conv2D layer with 32 filters, and it takes the output of the MaxPooling2D layer as its input.</a:t>
            </a:r>
          </a:p>
          <a:p>
            <a:r>
              <a:rPr lang="en-US" dirty="0">
                <a:latin typeface="Times New Roman" panose="02020603050405020304" pitchFamily="18" charset="0"/>
                <a:cs typeface="Times New Roman" panose="02020603050405020304" pitchFamily="18" charset="0"/>
              </a:rPr>
              <a:t>The final layers are a Flatten layer, which is used for flattening the feature maps into a single vector, and two Dense layers. </a:t>
            </a:r>
          </a:p>
          <a:p>
            <a:r>
              <a:rPr lang="en-US" dirty="0">
                <a:latin typeface="Times New Roman" panose="02020603050405020304" pitchFamily="18" charset="0"/>
                <a:cs typeface="Times New Roman" panose="02020603050405020304" pitchFamily="18" charset="0"/>
              </a:rPr>
              <a:t>The first Dense layer has 128 neurons and uses the rectified linear unit (ReLU) activation function, while the second Dense layer has 5 neurons (corresponding to the number of classes in the multi-class classification problem) and uses the softmax activation function for producing the final class probabilities.</a:t>
            </a:r>
          </a:p>
          <a:p>
            <a:r>
              <a:rPr lang="en-US" dirty="0">
                <a:latin typeface="Times New Roman" panose="02020603050405020304" pitchFamily="18" charset="0"/>
                <a:cs typeface="Times New Roman" panose="02020603050405020304" pitchFamily="18" charset="0"/>
              </a:rPr>
              <a:t>The output also shows the total number of parameters (weights) in the model, which is 813,733, and the trainable and non-trainable parameters.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77853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743AA-F28A-D208-D4B8-88678FA3F1C0}"/>
              </a:ext>
            </a:extLst>
          </p:cNvPr>
          <p:cNvSpPr>
            <a:spLocks noGrp="1"/>
          </p:cNvSpPr>
          <p:nvPr>
            <p:ph type="title"/>
          </p:nvPr>
        </p:nvSpPr>
        <p:spPr>
          <a:xfrm>
            <a:off x="571500" y="343356"/>
            <a:ext cx="10515600" cy="576488"/>
          </a:xfrm>
        </p:spPr>
        <p:txBody>
          <a:bodyPr>
            <a:noAutofit/>
          </a:bodyPr>
          <a:lstStyle/>
          <a:p>
            <a:r>
              <a:rPr lang="en-US" sz="4000" b="1" dirty="0">
                <a:solidFill>
                  <a:srgbClr val="CC0066"/>
                </a:solidFill>
                <a:latin typeface="Times New Roman" panose="02020603050405020304" pitchFamily="18" charset="0"/>
                <a:cs typeface="Times New Roman" panose="02020603050405020304" pitchFamily="18" charset="0"/>
              </a:rPr>
              <a:t>EXPERIMENTAL SET UP</a:t>
            </a:r>
          </a:p>
        </p:txBody>
      </p:sp>
      <p:graphicFrame>
        <p:nvGraphicFramePr>
          <p:cNvPr id="6" name="Content Placeholder 5">
            <a:extLst>
              <a:ext uri="{FF2B5EF4-FFF2-40B4-BE49-F238E27FC236}">
                <a16:creationId xmlns:a16="http://schemas.microsoft.com/office/drawing/2014/main" id="{6DFCBC4C-FB38-F7A2-6A6F-1413788C1288}"/>
              </a:ext>
            </a:extLst>
          </p:cNvPr>
          <p:cNvGraphicFramePr>
            <a:graphicFrameLocks noGrp="1"/>
          </p:cNvGraphicFramePr>
          <p:nvPr>
            <p:ph idx="1"/>
            <p:extLst>
              <p:ext uri="{D42A27DB-BD31-4B8C-83A1-F6EECF244321}">
                <p14:modId xmlns:p14="http://schemas.microsoft.com/office/powerpoint/2010/main" val="2708808243"/>
              </p:ext>
            </p:extLst>
          </p:nvPr>
        </p:nvGraphicFramePr>
        <p:xfrm>
          <a:off x="658812" y="1014413"/>
          <a:ext cx="10515599" cy="4884364"/>
        </p:xfrm>
        <a:graphic>
          <a:graphicData uri="http://schemas.openxmlformats.org/drawingml/2006/table">
            <a:tbl>
              <a:tblPr firstRow="1" firstCol="1" bandRow="1">
                <a:tableStyleId>{5C22544A-7EE6-4342-B048-85BDC9FD1C3A}</a:tableStyleId>
              </a:tblPr>
              <a:tblGrid>
                <a:gridCol w="698630">
                  <a:extLst>
                    <a:ext uri="{9D8B030D-6E8A-4147-A177-3AD203B41FA5}">
                      <a16:colId xmlns:a16="http://schemas.microsoft.com/office/drawing/2014/main" val="1953993206"/>
                    </a:ext>
                  </a:extLst>
                </a:gridCol>
                <a:gridCol w="6311118">
                  <a:extLst>
                    <a:ext uri="{9D8B030D-6E8A-4147-A177-3AD203B41FA5}">
                      <a16:colId xmlns:a16="http://schemas.microsoft.com/office/drawing/2014/main" val="1430493144"/>
                    </a:ext>
                  </a:extLst>
                </a:gridCol>
                <a:gridCol w="3505851">
                  <a:extLst>
                    <a:ext uri="{9D8B030D-6E8A-4147-A177-3AD203B41FA5}">
                      <a16:colId xmlns:a16="http://schemas.microsoft.com/office/drawing/2014/main" val="1388138332"/>
                    </a:ext>
                  </a:extLst>
                </a:gridCol>
              </a:tblGrid>
              <a:tr h="457834">
                <a:tc>
                  <a:txBody>
                    <a:bodyPr/>
                    <a:lstStyle/>
                    <a:p>
                      <a:pPr marL="0" marR="0">
                        <a:lnSpc>
                          <a:spcPct val="107000"/>
                        </a:lnSpc>
                        <a:spcBef>
                          <a:spcPts val="0"/>
                        </a:spcBef>
                        <a:spcAft>
                          <a:spcPts val="0"/>
                        </a:spcAft>
                      </a:pPr>
                      <a:r>
                        <a:rPr lang="en-IN" sz="1400">
                          <a:effectLst/>
                        </a:rPr>
                        <a:t>S.NO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dirty="0">
                          <a:effectLst/>
                        </a:rPr>
                        <a:t>PARAMETER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rPr>
                        <a:t>VALUES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3559619"/>
                  </a:ext>
                </a:extLst>
              </a:tr>
              <a:tr h="295102">
                <a:tc>
                  <a:txBody>
                    <a:bodyPr/>
                    <a:lstStyle/>
                    <a:p>
                      <a:pPr marL="0" marR="0" algn="ctr">
                        <a:lnSpc>
                          <a:spcPct val="107000"/>
                        </a:lnSpc>
                        <a:spcBef>
                          <a:spcPts val="0"/>
                        </a:spcBef>
                        <a:spcAft>
                          <a:spcPts val="0"/>
                        </a:spcAft>
                      </a:pPr>
                      <a:r>
                        <a:rPr lang="en-IN" sz="1400"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rPr>
                        <a:t>Learning Rate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rPr>
                        <a:t>0.001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7585006"/>
                  </a:ext>
                </a:extLst>
              </a:tr>
              <a:tr h="295102">
                <a:tc>
                  <a:txBody>
                    <a:bodyPr/>
                    <a:lstStyle/>
                    <a:p>
                      <a:pPr marL="0" marR="0" algn="ctr">
                        <a:lnSpc>
                          <a:spcPct val="107000"/>
                        </a:lnSpc>
                        <a:spcBef>
                          <a:spcPts val="0"/>
                        </a:spcBef>
                        <a:spcAft>
                          <a:spcPts val="0"/>
                        </a:spcAft>
                      </a:pPr>
                      <a:r>
                        <a:rPr lang="en-IN" sz="1400" dirty="0">
                          <a:effectLst/>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rPr>
                        <a:t>Number of Batches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rPr>
                        <a:t>(64, 64, 3)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9112979"/>
                  </a:ext>
                </a:extLst>
              </a:tr>
              <a:tr h="295102">
                <a:tc>
                  <a:txBody>
                    <a:bodyPr/>
                    <a:lstStyle/>
                    <a:p>
                      <a:pPr marL="0" marR="0" algn="ctr">
                        <a:lnSpc>
                          <a:spcPct val="107000"/>
                        </a:lnSpc>
                        <a:spcBef>
                          <a:spcPts val="0"/>
                        </a:spcBef>
                        <a:spcAft>
                          <a:spcPts val="0"/>
                        </a:spcAft>
                      </a:pPr>
                      <a:r>
                        <a:rPr lang="en-IN" sz="1400" dirty="0">
                          <a:effectLst/>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rPr>
                        <a:t>Batch 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1716741"/>
                  </a:ext>
                </a:extLst>
              </a:tr>
              <a:tr h="295102">
                <a:tc>
                  <a:txBody>
                    <a:bodyPr/>
                    <a:lstStyle/>
                    <a:p>
                      <a:pPr marL="0" marR="0" algn="ctr">
                        <a:lnSpc>
                          <a:spcPct val="107000"/>
                        </a:lnSpc>
                        <a:spcBef>
                          <a:spcPts val="0"/>
                        </a:spcBef>
                        <a:spcAft>
                          <a:spcPts val="0"/>
                        </a:spcAft>
                      </a:pPr>
                      <a:r>
                        <a:rPr lang="en-IN" sz="1400" dirty="0">
                          <a:effectLst/>
                        </a:rPr>
                        <a:t>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rPr>
                        <a:t>Number of Convolution Layers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1010545"/>
                  </a:ext>
                </a:extLst>
              </a:tr>
              <a:tr h="295102">
                <a:tc>
                  <a:txBody>
                    <a:bodyPr/>
                    <a:lstStyle/>
                    <a:p>
                      <a:pPr marL="0" marR="0" algn="ctr">
                        <a:lnSpc>
                          <a:spcPct val="107000"/>
                        </a:lnSpc>
                        <a:spcBef>
                          <a:spcPts val="0"/>
                        </a:spcBef>
                        <a:spcAft>
                          <a:spcPts val="0"/>
                        </a:spcAft>
                      </a:pPr>
                      <a:r>
                        <a:rPr lang="en-IN" sz="1400" dirty="0">
                          <a:effectLst/>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dirty="0">
                          <a:effectLst/>
                        </a:rPr>
                        <a:t>Number of Kernels/Filter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rPr>
                        <a:t>32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6692363"/>
                  </a:ext>
                </a:extLst>
              </a:tr>
              <a:tr h="295102">
                <a:tc>
                  <a:txBody>
                    <a:bodyPr/>
                    <a:lstStyle/>
                    <a:p>
                      <a:pPr marL="0" marR="0" algn="ctr">
                        <a:lnSpc>
                          <a:spcPct val="107000"/>
                        </a:lnSpc>
                        <a:spcBef>
                          <a:spcPts val="0"/>
                        </a:spcBef>
                        <a:spcAft>
                          <a:spcPts val="0"/>
                        </a:spcAft>
                      </a:pPr>
                      <a:r>
                        <a:rPr lang="en-IN" sz="1400" dirty="0">
                          <a:effectLst/>
                        </a:rPr>
                        <a:t>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rPr>
                        <a:t>Kernel 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rPr>
                        <a:t>(3x3)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2973723"/>
                  </a:ext>
                </a:extLst>
              </a:tr>
              <a:tr h="295102">
                <a:tc>
                  <a:txBody>
                    <a:bodyPr/>
                    <a:lstStyle/>
                    <a:p>
                      <a:pPr marL="0" marR="0" algn="ctr">
                        <a:lnSpc>
                          <a:spcPct val="107000"/>
                        </a:lnSpc>
                        <a:spcBef>
                          <a:spcPts val="0"/>
                        </a:spcBef>
                        <a:spcAft>
                          <a:spcPts val="0"/>
                        </a:spcAft>
                      </a:pPr>
                      <a:r>
                        <a:rPr lang="en-IN" sz="1400" dirty="0">
                          <a:effectLst/>
                        </a:rPr>
                        <a:t>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dirty="0">
                          <a:effectLst/>
                        </a:rPr>
                        <a:t>Stride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5242254"/>
                  </a:ext>
                </a:extLst>
              </a:tr>
              <a:tr h="295102">
                <a:tc>
                  <a:txBody>
                    <a:bodyPr/>
                    <a:lstStyle/>
                    <a:p>
                      <a:pPr marL="0" marR="0" algn="ctr">
                        <a:lnSpc>
                          <a:spcPct val="107000"/>
                        </a:lnSpc>
                        <a:spcBef>
                          <a:spcPts val="0"/>
                        </a:spcBef>
                        <a:spcAft>
                          <a:spcPts val="0"/>
                        </a:spcAft>
                      </a:pPr>
                      <a:r>
                        <a:rPr lang="en-IN" sz="1400" dirty="0">
                          <a:effectLst/>
                        </a:rPr>
                        <a:t>8</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rPr>
                        <a:t>Rescale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rPr>
                        <a:t>1./255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3057714"/>
                  </a:ext>
                </a:extLst>
              </a:tr>
              <a:tr h="295102">
                <a:tc>
                  <a:txBody>
                    <a:bodyPr/>
                    <a:lstStyle/>
                    <a:p>
                      <a:pPr marL="0" marR="0" algn="ctr">
                        <a:lnSpc>
                          <a:spcPct val="107000"/>
                        </a:lnSpc>
                        <a:spcBef>
                          <a:spcPts val="0"/>
                        </a:spcBef>
                        <a:spcAft>
                          <a:spcPts val="0"/>
                        </a:spcAft>
                      </a:pPr>
                      <a:r>
                        <a:rPr lang="en-IN" sz="1400" dirty="0">
                          <a:effectLst/>
                        </a:rPr>
                        <a:t>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dirty="0">
                          <a:effectLst/>
                        </a:rPr>
                        <a:t>Pooling Type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rPr>
                        <a:t>Max_pooling2D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5018351"/>
                  </a:ext>
                </a:extLst>
              </a:tr>
              <a:tr h="295102">
                <a:tc>
                  <a:txBody>
                    <a:bodyPr/>
                    <a:lstStyle/>
                    <a:p>
                      <a:pPr marL="0" marR="0" algn="ctr">
                        <a:lnSpc>
                          <a:spcPct val="107000"/>
                        </a:lnSpc>
                        <a:spcBef>
                          <a:spcPts val="0"/>
                        </a:spcBef>
                        <a:spcAft>
                          <a:spcPts val="0"/>
                        </a:spcAft>
                      </a:pPr>
                      <a:r>
                        <a:rPr lang="en-IN" sz="1400" dirty="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dirty="0">
                          <a:effectLst/>
                        </a:rPr>
                        <a:t>Pooling Size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rPr>
                        <a:t>(2, 2)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5064687"/>
                  </a:ext>
                </a:extLst>
              </a:tr>
              <a:tr h="295102">
                <a:tc>
                  <a:txBody>
                    <a:bodyPr/>
                    <a:lstStyle/>
                    <a:p>
                      <a:pPr marL="0" marR="0" algn="ctr">
                        <a:lnSpc>
                          <a:spcPct val="107000"/>
                        </a:lnSpc>
                        <a:spcBef>
                          <a:spcPts val="0"/>
                        </a:spcBef>
                        <a:spcAft>
                          <a:spcPts val="0"/>
                        </a:spcAft>
                      </a:pPr>
                      <a:r>
                        <a:rPr lang="en-IN" sz="1400" dirty="0">
                          <a:effectLst/>
                        </a:rPr>
                        <a:t>11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dirty="0">
                          <a:effectLst/>
                        </a:rPr>
                        <a:t>Activation Function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rPr>
                        <a:t>‘relu’, ’softmax’</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367251"/>
                  </a:ext>
                </a:extLst>
              </a:tr>
              <a:tr h="295102">
                <a:tc>
                  <a:txBody>
                    <a:bodyPr/>
                    <a:lstStyle/>
                    <a:p>
                      <a:pPr marL="0" marR="0" algn="ctr">
                        <a:lnSpc>
                          <a:spcPct val="107000"/>
                        </a:lnSpc>
                        <a:spcBef>
                          <a:spcPts val="0"/>
                        </a:spcBef>
                        <a:spcAft>
                          <a:spcPts val="0"/>
                        </a:spcAft>
                      </a:pPr>
                      <a:r>
                        <a:rPr lang="en-IN" sz="1400" dirty="0">
                          <a:effectLst/>
                        </a:rPr>
                        <a:t>12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rPr>
                        <a:t>Dense units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rPr>
                        <a:t>5 or 128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9620286"/>
                  </a:ext>
                </a:extLst>
              </a:tr>
              <a:tr h="295102">
                <a:tc>
                  <a:txBody>
                    <a:bodyPr/>
                    <a:lstStyle/>
                    <a:p>
                      <a:pPr marL="0" marR="0" algn="ctr">
                        <a:lnSpc>
                          <a:spcPct val="107000"/>
                        </a:lnSpc>
                        <a:spcBef>
                          <a:spcPts val="0"/>
                        </a:spcBef>
                        <a:spcAft>
                          <a:spcPts val="0"/>
                        </a:spcAft>
                      </a:pPr>
                      <a:r>
                        <a:rPr lang="en-IN" sz="1400" dirty="0">
                          <a:effectLst/>
                        </a:rPr>
                        <a:t>13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dirty="0" err="1">
                          <a:effectLst/>
                        </a:rPr>
                        <a:t>Shear_range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rPr>
                        <a:t>0.2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2942196"/>
                  </a:ext>
                </a:extLst>
              </a:tr>
              <a:tr h="295102">
                <a:tc>
                  <a:txBody>
                    <a:bodyPr/>
                    <a:lstStyle/>
                    <a:p>
                      <a:pPr marL="0" marR="0" algn="ctr">
                        <a:lnSpc>
                          <a:spcPct val="107000"/>
                        </a:lnSpc>
                        <a:spcBef>
                          <a:spcPts val="0"/>
                        </a:spcBef>
                        <a:spcAft>
                          <a:spcPts val="0"/>
                        </a:spcAft>
                      </a:pPr>
                      <a:r>
                        <a:rPr lang="en-IN" sz="1400" dirty="0">
                          <a:effectLst/>
                        </a:rPr>
                        <a:t>14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rPr>
                        <a:t>Loss Function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a:effectLst/>
                        </a:rPr>
                        <a:t>0.5830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07780356"/>
                  </a:ext>
                </a:extLst>
              </a:tr>
              <a:tr h="295102">
                <a:tc>
                  <a:txBody>
                    <a:bodyPr/>
                    <a:lstStyle/>
                    <a:p>
                      <a:pPr marL="0" marR="0" algn="ctr">
                        <a:lnSpc>
                          <a:spcPct val="107000"/>
                        </a:lnSpc>
                        <a:spcBef>
                          <a:spcPts val="0"/>
                        </a:spcBef>
                        <a:spcAft>
                          <a:spcPts val="0"/>
                        </a:spcAft>
                      </a:pPr>
                      <a:r>
                        <a:rPr lang="en-IN" sz="1400" dirty="0">
                          <a:effectLst/>
                        </a:rPr>
                        <a:t>15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dirty="0">
                          <a:effectLst/>
                        </a:rPr>
                        <a:t>Input Shape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IN" sz="1400" dirty="0">
                          <a:effectLst/>
                        </a:rPr>
                        <a:t>(64, 64)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9353897"/>
                  </a:ext>
                </a:extLst>
              </a:tr>
            </a:tbl>
          </a:graphicData>
        </a:graphic>
      </p:graphicFrame>
    </p:spTree>
    <p:extLst>
      <p:ext uri="{BB962C8B-B14F-4D97-AF65-F5344CB8AC3E}">
        <p14:creationId xmlns:p14="http://schemas.microsoft.com/office/powerpoint/2010/main" val="19537271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4E7C5-2B86-8A8D-8EE4-D36509B662FC}"/>
              </a:ext>
            </a:extLst>
          </p:cNvPr>
          <p:cNvSpPr>
            <a:spLocks noGrp="1"/>
          </p:cNvSpPr>
          <p:nvPr>
            <p:ph type="title"/>
          </p:nvPr>
        </p:nvSpPr>
        <p:spPr>
          <a:xfrm>
            <a:off x="838200" y="365128"/>
            <a:ext cx="10515600" cy="527502"/>
          </a:xfrm>
        </p:spPr>
        <p:txBody>
          <a:bodyPr>
            <a:noAutofit/>
          </a:bodyPr>
          <a:lstStyle/>
          <a:p>
            <a:r>
              <a:rPr lang="en-US" sz="4000" b="1" dirty="0">
                <a:solidFill>
                  <a:srgbClr val="CC0066"/>
                </a:solidFill>
                <a:latin typeface="Times New Roman" panose="02020603050405020304" pitchFamily="18" charset="0"/>
                <a:cs typeface="Times New Roman" panose="02020603050405020304" pitchFamily="18" charset="0"/>
              </a:rPr>
              <a:t>PERFORMANCE MEASURES</a:t>
            </a:r>
          </a:p>
        </p:txBody>
      </p:sp>
      <p:graphicFrame>
        <p:nvGraphicFramePr>
          <p:cNvPr id="4" name="Table 3">
            <a:extLst>
              <a:ext uri="{FF2B5EF4-FFF2-40B4-BE49-F238E27FC236}">
                <a16:creationId xmlns:a16="http://schemas.microsoft.com/office/drawing/2014/main" id="{9EDA3AFF-3AEE-98BD-A1CC-0A05B66DDC1A}"/>
              </a:ext>
            </a:extLst>
          </p:cNvPr>
          <p:cNvGraphicFramePr>
            <a:graphicFrameLocks noGrp="1"/>
          </p:cNvGraphicFramePr>
          <p:nvPr>
            <p:extLst>
              <p:ext uri="{D42A27DB-BD31-4B8C-83A1-F6EECF244321}">
                <p14:modId xmlns:p14="http://schemas.microsoft.com/office/powerpoint/2010/main" val="412073224"/>
              </p:ext>
            </p:extLst>
          </p:nvPr>
        </p:nvGraphicFramePr>
        <p:xfrm>
          <a:off x="838200" y="1209039"/>
          <a:ext cx="9856693" cy="4421740"/>
        </p:xfrm>
        <a:graphic>
          <a:graphicData uri="http://schemas.openxmlformats.org/drawingml/2006/table">
            <a:tbl>
              <a:tblPr firstRow="1" bandRow="1">
                <a:tableStyleId>{5C22544A-7EE6-4342-B048-85BDC9FD1C3A}</a:tableStyleId>
              </a:tblPr>
              <a:tblGrid>
                <a:gridCol w="1442313">
                  <a:extLst>
                    <a:ext uri="{9D8B030D-6E8A-4147-A177-3AD203B41FA5}">
                      <a16:colId xmlns:a16="http://schemas.microsoft.com/office/drawing/2014/main" val="736658154"/>
                    </a:ext>
                  </a:extLst>
                </a:gridCol>
                <a:gridCol w="4509008">
                  <a:extLst>
                    <a:ext uri="{9D8B030D-6E8A-4147-A177-3AD203B41FA5}">
                      <a16:colId xmlns:a16="http://schemas.microsoft.com/office/drawing/2014/main" val="2220783906"/>
                    </a:ext>
                  </a:extLst>
                </a:gridCol>
                <a:gridCol w="3905372">
                  <a:extLst>
                    <a:ext uri="{9D8B030D-6E8A-4147-A177-3AD203B41FA5}">
                      <a16:colId xmlns:a16="http://schemas.microsoft.com/office/drawing/2014/main" val="253477053"/>
                    </a:ext>
                  </a:extLst>
                </a:gridCol>
              </a:tblGrid>
              <a:tr h="728525">
                <a:tc>
                  <a:txBody>
                    <a:bodyPr/>
                    <a:lstStyle/>
                    <a:p>
                      <a:pPr algn="ctr"/>
                      <a:r>
                        <a:rPr lang="en-US" dirty="0">
                          <a:latin typeface="Times New Roman" panose="02020603050405020304" pitchFamily="18" charset="0"/>
                          <a:cs typeface="Times New Roman" panose="02020603050405020304" pitchFamily="18" charset="0"/>
                        </a:rPr>
                        <a:t>S.No</a:t>
                      </a:r>
                    </a:p>
                  </a:txBody>
                  <a:tcPr/>
                </a:tc>
                <a:tc>
                  <a:txBody>
                    <a:bodyPr/>
                    <a:lstStyle/>
                    <a:p>
                      <a:pPr algn="ctr"/>
                      <a:r>
                        <a:rPr lang="en-US" dirty="0">
                          <a:latin typeface="Times New Roman" panose="02020603050405020304" pitchFamily="18" charset="0"/>
                          <a:cs typeface="Times New Roman" panose="02020603050405020304" pitchFamily="18" charset="0"/>
                        </a:rPr>
                        <a:t>Measure/Metric</a:t>
                      </a:r>
                    </a:p>
                  </a:txBody>
                  <a:tcPr/>
                </a:tc>
                <a:tc>
                  <a:txBody>
                    <a:bodyPr/>
                    <a:lstStyle/>
                    <a:p>
                      <a:pPr algn="ctr"/>
                      <a:r>
                        <a:rPr lang="en-US" dirty="0">
                          <a:latin typeface="Times New Roman" panose="02020603050405020304" pitchFamily="18" charset="0"/>
                          <a:cs typeface="Times New Roman" panose="02020603050405020304" pitchFamily="18" charset="0"/>
                        </a:rPr>
                        <a:t>Unit</a:t>
                      </a:r>
                    </a:p>
                  </a:txBody>
                  <a:tcPr/>
                </a:tc>
                <a:extLst>
                  <a:ext uri="{0D108BD9-81ED-4DB2-BD59-A6C34878D82A}">
                    <a16:rowId xmlns:a16="http://schemas.microsoft.com/office/drawing/2014/main" val="2661218649"/>
                  </a:ext>
                </a:extLst>
              </a:tr>
              <a:tr h="738643">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Accuracy</a:t>
                      </a:r>
                    </a:p>
                  </a:txBody>
                  <a:tcPr/>
                </a:tc>
                <a:tc>
                  <a:txBody>
                    <a:bodyPr/>
                    <a:lstStyle/>
                    <a:p>
                      <a:pPr algn="ctr"/>
                      <a:r>
                        <a:rPr lang="en-US" dirty="0">
                          <a:latin typeface="Times New Roman" panose="02020603050405020304" pitchFamily="18" charset="0"/>
                          <a:cs typeface="Times New Roman" panose="02020603050405020304" pitchFamily="18" charset="0"/>
                        </a:rPr>
                        <a:t>0.4745762711864407</a:t>
                      </a:r>
                    </a:p>
                  </a:txBody>
                  <a:tcPr/>
                </a:tc>
                <a:extLst>
                  <a:ext uri="{0D108BD9-81ED-4DB2-BD59-A6C34878D82A}">
                    <a16:rowId xmlns:a16="http://schemas.microsoft.com/office/drawing/2014/main" val="1044874677"/>
                  </a:ext>
                </a:extLst>
              </a:tr>
              <a:tr h="738643">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pPr algn="ctr"/>
                      <a:r>
                        <a:rPr lang="en-US" dirty="0">
                          <a:latin typeface="Times New Roman" panose="02020603050405020304" pitchFamily="18" charset="0"/>
                          <a:cs typeface="Times New Roman" panose="02020603050405020304" pitchFamily="18" charset="0"/>
                        </a:rPr>
                        <a:t>Precision </a:t>
                      </a:r>
                    </a:p>
                  </a:txBody>
                  <a:tcPr/>
                </a:tc>
                <a:tc>
                  <a:txBody>
                    <a:bodyPr/>
                    <a:lstStyle/>
                    <a:p>
                      <a:pPr algn="ctr"/>
                      <a:r>
                        <a:rPr lang="en-US" dirty="0">
                          <a:latin typeface="Times New Roman" panose="02020603050405020304" pitchFamily="18" charset="0"/>
                          <a:cs typeface="Times New Roman" panose="02020603050405020304" pitchFamily="18" charset="0"/>
                        </a:rPr>
                        <a:t>0.135</a:t>
                      </a:r>
                    </a:p>
                  </a:txBody>
                  <a:tcPr/>
                </a:tc>
                <a:extLst>
                  <a:ext uri="{0D108BD9-81ED-4DB2-BD59-A6C34878D82A}">
                    <a16:rowId xmlns:a16="http://schemas.microsoft.com/office/drawing/2014/main" val="1751412278"/>
                  </a:ext>
                </a:extLst>
              </a:tr>
              <a:tr h="738643">
                <a:tc>
                  <a:txBody>
                    <a:bodyPr/>
                    <a:lstStyle/>
                    <a:p>
                      <a:pPr algn="ctr"/>
                      <a:r>
                        <a:rPr lang="en-US" dirty="0">
                          <a:latin typeface="Times New Roman" panose="02020603050405020304" pitchFamily="18" charset="0"/>
                          <a:cs typeface="Times New Roman" panose="02020603050405020304" pitchFamily="18" charset="0"/>
                        </a:rPr>
                        <a:t>3</a:t>
                      </a:r>
                    </a:p>
                  </a:txBody>
                  <a:tcPr/>
                </a:tc>
                <a:tc>
                  <a:txBody>
                    <a:bodyPr/>
                    <a:lstStyle/>
                    <a:p>
                      <a:pPr algn="ctr"/>
                      <a:r>
                        <a:rPr lang="en-US" dirty="0">
                          <a:latin typeface="Times New Roman" panose="02020603050405020304" pitchFamily="18" charset="0"/>
                          <a:cs typeface="Times New Roman" panose="02020603050405020304" pitchFamily="18" charset="0"/>
                        </a:rPr>
                        <a:t>Recall</a:t>
                      </a:r>
                    </a:p>
                  </a:txBody>
                  <a:tcPr/>
                </a:tc>
                <a:tc>
                  <a:txBody>
                    <a:bodyPr/>
                    <a:lstStyle/>
                    <a:p>
                      <a:pPr algn="ctr"/>
                      <a:r>
                        <a:rPr lang="en-US" dirty="0">
                          <a:latin typeface="Times New Roman" panose="02020603050405020304" pitchFamily="18" charset="0"/>
                          <a:cs typeface="Times New Roman" panose="02020603050405020304" pitchFamily="18" charset="0"/>
                        </a:rPr>
                        <a:t>0.25</a:t>
                      </a:r>
                    </a:p>
                  </a:txBody>
                  <a:tcPr/>
                </a:tc>
                <a:extLst>
                  <a:ext uri="{0D108BD9-81ED-4DB2-BD59-A6C34878D82A}">
                    <a16:rowId xmlns:a16="http://schemas.microsoft.com/office/drawing/2014/main" val="2183000399"/>
                  </a:ext>
                </a:extLst>
              </a:tr>
              <a:tr h="738643">
                <a:tc>
                  <a:txBody>
                    <a:bodyPr/>
                    <a:lstStyle/>
                    <a:p>
                      <a:pPr algn="ctr"/>
                      <a:r>
                        <a:rPr lang="en-US" dirty="0">
                          <a:latin typeface="Times New Roman" panose="02020603050405020304" pitchFamily="18" charset="0"/>
                          <a:cs typeface="Times New Roman" panose="02020603050405020304" pitchFamily="18" charset="0"/>
                        </a:rPr>
                        <a:t>4</a:t>
                      </a:r>
                    </a:p>
                  </a:txBody>
                  <a:tcPr/>
                </a:tc>
                <a:tc>
                  <a:txBody>
                    <a:bodyPr/>
                    <a:lstStyle/>
                    <a:p>
                      <a:pPr algn="ctr"/>
                      <a:r>
                        <a:rPr lang="en-US" dirty="0">
                          <a:latin typeface="Times New Roman" panose="02020603050405020304" pitchFamily="18" charset="0"/>
                          <a:cs typeface="Times New Roman" panose="02020603050405020304" pitchFamily="18" charset="0"/>
                        </a:rPr>
                        <a:t>Sensitivity</a:t>
                      </a:r>
                    </a:p>
                  </a:txBody>
                  <a:tcPr/>
                </a:tc>
                <a:tc>
                  <a:txBody>
                    <a:bodyPr/>
                    <a:lstStyle/>
                    <a:p>
                      <a:pPr algn="ctr"/>
                      <a:r>
                        <a:rPr lang="en-US" dirty="0">
                          <a:latin typeface="Times New Roman" panose="02020603050405020304" pitchFamily="18" charset="0"/>
                          <a:cs typeface="Times New Roman" panose="02020603050405020304" pitchFamily="18" charset="0"/>
                        </a:rPr>
                        <a:t>0.276</a:t>
                      </a:r>
                    </a:p>
                  </a:txBody>
                  <a:tcPr/>
                </a:tc>
                <a:extLst>
                  <a:ext uri="{0D108BD9-81ED-4DB2-BD59-A6C34878D82A}">
                    <a16:rowId xmlns:a16="http://schemas.microsoft.com/office/drawing/2014/main" val="2030221873"/>
                  </a:ext>
                </a:extLst>
              </a:tr>
              <a:tr h="738643">
                <a:tc>
                  <a:txBody>
                    <a:bodyPr/>
                    <a:lstStyle/>
                    <a:p>
                      <a:pPr algn="ctr"/>
                      <a:r>
                        <a:rPr lang="en-US" dirty="0">
                          <a:latin typeface="Times New Roman" panose="02020603050405020304" pitchFamily="18" charset="0"/>
                          <a:cs typeface="Times New Roman" panose="02020603050405020304" pitchFamily="18" charset="0"/>
                        </a:rPr>
                        <a:t>5</a:t>
                      </a:r>
                    </a:p>
                  </a:txBody>
                  <a:tcPr/>
                </a:tc>
                <a:tc>
                  <a:txBody>
                    <a:bodyPr/>
                    <a:lstStyle/>
                    <a:p>
                      <a:pPr algn="ctr"/>
                      <a:r>
                        <a:rPr lang="en-US" dirty="0">
                          <a:latin typeface="Times New Roman" panose="02020603050405020304" pitchFamily="18" charset="0"/>
                          <a:cs typeface="Times New Roman" panose="02020603050405020304" pitchFamily="18" charset="0"/>
                        </a:rPr>
                        <a:t>Specificity</a:t>
                      </a:r>
                    </a:p>
                  </a:txBody>
                  <a:tcPr/>
                </a:tc>
                <a:tc>
                  <a:txBody>
                    <a:bodyPr/>
                    <a:lstStyle/>
                    <a:p>
                      <a:pPr algn="ctr"/>
                      <a:r>
                        <a:rPr lang="en-US" dirty="0">
                          <a:latin typeface="Times New Roman" panose="02020603050405020304" pitchFamily="18" charset="0"/>
                          <a:cs typeface="Times New Roman" panose="02020603050405020304" pitchFamily="18" charset="0"/>
                        </a:rPr>
                        <a:t>59</a:t>
                      </a:r>
                    </a:p>
                  </a:txBody>
                  <a:tcPr/>
                </a:tc>
                <a:extLst>
                  <a:ext uri="{0D108BD9-81ED-4DB2-BD59-A6C34878D82A}">
                    <a16:rowId xmlns:a16="http://schemas.microsoft.com/office/drawing/2014/main" val="512732052"/>
                  </a:ext>
                </a:extLst>
              </a:tr>
            </a:tbl>
          </a:graphicData>
        </a:graphic>
      </p:graphicFrame>
    </p:spTree>
    <p:extLst>
      <p:ext uri="{BB962C8B-B14F-4D97-AF65-F5344CB8AC3E}">
        <p14:creationId xmlns:p14="http://schemas.microsoft.com/office/powerpoint/2010/main" val="3176867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590B0-C2CC-F9E8-8538-937883352FF3}"/>
              </a:ext>
            </a:extLst>
          </p:cNvPr>
          <p:cNvSpPr>
            <a:spLocks noGrp="1"/>
          </p:cNvSpPr>
          <p:nvPr>
            <p:ph type="title"/>
          </p:nvPr>
        </p:nvSpPr>
        <p:spPr/>
        <p:txBody>
          <a:bodyPr>
            <a:normAutofit/>
          </a:bodyPr>
          <a:lstStyle/>
          <a:p>
            <a:r>
              <a:rPr lang="en-US" sz="4000" b="1" dirty="0">
                <a:solidFill>
                  <a:srgbClr val="CC0066"/>
                </a:solidFill>
                <a:latin typeface="Times New Roman" panose="02020603050405020304" pitchFamily="18" charset="0"/>
                <a:cs typeface="Times New Roman" panose="02020603050405020304" pitchFamily="18" charset="0"/>
              </a:rPr>
              <a:t>LIST OF PRODUCTS SIMILAR TO THIS PROJECT</a:t>
            </a:r>
            <a:endParaRPr lang="en-IN" sz="4000" dirty="0"/>
          </a:p>
        </p:txBody>
      </p:sp>
      <p:graphicFrame>
        <p:nvGraphicFramePr>
          <p:cNvPr id="4" name="Content Placeholder 3">
            <a:extLst>
              <a:ext uri="{FF2B5EF4-FFF2-40B4-BE49-F238E27FC236}">
                <a16:creationId xmlns:a16="http://schemas.microsoft.com/office/drawing/2014/main" id="{24D0DD71-1274-C67C-C780-1864E3E77E56}"/>
              </a:ext>
            </a:extLst>
          </p:cNvPr>
          <p:cNvGraphicFramePr>
            <a:graphicFrameLocks noGrp="1"/>
          </p:cNvGraphicFramePr>
          <p:nvPr>
            <p:ph idx="1"/>
            <p:extLst>
              <p:ext uri="{D42A27DB-BD31-4B8C-83A1-F6EECF244321}">
                <p14:modId xmlns:p14="http://schemas.microsoft.com/office/powerpoint/2010/main" val="670448790"/>
              </p:ext>
            </p:extLst>
          </p:nvPr>
        </p:nvGraphicFramePr>
        <p:xfrm>
          <a:off x="431800" y="1690690"/>
          <a:ext cx="11328399" cy="4002629"/>
        </p:xfrm>
        <a:graphic>
          <a:graphicData uri="http://schemas.openxmlformats.org/drawingml/2006/table">
            <a:tbl>
              <a:tblPr firstRow="1" bandRow="1">
                <a:tableStyleId>{5C22544A-7EE6-4342-B048-85BDC9FD1C3A}</a:tableStyleId>
              </a:tblPr>
              <a:tblGrid>
                <a:gridCol w="3776133">
                  <a:extLst>
                    <a:ext uri="{9D8B030D-6E8A-4147-A177-3AD203B41FA5}">
                      <a16:colId xmlns:a16="http://schemas.microsoft.com/office/drawing/2014/main" val="2272546427"/>
                    </a:ext>
                  </a:extLst>
                </a:gridCol>
                <a:gridCol w="3776133">
                  <a:extLst>
                    <a:ext uri="{9D8B030D-6E8A-4147-A177-3AD203B41FA5}">
                      <a16:colId xmlns:a16="http://schemas.microsoft.com/office/drawing/2014/main" val="136809837"/>
                    </a:ext>
                  </a:extLst>
                </a:gridCol>
                <a:gridCol w="3776133">
                  <a:extLst>
                    <a:ext uri="{9D8B030D-6E8A-4147-A177-3AD203B41FA5}">
                      <a16:colId xmlns:a16="http://schemas.microsoft.com/office/drawing/2014/main" val="4251844767"/>
                    </a:ext>
                  </a:extLst>
                </a:gridCol>
              </a:tblGrid>
              <a:tr h="444405">
                <a:tc>
                  <a:txBody>
                    <a:bodyPr/>
                    <a:lstStyle/>
                    <a:p>
                      <a:pPr algn="ctr"/>
                      <a:r>
                        <a:rPr lang="en-US" sz="2000" dirty="0">
                          <a:latin typeface="Times New Roman" panose="02020603050405020304" pitchFamily="18" charset="0"/>
                          <a:cs typeface="Times New Roman" panose="02020603050405020304" pitchFamily="18" charset="0"/>
                        </a:rPr>
                        <a:t>Product Name</a:t>
                      </a:r>
                    </a:p>
                  </a:txBody>
                  <a:tcPr/>
                </a:tc>
                <a:tc>
                  <a:txBody>
                    <a:bodyPr/>
                    <a:lstStyle/>
                    <a:p>
                      <a:pPr algn="ctr"/>
                      <a:r>
                        <a:rPr lang="en-US" sz="2000" dirty="0">
                          <a:latin typeface="Times New Roman" panose="02020603050405020304" pitchFamily="18" charset="0"/>
                          <a:cs typeface="Times New Roman" panose="02020603050405020304" pitchFamily="18" charset="0"/>
                        </a:rPr>
                        <a:t>URL</a:t>
                      </a:r>
                    </a:p>
                  </a:txBody>
                  <a:tcPr/>
                </a:tc>
                <a:tc>
                  <a:txBody>
                    <a:bodyPr/>
                    <a:lstStyle/>
                    <a:p>
                      <a:pPr algn="ctr"/>
                      <a:r>
                        <a:rPr lang="en-US" sz="2000" dirty="0">
                          <a:latin typeface="Times New Roman" panose="02020603050405020304" pitchFamily="18" charset="0"/>
                          <a:cs typeface="Times New Roman" panose="02020603050405020304" pitchFamily="18" charset="0"/>
                        </a:rPr>
                        <a:t>Features</a:t>
                      </a:r>
                    </a:p>
                  </a:txBody>
                  <a:tcPr/>
                </a:tc>
                <a:extLst>
                  <a:ext uri="{0D108BD9-81ED-4DB2-BD59-A6C34878D82A}">
                    <a16:rowId xmlns:a16="http://schemas.microsoft.com/office/drawing/2014/main" val="547768021"/>
                  </a:ext>
                </a:extLst>
              </a:tr>
              <a:tr h="1668464">
                <a:tc>
                  <a:txBody>
                    <a:bodyPr/>
                    <a:lstStyle/>
                    <a:p>
                      <a:pPr marL="0" marR="0">
                        <a:lnSpc>
                          <a:spcPct val="107000"/>
                        </a:lnSpc>
                        <a:spcBef>
                          <a:spcPts val="0"/>
                        </a:spcBef>
                        <a:spcAft>
                          <a:spcPts val="0"/>
                        </a:spcAft>
                      </a:pPr>
                      <a:r>
                        <a:rPr lang="en-IN"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Yummly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https://www.yummly.com/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85750" indent="-285750" algn="l">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Recommends recipes based on personal preferences, dietary restrictions, and past cooking history.</a:t>
                      </a:r>
                    </a:p>
                    <a:p>
                      <a:pPr marL="285750" indent="-285750" algn="l">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Facilitates weekly meal planning with drag-and-drop functionality.</a:t>
                      </a:r>
                    </a:p>
                    <a:p>
                      <a:pPr marL="285750" indent="-285750" algn="l">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Provides step-by-step instructions, timers, and video tutorials for selected recipes.</a:t>
                      </a:r>
                    </a:p>
                  </a:txBody>
                  <a:tcPr/>
                </a:tc>
                <a:extLst>
                  <a:ext uri="{0D108BD9-81ED-4DB2-BD59-A6C34878D82A}">
                    <a16:rowId xmlns:a16="http://schemas.microsoft.com/office/drawing/2014/main" val="1626036556"/>
                  </a:ext>
                </a:extLst>
              </a:tr>
              <a:tr h="1694330">
                <a:tc>
                  <a:txBody>
                    <a:bodyPr/>
                    <a:lstStyle/>
                    <a:p>
                      <a:pPr marL="0" marR="0">
                        <a:lnSpc>
                          <a:spcPct val="107000"/>
                        </a:lnSpc>
                        <a:spcBef>
                          <a:spcPts val="0"/>
                        </a:spcBef>
                        <a:spcAft>
                          <a:spcPts val="0"/>
                        </a:spcAft>
                      </a:pP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LIFE sum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https://lifesum.com/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85750" indent="-285750" algn="l">
                        <a:buFont typeface="Arial" panose="020B0604020202020204" pitchFamily="34" charset="0"/>
                        <a:buChar cha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Recommends recipes based on personal preferences, dietary restrictions, and past cooking history.</a:t>
                      </a:r>
                    </a:p>
                    <a:p>
                      <a:pPr marL="285750" indent="-285750" algn="l">
                        <a:buFont typeface="Arial" panose="020B0604020202020204" pitchFamily="34" charset="0"/>
                        <a:buChar cha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Facilitates weekly meal planning with drag-and-drop functionality.</a:t>
                      </a:r>
                    </a:p>
                    <a:p>
                      <a:pPr marL="285750" indent="-285750" algn="l">
                        <a:buFont typeface="Arial" panose="020B0604020202020204" pitchFamily="34" charset="0"/>
                        <a:buChar cha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Provides step-by-step instructions, timers, and video tutorials for selected recipes.</a:t>
                      </a:r>
                    </a:p>
                    <a:p>
                      <a:pPr algn="ct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02780819"/>
                  </a:ext>
                </a:extLst>
              </a:tr>
            </a:tbl>
          </a:graphicData>
        </a:graphic>
      </p:graphicFrame>
    </p:spTree>
    <p:extLst>
      <p:ext uri="{BB962C8B-B14F-4D97-AF65-F5344CB8AC3E}">
        <p14:creationId xmlns:p14="http://schemas.microsoft.com/office/powerpoint/2010/main" val="1765186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1">
            <a:extLst>
              <a:ext uri="{FF2B5EF4-FFF2-40B4-BE49-F238E27FC236}">
                <a16:creationId xmlns:a16="http://schemas.microsoft.com/office/drawing/2014/main" id="{A746EEF7-1C63-02B8-20A7-342895CDDE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 y="3175"/>
            <a:ext cx="5050088" cy="6044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7AECDDC7-E799-E007-9EB4-CF8C2D5560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0967" y="-1"/>
            <a:ext cx="3593431" cy="4010527"/>
          </a:xfrm>
          <a:prstGeom prst="rect">
            <a:avLst/>
          </a:prstGeom>
        </p:spPr>
      </p:pic>
      <p:pic>
        <p:nvPicPr>
          <p:cNvPr id="6" name="Picture 5">
            <a:extLst>
              <a:ext uri="{FF2B5EF4-FFF2-40B4-BE49-F238E27FC236}">
                <a16:creationId xmlns:a16="http://schemas.microsoft.com/office/drawing/2014/main" id="{9F0FD705-64CC-EAB8-807D-6167F5659B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8568" y="3175"/>
            <a:ext cx="3593432" cy="4119646"/>
          </a:xfrm>
          <a:prstGeom prst="rect">
            <a:avLst/>
          </a:prstGeom>
        </p:spPr>
      </p:pic>
      <p:sp>
        <p:nvSpPr>
          <p:cNvPr id="2" name="TextBox 1">
            <a:extLst>
              <a:ext uri="{FF2B5EF4-FFF2-40B4-BE49-F238E27FC236}">
                <a16:creationId xmlns:a16="http://schemas.microsoft.com/office/drawing/2014/main" id="{509FD224-9376-4C36-EAAD-D0432545C45D}"/>
              </a:ext>
            </a:extLst>
          </p:cNvPr>
          <p:cNvSpPr txBox="1"/>
          <p:nvPr/>
        </p:nvSpPr>
        <p:spPr>
          <a:xfrm>
            <a:off x="5147447" y="4293548"/>
            <a:ext cx="6194321" cy="1754326"/>
          </a:xfrm>
          <a:prstGeom prst="rect">
            <a:avLst/>
          </a:prstGeom>
          <a:noFill/>
        </p:spPr>
        <p:txBody>
          <a:bodyPr wrap="square" rtlCol="0">
            <a:spAutoFit/>
          </a:bodyPr>
          <a:lstStyle/>
          <a:p>
            <a:r>
              <a:rPr lang="en-IN" dirty="0"/>
              <a:t>OPTIMIZER – Adam</a:t>
            </a:r>
          </a:p>
          <a:p>
            <a:r>
              <a:rPr lang="en-IN" dirty="0"/>
              <a:t>LOSS – Spare_Categorical_crossentropy</a:t>
            </a:r>
          </a:p>
          <a:p>
            <a:r>
              <a:rPr lang="en-IN" dirty="0"/>
              <a:t>ACTIVATION – SoftMax, relu</a:t>
            </a:r>
          </a:p>
          <a:p>
            <a:r>
              <a:rPr lang="en-IN" dirty="0"/>
              <a:t>EPOCH – 50</a:t>
            </a:r>
          </a:p>
          <a:p>
            <a:r>
              <a:rPr lang="en-IN" dirty="0"/>
              <a:t>REGULARIZATION – Drop out</a:t>
            </a:r>
          </a:p>
          <a:p>
            <a:r>
              <a:rPr lang="en-IN" dirty="0"/>
              <a:t>MAXPOOLING – pool_size</a:t>
            </a:r>
          </a:p>
        </p:txBody>
      </p:sp>
    </p:spTree>
    <p:extLst>
      <p:ext uri="{BB962C8B-B14F-4D97-AF65-F5344CB8AC3E}">
        <p14:creationId xmlns:p14="http://schemas.microsoft.com/office/powerpoint/2010/main" val="27777015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86763D9-FA97-3D20-88B8-7E7CEA30062A}"/>
              </a:ext>
            </a:extLst>
          </p:cNvPr>
          <p:cNvGraphicFramePr>
            <a:graphicFrameLocks noGrp="1"/>
          </p:cNvGraphicFramePr>
          <p:nvPr>
            <p:extLst>
              <p:ext uri="{D42A27DB-BD31-4B8C-83A1-F6EECF244321}">
                <p14:modId xmlns:p14="http://schemas.microsoft.com/office/powerpoint/2010/main" val="3126506283"/>
              </p:ext>
            </p:extLst>
          </p:nvPr>
        </p:nvGraphicFramePr>
        <p:xfrm>
          <a:off x="553924" y="2044700"/>
          <a:ext cx="10434242" cy="2768600"/>
        </p:xfrm>
        <a:graphic>
          <a:graphicData uri="http://schemas.openxmlformats.org/drawingml/2006/table">
            <a:tbl>
              <a:tblPr firstRow="1" bandRow="1">
                <a:tableStyleId>{5C22544A-7EE6-4342-B048-85BDC9FD1C3A}</a:tableStyleId>
              </a:tblPr>
              <a:tblGrid>
                <a:gridCol w="1725672">
                  <a:extLst>
                    <a:ext uri="{9D8B030D-6E8A-4147-A177-3AD203B41FA5}">
                      <a16:colId xmlns:a16="http://schemas.microsoft.com/office/drawing/2014/main" val="2125390073"/>
                    </a:ext>
                  </a:extLst>
                </a:gridCol>
                <a:gridCol w="1741714">
                  <a:extLst>
                    <a:ext uri="{9D8B030D-6E8A-4147-A177-3AD203B41FA5}">
                      <a16:colId xmlns:a16="http://schemas.microsoft.com/office/drawing/2014/main" val="1976676412"/>
                    </a:ext>
                  </a:extLst>
                </a:gridCol>
                <a:gridCol w="1741714">
                  <a:extLst>
                    <a:ext uri="{9D8B030D-6E8A-4147-A177-3AD203B41FA5}">
                      <a16:colId xmlns:a16="http://schemas.microsoft.com/office/drawing/2014/main" val="1009071794"/>
                    </a:ext>
                  </a:extLst>
                </a:gridCol>
                <a:gridCol w="1741714">
                  <a:extLst>
                    <a:ext uri="{9D8B030D-6E8A-4147-A177-3AD203B41FA5}">
                      <a16:colId xmlns:a16="http://schemas.microsoft.com/office/drawing/2014/main" val="424346233"/>
                    </a:ext>
                  </a:extLst>
                </a:gridCol>
                <a:gridCol w="1741714">
                  <a:extLst>
                    <a:ext uri="{9D8B030D-6E8A-4147-A177-3AD203B41FA5}">
                      <a16:colId xmlns:a16="http://schemas.microsoft.com/office/drawing/2014/main" val="305244835"/>
                    </a:ext>
                  </a:extLst>
                </a:gridCol>
                <a:gridCol w="1741714">
                  <a:extLst>
                    <a:ext uri="{9D8B030D-6E8A-4147-A177-3AD203B41FA5}">
                      <a16:colId xmlns:a16="http://schemas.microsoft.com/office/drawing/2014/main" val="3535013187"/>
                    </a:ext>
                  </a:extLst>
                </a:gridCol>
              </a:tblGrid>
              <a:tr h="370840">
                <a:tc>
                  <a:txBody>
                    <a:bodyPr/>
                    <a:lstStyle/>
                    <a:p>
                      <a:pPr algn="ctr"/>
                      <a:r>
                        <a:rPr lang="en-IN" dirty="0"/>
                        <a:t>S.NO</a:t>
                      </a:r>
                    </a:p>
                  </a:txBody>
                  <a:tcPr/>
                </a:tc>
                <a:tc>
                  <a:txBody>
                    <a:bodyPr/>
                    <a:lstStyle/>
                    <a:p>
                      <a:pPr algn="ctr"/>
                      <a:r>
                        <a:rPr lang="en-IN" dirty="0"/>
                        <a:t>EPOCH</a:t>
                      </a:r>
                    </a:p>
                  </a:txBody>
                  <a:tcPr/>
                </a:tc>
                <a:tc>
                  <a:txBody>
                    <a:bodyPr/>
                    <a:lstStyle/>
                    <a:p>
                      <a:pPr algn="ctr"/>
                      <a:r>
                        <a:rPr lang="en-IN" dirty="0"/>
                        <a:t>TRAINING ACCURACY</a:t>
                      </a:r>
                    </a:p>
                  </a:txBody>
                  <a:tcPr/>
                </a:tc>
                <a:tc>
                  <a:txBody>
                    <a:bodyPr/>
                    <a:lstStyle/>
                    <a:p>
                      <a:pPr algn="ctr"/>
                      <a:r>
                        <a:rPr lang="en-IN" dirty="0"/>
                        <a:t>TRAINING </a:t>
                      </a:r>
                    </a:p>
                    <a:p>
                      <a:pPr algn="ctr"/>
                      <a:r>
                        <a:rPr lang="en-IN" dirty="0"/>
                        <a:t>LOSS</a:t>
                      </a:r>
                    </a:p>
                  </a:txBody>
                  <a:tcPr/>
                </a:tc>
                <a:tc>
                  <a:txBody>
                    <a:bodyPr/>
                    <a:lstStyle/>
                    <a:p>
                      <a:pPr algn="ctr"/>
                      <a:r>
                        <a:rPr lang="en-IN" dirty="0"/>
                        <a:t>VALIDATION ACCURACY</a:t>
                      </a:r>
                    </a:p>
                  </a:txBody>
                  <a:tcPr/>
                </a:tc>
                <a:tc>
                  <a:txBody>
                    <a:bodyPr/>
                    <a:lstStyle/>
                    <a:p>
                      <a:pPr algn="ctr"/>
                      <a:r>
                        <a:rPr lang="en-IN" dirty="0"/>
                        <a:t>VALIDATION LOSS</a:t>
                      </a:r>
                    </a:p>
                    <a:p>
                      <a:pPr algn="ctr"/>
                      <a:endParaRPr lang="en-IN" dirty="0"/>
                    </a:p>
                  </a:txBody>
                  <a:tcPr/>
                </a:tc>
                <a:extLst>
                  <a:ext uri="{0D108BD9-81ED-4DB2-BD59-A6C34878D82A}">
                    <a16:rowId xmlns:a16="http://schemas.microsoft.com/office/drawing/2014/main" val="1304392393"/>
                  </a:ext>
                </a:extLst>
              </a:tr>
              <a:tr h="370840">
                <a:tc>
                  <a:txBody>
                    <a:bodyPr/>
                    <a:lstStyle/>
                    <a:p>
                      <a:pPr algn="ctr"/>
                      <a:r>
                        <a:rPr lang="en-IN" dirty="0"/>
                        <a:t>1.</a:t>
                      </a:r>
                    </a:p>
                  </a:txBody>
                  <a:tcPr/>
                </a:tc>
                <a:tc>
                  <a:txBody>
                    <a:bodyPr/>
                    <a:lstStyle/>
                    <a:p>
                      <a:pPr algn="ctr"/>
                      <a:r>
                        <a:rPr lang="en-IN" dirty="0"/>
                        <a:t>1-10</a:t>
                      </a:r>
                    </a:p>
                  </a:txBody>
                  <a:tcPr/>
                </a:tc>
                <a:tc>
                  <a:txBody>
                    <a:bodyPr/>
                    <a:lstStyle/>
                    <a:p>
                      <a:pPr algn="ctr"/>
                      <a:r>
                        <a:rPr lang="en-IN" dirty="0"/>
                        <a:t>0.6032</a:t>
                      </a:r>
                    </a:p>
                  </a:txBody>
                  <a:tcPr/>
                </a:tc>
                <a:tc>
                  <a:txBody>
                    <a:bodyPr/>
                    <a:lstStyle/>
                    <a:p>
                      <a:pPr algn="ctr"/>
                      <a:r>
                        <a:rPr lang="en-IN" dirty="0"/>
                        <a:t>0.6833</a:t>
                      </a:r>
                    </a:p>
                  </a:txBody>
                  <a:tcPr/>
                </a:tc>
                <a:tc>
                  <a:txBody>
                    <a:bodyPr/>
                    <a:lstStyle/>
                    <a:p>
                      <a:pPr algn="ctr"/>
                      <a:r>
                        <a:rPr lang="en-IN" dirty="0"/>
                        <a:t>0.5609</a:t>
                      </a:r>
                    </a:p>
                  </a:txBody>
                  <a:tcPr/>
                </a:tc>
                <a:tc>
                  <a:txBody>
                    <a:bodyPr/>
                    <a:lstStyle/>
                    <a:p>
                      <a:pPr algn="ctr"/>
                      <a:r>
                        <a:rPr lang="en-IN" dirty="0"/>
                        <a:t>0.7533</a:t>
                      </a:r>
                    </a:p>
                  </a:txBody>
                  <a:tcPr/>
                </a:tc>
                <a:extLst>
                  <a:ext uri="{0D108BD9-81ED-4DB2-BD59-A6C34878D82A}">
                    <a16:rowId xmlns:a16="http://schemas.microsoft.com/office/drawing/2014/main" val="1235289661"/>
                  </a:ext>
                </a:extLst>
              </a:tr>
              <a:tr h="370840">
                <a:tc>
                  <a:txBody>
                    <a:bodyPr/>
                    <a:lstStyle/>
                    <a:p>
                      <a:pPr algn="ctr"/>
                      <a:r>
                        <a:rPr lang="en-IN" dirty="0"/>
                        <a:t>2.</a:t>
                      </a:r>
                    </a:p>
                  </a:txBody>
                  <a:tcPr/>
                </a:tc>
                <a:tc>
                  <a:txBody>
                    <a:bodyPr/>
                    <a:lstStyle/>
                    <a:p>
                      <a:pPr algn="ctr"/>
                      <a:r>
                        <a:rPr lang="en-IN" dirty="0"/>
                        <a:t>10-20</a:t>
                      </a:r>
                    </a:p>
                  </a:txBody>
                  <a:tcPr/>
                </a:tc>
                <a:tc>
                  <a:txBody>
                    <a:bodyPr/>
                    <a:lstStyle/>
                    <a:p>
                      <a:pPr algn="ctr"/>
                      <a:r>
                        <a:rPr lang="en-IN" dirty="0"/>
                        <a:t>0.6810</a:t>
                      </a:r>
                    </a:p>
                  </a:txBody>
                  <a:tcPr/>
                </a:tc>
                <a:tc>
                  <a:txBody>
                    <a:bodyPr/>
                    <a:lstStyle/>
                    <a:p>
                      <a:pPr algn="ctr"/>
                      <a:r>
                        <a:rPr lang="en-IN" dirty="0"/>
                        <a:t>0.7190</a:t>
                      </a:r>
                    </a:p>
                  </a:txBody>
                  <a:tcPr/>
                </a:tc>
                <a:tc>
                  <a:txBody>
                    <a:bodyPr/>
                    <a:lstStyle/>
                    <a:p>
                      <a:pPr algn="ctr"/>
                      <a:r>
                        <a:rPr lang="en-IN" dirty="0"/>
                        <a:t>0.6499</a:t>
                      </a:r>
                    </a:p>
                  </a:txBody>
                  <a:tcPr/>
                </a:tc>
                <a:tc>
                  <a:txBody>
                    <a:bodyPr/>
                    <a:lstStyle/>
                    <a:p>
                      <a:pPr algn="ctr"/>
                      <a:r>
                        <a:rPr lang="en-IN" dirty="0"/>
                        <a:t>0.8132</a:t>
                      </a:r>
                    </a:p>
                  </a:txBody>
                  <a:tcPr/>
                </a:tc>
                <a:extLst>
                  <a:ext uri="{0D108BD9-81ED-4DB2-BD59-A6C34878D82A}">
                    <a16:rowId xmlns:a16="http://schemas.microsoft.com/office/drawing/2014/main" val="1779943028"/>
                  </a:ext>
                </a:extLst>
              </a:tr>
              <a:tr h="370840">
                <a:tc>
                  <a:txBody>
                    <a:bodyPr/>
                    <a:lstStyle/>
                    <a:p>
                      <a:pPr algn="ctr"/>
                      <a:r>
                        <a:rPr lang="en-IN" dirty="0"/>
                        <a:t>3.</a:t>
                      </a:r>
                    </a:p>
                  </a:txBody>
                  <a:tcPr/>
                </a:tc>
                <a:tc>
                  <a:txBody>
                    <a:bodyPr/>
                    <a:lstStyle/>
                    <a:p>
                      <a:pPr algn="ctr"/>
                      <a:r>
                        <a:rPr lang="en-IN" dirty="0"/>
                        <a:t>20-30</a:t>
                      </a:r>
                    </a:p>
                  </a:txBody>
                  <a:tcPr/>
                </a:tc>
                <a:tc>
                  <a:txBody>
                    <a:bodyPr/>
                    <a:lstStyle/>
                    <a:p>
                      <a:pPr algn="ctr"/>
                      <a:r>
                        <a:rPr lang="en-IN" dirty="0"/>
                        <a:t>0.7188</a:t>
                      </a:r>
                    </a:p>
                  </a:txBody>
                  <a:tcPr/>
                </a:tc>
                <a:tc>
                  <a:txBody>
                    <a:bodyPr/>
                    <a:lstStyle/>
                    <a:p>
                      <a:pPr algn="ctr"/>
                      <a:r>
                        <a:rPr lang="en-IN" dirty="0"/>
                        <a:t>0.7621</a:t>
                      </a:r>
                    </a:p>
                  </a:txBody>
                  <a:tcPr/>
                </a:tc>
                <a:tc>
                  <a:txBody>
                    <a:bodyPr/>
                    <a:lstStyle/>
                    <a:p>
                      <a:pPr algn="ctr"/>
                      <a:r>
                        <a:rPr lang="en-IN" dirty="0"/>
                        <a:t>0.6945</a:t>
                      </a:r>
                    </a:p>
                  </a:txBody>
                  <a:tcPr/>
                </a:tc>
                <a:tc>
                  <a:txBody>
                    <a:bodyPr/>
                    <a:lstStyle/>
                    <a:p>
                      <a:pPr algn="ctr"/>
                      <a:r>
                        <a:rPr lang="en-IN" dirty="0"/>
                        <a:t>0.8556</a:t>
                      </a:r>
                    </a:p>
                  </a:txBody>
                  <a:tcPr/>
                </a:tc>
                <a:extLst>
                  <a:ext uri="{0D108BD9-81ED-4DB2-BD59-A6C34878D82A}">
                    <a16:rowId xmlns:a16="http://schemas.microsoft.com/office/drawing/2014/main" val="1407958752"/>
                  </a:ext>
                </a:extLst>
              </a:tr>
              <a:tr h="370840">
                <a:tc>
                  <a:txBody>
                    <a:bodyPr/>
                    <a:lstStyle/>
                    <a:p>
                      <a:pPr algn="ctr"/>
                      <a:r>
                        <a:rPr lang="en-IN" dirty="0"/>
                        <a:t>4.</a:t>
                      </a:r>
                    </a:p>
                  </a:txBody>
                  <a:tcPr/>
                </a:tc>
                <a:tc>
                  <a:txBody>
                    <a:bodyPr/>
                    <a:lstStyle/>
                    <a:p>
                      <a:pPr algn="ctr"/>
                      <a:r>
                        <a:rPr lang="en-IN" dirty="0"/>
                        <a:t>30-40</a:t>
                      </a:r>
                    </a:p>
                  </a:txBody>
                  <a:tcPr/>
                </a:tc>
                <a:tc>
                  <a:txBody>
                    <a:bodyPr/>
                    <a:lstStyle/>
                    <a:p>
                      <a:pPr algn="ctr"/>
                      <a:r>
                        <a:rPr lang="en-IN" dirty="0"/>
                        <a:t>0.7567</a:t>
                      </a:r>
                    </a:p>
                  </a:txBody>
                  <a:tcPr/>
                </a:tc>
                <a:tc>
                  <a:txBody>
                    <a:bodyPr/>
                    <a:lstStyle/>
                    <a:p>
                      <a:pPr algn="ctr"/>
                      <a:r>
                        <a:rPr lang="en-IN" dirty="0"/>
                        <a:t>0.8188</a:t>
                      </a:r>
                    </a:p>
                  </a:txBody>
                  <a:tcPr/>
                </a:tc>
                <a:tc>
                  <a:txBody>
                    <a:bodyPr/>
                    <a:lstStyle/>
                    <a:p>
                      <a:pPr algn="ctr"/>
                      <a:r>
                        <a:rPr lang="en-IN" dirty="0"/>
                        <a:t>0.7154</a:t>
                      </a:r>
                    </a:p>
                  </a:txBody>
                  <a:tcPr/>
                </a:tc>
                <a:tc>
                  <a:txBody>
                    <a:bodyPr/>
                    <a:lstStyle/>
                    <a:p>
                      <a:pPr algn="ctr"/>
                      <a:r>
                        <a:rPr lang="en-IN" dirty="0"/>
                        <a:t>0.8900</a:t>
                      </a:r>
                    </a:p>
                  </a:txBody>
                  <a:tcPr/>
                </a:tc>
                <a:extLst>
                  <a:ext uri="{0D108BD9-81ED-4DB2-BD59-A6C34878D82A}">
                    <a16:rowId xmlns:a16="http://schemas.microsoft.com/office/drawing/2014/main" val="1221598677"/>
                  </a:ext>
                </a:extLst>
              </a:tr>
              <a:tr h="370840">
                <a:tc>
                  <a:txBody>
                    <a:bodyPr/>
                    <a:lstStyle/>
                    <a:p>
                      <a:pPr algn="ctr"/>
                      <a:r>
                        <a:rPr lang="en-IN" dirty="0"/>
                        <a:t>5.</a:t>
                      </a:r>
                    </a:p>
                  </a:txBody>
                  <a:tcPr/>
                </a:tc>
                <a:tc>
                  <a:txBody>
                    <a:bodyPr/>
                    <a:lstStyle/>
                    <a:p>
                      <a:pPr algn="ctr"/>
                      <a:r>
                        <a:rPr lang="en-IN" dirty="0"/>
                        <a:t>40-50</a:t>
                      </a:r>
                    </a:p>
                  </a:txBody>
                  <a:tcPr/>
                </a:tc>
                <a:tc>
                  <a:txBody>
                    <a:bodyPr/>
                    <a:lstStyle/>
                    <a:p>
                      <a:pPr algn="ctr"/>
                      <a:r>
                        <a:rPr lang="en-IN" dirty="0"/>
                        <a:t>0.7788</a:t>
                      </a:r>
                    </a:p>
                  </a:txBody>
                  <a:tcPr/>
                </a:tc>
                <a:tc>
                  <a:txBody>
                    <a:bodyPr/>
                    <a:lstStyle/>
                    <a:p>
                      <a:pPr algn="ctr"/>
                      <a:r>
                        <a:rPr lang="en-IN" dirty="0"/>
                        <a:t>0.8830</a:t>
                      </a:r>
                    </a:p>
                  </a:txBody>
                  <a:tcPr/>
                </a:tc>
                <a:tc>
                  <a:txBody>
                    <a:bodyPr/>
                    <a:lstStyle/>
                    <a:p>
                      <a:pPr algn="ctr"/>
                      <a:r>
                        <a:rPr lang="en-IN" dirty="0"/>
                        <a:t>0.7244</a:t>
                      </a:r>
                    </a:p>
                  </a:txBody>
                  <a:tcPr/>
                </a:tc>
                <a:tc>
                  <a:txBody>
                    <a:bodyPr/>
                    <a:lstStyle/>
                    <a:p>
                      <a:pPr algn="ctr"/>
                      <a:r>
                        <a:rPr lang="en-IN" dirty="0"/>
                        <a:t>0.9372</a:t>
                      </a:r>
                    </a:p>
                  </a:txBody>
                  <a:tcPr/>
                </a:tc>
                <a:extLst>
                  <a:ext uri="{0D108BD9-81ED-4DB2-BD59-A6C34878D82A}">
                    <a16:rowId xmlns:a16="http://schemas.microsoft.com/office/drawing/2014/main" val="716957015"/>
                  </a:ext>
                </a:extLst>
              </a:tr>
            </a:tbl>
          </a:graphicData>
        </a:graphic>
      </p:graphicFrame>
    </p:spTree>
    <p:extLst>
      <p:ext uri="{BB962C8B-B14F-4D97-AF65-F5344CB8AC3E}">
        <p14:creationId xmlns:p14="http://schemas.microsoft.com/office/powerpoint/2010/main" val="41734018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5B821-12D6-8267-15BF-4EEACD6E2EFF}"/>
              </a:ext>
            </a:extLst>
          </p:cNvPr>
          <p:cNvSpPr>
            <a:spLocks noGrp="1"/>
          </p:cNvSpPr>
          <p:nvPr>
            <p:ph type="title"/>
          </p:nvPr>
        </p:nvSpPr>
        <p:spPr>
          <a:xfrm>
            <a:off x="838200" y="365127"/>
            <a:ext cx="10515600" cy="674459"/>
          </a:xfrm>
        </p:spPr>
        <p:txBody>
          <a:bodyPr>
            <a:normAutofit/>
          </a:bodyPr>
          <a:lstStyle/>
          <a:p>
            <a:r>
              <a:rPr lang="en-US" sz="3600" b="1" dirty="0">
                <a:solidFill>
                  <a:srgbClr val="CC0066"/>
                </a:solidFill>
                <a:latin typeface="Times New Roman" panose="02020603050405020304" pitchFamily="18" charset="0"/>
                <a:cs typeface="Times New Roman" panose="02020603050405020304" pitchFamily="18" charset="0"/>
              </a:rPr>
              <a:t>Conclusion and Future Enhancement</a:t>
            </a:r>
            <a:endParaRPr lang="en-US" sz="3600" dirty="0"/>
          </a:p>
        </p:txBody>
      </p:sp>
      <p:sp>
        <p:nvSpPr>
          <p:cNvPr id="3" name="Content Placeholder 2">
            <a:extLst>
              <a:ext uri="{FF2B5EF4-FFF2-40B4-BE49-F238E27FC236}">
                <a16:creationId xmlns:a16="http://schemas.microsoft.com/office/drawing/2014/main" id="{6D1CF384-BD8B-2F40-7DCC-9B0C84DEECC3}"/>
              </a:ext>
            </a:extLst>
          </p:cNvPr>
          <p:cNvSpPr>
            <a:spLocks noGrp="1"/>
          </p:cNvSpPr>
          <p:nvPr>
            <p:ph idx="1"/>
          </p:nvPr>
        </p:nvSpPr>
        <p:spPr>
          <a:xfrm>
            <a:off x="908957" y="1151165"/>
            <a:ext cx="10515600" cy="4848581"/>
          </a:xfrm>
        </p:spPr>
        <p:txBody>
          <a:bodyPr>
            <a:normAutofit fontScale="85000" lnSpcReduction="10000"/>
          </a:bodyPr>
          <a:lstStyle/>
          <a:p>
            <a:r>
              <a:rPr lang="en-US" sz="2800" dirty="0">
                <a:effectLst/>
                <a:latin typeface="Times New Roman" panose="02020603050405020304" pitchFamily="18" charset="0"/>
                <a:ea typeface="SimSun" panose="02010600030101010101" pitchFamily="2" charset="-122"/>
              </a:rPr>
              <a:t>This paper proposes a model for analyzing and detecting healthy foods using image recognition and nutrient classification techniques. </a:t>
            </a:r>
          </a:p>
          <a:p>
            <a:r>
              <a:rPr lang="en-US" sz="2800" dirty="0">
                <a:effectLst/>
                <a:latin typeface="Times New Roman" panose="02020603050405020304" pitchFamily="18" charset="0"/>
                <a:ea typeface="SimSun" panose="02010600030101010101" pitchFamily="2" charset="-122"/>
              </a:rPr>
              <a:t>It aims to develop an automated system to classify foods as this task is often subjective and labor-intensive when done by humans. </a:t>
            </a:r>
          </a:p>
          <a:p>
            <a:r>
              <a:rPr lang="en-US" sz="2800" dirty="0">
                <a:effectLst/>
                <a:latin typeface="Times New Roman" panose="02020603050405020304" pitchFamily="18" charset="0"/>
                <a:ea typeface="SimSun" panose="02010600030101010101" pitchFamily="2" charset="-122"/>
              </a:rPr>
              <a:t>Future research focuses on improving fruit vision detection systems' accuracy, speed, robustness, and generalization while minimizing complexity and cost. </a:t>
            </a:r>
          </a:p>
          <a:p>
            <a:r>
              <a:rPr lang="en-US" sz="2800" dirty="0">
                <a:effectLst/>
                <a:latin typeface="Times New Roman" panose="02020603050405020304" pitchFamily="18" charset="0"/>
                <a:ea typeface="SimSun" panose="02010600030101010101" pitchFamily="2" charset="-122"/>
              </a:rPr>
              <a:t>The goal is to provide a reference for studies in fruit detection and recognition based on deep learning for automatic harvesting. </a:t>
            </a:r>
          </a:p>
          <a:p>
            <a:r>
              <a:rPr lang="en-US" sz="2800" dirty="0">
                <a:effectLst/>
                <a:latin typeface="Times New Roman" panose="02020603050405020304" pitchFamily="18" charset="0"/>
                <a:ea typeface="SimSun" panose="02010600030101010101" pitchFamily="2" charset="-122"/>
              </a:rPr>
              <a:t>Advanced DL models with parameter tuning will be used to enhance detection and classification accuracy while reducing memory usage. </a:t>
            </a:r>
          </a:p>
          <a:p>
            <a:r>
              <a:rPr lang="en-US" sz="2800" dirty="0">
                <a:effectLst/>
                <a:latin typeface="Times New Roman" panose="02020603050405020304" pitchFamily="18" charset="0"/>
                <a:ea typeface="SimSun" panose="02010600030101010101" pitchFamily="2" charset="-122"/>
              </a:rPr>
              <a:t>The focus will be on expanding datasets to include a broader range of fruit species and diverse images, potentially incorporating synthetic images for training. </a:t>
            </a:r>
          </a:p>
          <a:p>
            <a:r>
              <a:rPr lang="en-US" sz="2800" dirty="0">
                <a:effectLst/>
                <a:latin typeface="Times New Roman" panose="02020603050405020304" pitchFamily="18" charset="0"/>
                <a:ea typeface="SimSun" panose="02010600030101010101" pitchFamily="2" charset="-122"/>
              </a:rPr>
              <a:t>A shift towards identifying defective and damaged fruits</a:t>
            </a:r>
            <a:endParaRPr lang="en-US" dirty="0"/>
          </a:p>
        </p:txBody>
      </p:sp>
    </p:spTree>
    <p:extLst>
      <p:ext uri="{BB962C8B-B14F-4D97-AF65-F5344CB8AC3E}">
        <p14:creationId xmlns:p14="http://schemas.microsoft.com/office/powerpoint/2010/main" val="28778273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E41E1-B7DC-4655-9930-9204B2637D61}"/>
              </a:ext>
            </a:extLst>
          </p:cNvPr>
          <p:cNvSpPr>
            <a:spLocks noGrp="1"/>
          </p:cNvSpPr>
          <p:nvPr>
            <p:ph type="title"/>
          </p:nvPr>
        </p:nvSpPr>
        <p:spPr>
          <a:xfrm>
            <a:off x="538843" y="612323"/>
            <a:ext cx="10515600" cy="516616"/>
          </a:xfrm>
        </p:spPr>
        <p:txBody>
          <a:bodyPr>
            <a:noAutofit/>
          </a:bodyPr>
          <a:lstStyle/>
          <a:p>
            <a:r>
              <a:rPr lang="en-US" b="1" dirty="0">
                <a:solidFill>
                  <a:srgbClr val="CC0066"/>
                </a:solidFill>
                <a:latin typeface="Times New Roman" panose="02020603050405020304" pitchFamily="18" charset="0"/>
                <a:cs typeface="Times New Roman" panose="02020603050405020304" pitchFamily="18" charset="0"/>
              </a:rPr>
              <a:t>REFERENCES</a:t>
            </a:r>
            <a:endParaRPr lang="en-US" dirty="0"/>
          </a:p>
        </p:txBody>
      </p:sp>
      <p:sp>
        <p:nvSpPr>
          <p:cNvPr id="3" name="Content Placeholder 2">
            <a:extLst>
              <a:ext uri="{FF2B5EF4-FFF2-40B4-BE49-F238E27FC236}">
                <a16:creationId xmlns:a16="http://schemas.microsoft.com/office/drawing/2014/main" id="{60A384AE-F4B2-B6AB-72D0-4DF68C4541E1}"/>
              </a:ext>
            </a:extLst>
          </p:cNvPr>
          <p:cNvSpPr>
            <a:spLocks noGrp="1"/>
          </p:cNvSpPr>
          <p:nvPr>
            <p:ph idx="1"/>
          </p:nvPr>
        </p:nvSpPr>
        <p:spPr>
          <a:xfrm>
            <a:off x="604158" y="1128939"/>
            <a:ext cx="10515600" cy="4751908"/>
          </a:xfrm>
        </p:spPr>
        <p:txBody>
          <a:bodyPr>
            <a:normAutofit/>
          </a:bodyPr>
          <a:lstStyle/>
          <a:p>
            <a:pPr marL="342900" marR="0" lvl="0" indent="-342900" algn="just">
              <a:lnSpc>
                <a:spcPct val="115000"/>
              </a:lnSpc>
              <a:spcBef>
                <a:spcPts val="0"/>
              </a:spcBef>
              <a:spcAft>
                <a:spcPts val="0"/>
              </a:spcAft>
              <a:buFont typeface="+mj-lt"/>
              <a:buAutoNum type="arabicPeriod"/>
              <a:tabLst>
                <a:tab pos="228600" algn="l"/>
              </a:tabLst>
            </a:pPr>
            <a:r>
              <a:rPr lang="en-US" sz="1800" dirty="0">
                <a:effectLst/>
                <a:latin typeface="Times New Roman" panose="02020603050405020304" pitchFamily="18" charset="0"/>
                <a:ea typeface="Times New Roman" panose="02020603050405020304" pitchFamily="18" charset="0"/>
              </a:rPr>
              <a:t>S. </a:t>
            </a:r>
            <a:r>
              <a:rPr lang="en-US" sz="1800" dirty="0" err="1">
                <a:effectLst/>
                <a:latin typeface="Times New Roman" panose="02020603050405020304" pitchFamily="18" charset="0"/>
                <a:ea typeface="Times New Roman" panose="02020603050405020304" pitchFamily="18" charset="0"/>
              </a:rPr>
              <a:t>Veni</a:t>
            </a:r>
            <a:r>
              <a:rPr lang="en-US" sz="1800" dirty="0">
                <a:effectLst/>
                <a:latin typeface="Times New Roman" panose="02020603050405020304" pitchFamily="18" charset="0"/>
                <a:ea typeface="Times New Roman" panose="02020603050405020304" pitchFamily="18" charset="0"/>
              </a:rPr>
              <a:t>, A. Krishna Sameera, V. </a:t>
            </a:r>
            <a:r>
              <a:rPr lang="en-US" sz="1800" dirty="0" err="1">
                <a:effectLst/>
                <a:latin typeface="Times New Roman" panose="02020603050405020304" pitchFamily="18" charset="0"/>
                <a:ea typeface="Times New Roman" panose="02020603050405020304" pitchFamily="18" charset="0"/>
              </a:rPr>
              <a:t>Samuktha</a:t>
            </a:r>
            <a:r>
              <a:rPr lang="en-US" sz="1800" dirty="0">
                <a:effectLst/>
                <a:latin typeface="Times New Roman" panose="02020603050405020304" pitchFamily="18" charset="0"/>
                <a:ea typeface="Times New Roman" panose="02020603050405020304" pitchFamily="18" charset="0"/>
              </a:rPr>
              <a:t> and R. Anand, "A Robust Approach Using Fuzzy Logic for the Calories Evaluation of Fruits," 2021 8th International Conference on Signal Processing and Integrated Networks (SPIN), Noida, India, 2021, pp. 738-744, </a:t>
            </a:r>
            <a:r>
              <a:rPr lang="en-US" sz="1800" dirty="0" err="1">
                <a:effectLst/>
                <a:latin typeface="Times New Roman" panose="02020603050405020304" pitchFamily="18" charset="0"/>
                <a:ea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rPr>
              <a:t>: 10.1109/SPIN52536.2021.9566022.  </a:t>
            </a:r>
            <a:endParaRPr lang="en-IN"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tabLst>
                <a:tab pos="228600" algn="l"/>
              </a:tabLst>
            </a:pPr>
            <a:r>
              <a:rPr lang="en-US" sz="1800" dirty="0">
                <a:effectLst/>
                <a:latin typeface="Times New Roman" panose="02020603050405020304" pitchFamily="18" charset="0"/>
                <a:ea typeface="Times New Roman" panose="02020603050405020304" pitchFamily="18" charset="0"/>
              </a:rPr>
              <a:t>Zhidong Shen, Adan Shehzad, </a:t>
            </a:r>
            <a:r>
              <a:rPr lang="en-US" sz="1800" dirty="0" err="1">
                <a:effectLst/>
                <a:latin typeface="Times New Roman" panose="02020603050405020304" pitchFamily="18" charset="0"/>
                <a:ea typeface="Times New Roman" panose="02020603050405020304" pitchFamily="18" charset="0"/>
              </a:rPr>
              <a:t>si</a:t>
            </a:r>
            <a:r>
              <a:rPr lang="en-US" sz="1800" dirty="0">
                <a:effectLst/>
                <a:latin typeface="Times New Roman" panose="02020603050405020304" pitchFamily="18" charset="0"/>
                <a:ea typeface="Times New Roman" panose="02020603050405020304" pitchFamily="18" charset="0"/>
              </a:rPr>
              <a:t> Chen, Hui sun, Jin Liu: Machine Learning Based Approach on Food Recognition and Nutrition Estimation. 2019 International Conference on Identification, Information and Knowledge in the Internet of Things(IIKI2019).https://www.sciencedirect.com/journal/procedia-computer-science.</a:t>
            </a:r>
            <a:endParaRPr lang="en-IN"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tabLst>
                <a:tab pos="228600" algn="l"/>
              </a:tabLst>
            </a:pPr>
            <a:r>
              <a:rPr lang="en-US" sz="1800" dirty="0">
                <a:effectLst/>
                <a:latin typeface="Times New Roman" panose="02020603050405020304" pitchFamily="18" charset="0"/>
                <a:ea typeface="Times New Roman" panose="02020603050405020304" pitchFamily="18" charset="0"/>
              </a:rPr>
              <a:t>S. Banerjee and A. C. Mondal, "Nutrient Food Prediction Through Deep Learning," 2021 Asian Conference on Innovation in Technology (ASIANCON), PUNE, India, 2021, pp. 1-5, </a:t>
            </a:r>
            <a:r>
              <a:rPr lang="en-US" sz="1800" dirty="0" err="1">
                <a:effectLst/>
                <a:latin typeface="Times New Roman" panose="02020603050405020304" pitchFamily="18" charset="0"/>
                <a:ea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rPr>
              <a:t>: 10.1109/ASIANCON51346.2021.9545014.</a:t>
            </a:r>
            <a:endParaRPr lang="en-IN" sz="1800" dirty="0">
              <a:effectLst/>
              <a:latin typeface="Times New Roman" panose="02020603050405020304" pitchFamily="18" charset="0"/>
              <a:ea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tabLst>
                <a:tab pos="228600" algn="l"/>
              </a:tabLst>
            </a:pPr>
            <a:r>
              <a:rPr lang="en-US" sz="1800" dirty="0">
                <a:effectLst/>
                <a:latin typeface="Times New Roman" panose="02020603050405020304" pitchFamily="18" charset="0"/>
                <a:ea typeface="Times New Roman" panose="02020603050405020304" pitchFamily="18" charset="0"/>
              </a:rPr>
              <a:t>Xiao, F.; Wang, H.; Xu, Y.; Zhang, R. Fruit Detection and Recognition Based on Deep Learning for Automatic Harvesting: An Overview and Review. Agronomy 2023, 13,1625. </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https://doi.org/10.3390/agronomy13061625</a:t>
            </a: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277941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FC7BD-80DE-631E-D300-C7013EB677A9}"/>
              </a:ext>
            </a:extLst>
          </p:cNvPr>
          <p:cNvSpPr>
            <a:spLocks noGrp="1"/>
          </p:cNvSpPr>
          <p:nvPr>
            <p:ph type="title"/>
          </p:nvPr>
        </p:nvSpPr>
        <p:spPr>
          <a:xfrm>
            <a:off x="838200" y="365127"/>
            <a:ext cx="10515600" cy="701673"/>
          </a:xfrm>
        </p:spPr>
        <p:txBody>
          <a:bodyPr/>
          <a:lstStyle/>
          <a:p>
            <a:r>
              <a:rPr lang="en-US" b="1" dirty="0">
                <a:solidFill>
                  <a:srgbClr val="CC0066"/>
                </a:solidFill>
                <a:latin typeface="Times New Roman" panose="02020603050405020304" pitchFamily="18" charset="0"/>
                <a:cs typeface="Times New Roman" panose="02020603050405020304" pitchFamily="18" charset="0"/>
              </a:rPr>
              <a:t>REFERENCES</a:t>
            </a:r>
            <a:endParaRPr lang="en-IN" dirty="0"/>
          </a:p>
        </p:txBody>
      </p:sp>
      <p:sp>
        <p:nvSpPr>
          <p:cNvPr id="3" name="Content Placeholder 2">
            <a:extLst>
              <a:ext uri="{FF2B5EF4-FFF2-40B4-BE49-F238E27FC236}">
                <a16:creationId xmlns:a16="http://schemas.microsoft.com/office/drawing/2014/main" id="{96C3AB3A-2215-8D55-40D0-392E53DF56B6}"/>
              </a:ext>
            </a:extLst>
          </p:cNvPr>
          <p:cNvSpPr>
            <a:spLocks noGrp="1"/>
          </p:cNvSpPr>
          <p:nvPr>
            <p:ph idx="1"/>
          </p:nvPr>
        </p:nvSpPr>
        <p:spPr>
          <a:xfrm>
            <a:off x="838200" y="1165412"/>
            <a:ext cx="10515600" cy="5011551"/>
          </a:xfrm>
        </p:spPr>
        <p:txBody>
          <a:bodyPr>
            <a:normAutofit fontScale="70000" lnSpcReduction="20000"/>
          </a:bodyPr>
          <a:lstStyle/>
          <a:p>
            <a:pPr marL="514350" marR="0" lvl="0" indent="-514350" algn="just">
              <a:lnSpc>
                <a:spcPct val="115000"/>
              </a:lnSpc>
              <a:spcBef>
                <a:spcPts val="0"/>
              </a:spcBef>
              <a:spcAft>
                <a:spcPts val="0"/>
              </a:spcAft>
              <a:buFont typeface="+mj-lt"/>
              <a:buAutoNum type="arabicPeriod"/>
              <a:tabLst>
                <a:tab pos="228600" algn="l"/>
              </a:tabLst>
            </a:pPr>
            <a:r>
              <a:rPr lang="en-US" sz="2800" dirty="0">
                <a:effectLst/>
                <a:latin typeface="Times New Roman" panose="02020603050405020304" pitchFamily="18" charset="0"/>
                <a:ea typeface="Times New Roman" panose="02020603050405020304" pitchFamily="18" charset="0"/>
              </a:rPr>
              <a:t>H. B. </a:t>
            </a:r>
            <a:r>
              <a:rPr lang="en-US" sz="2800" dirty="0" err="1">
                <a:effectLst/>
                <a:latin typeface="Times New Roman" panose="02020603050405020304" pitchFamily="18" charset="0"/>
                <a:ea typeface="Times New Roman" panose="02020603050405020304" pitchFamily="18" charset="0"/>
              </a:rPr>
              <a:t>Ünal</a:t>
            </a:r>
            <a:r>
              <a:rPr lang="en-US" sz="2800" dirty="0">
                <a:effectLst/>
                <a:latin typeface="Times New Roman" panose="02020603050405020304" pitchFamily="18" charset="0"/>
                <a:ea typeface="Times New Roman" panose="02020603050405020304" pitchFamily="18" charset="0"/>
              </a:rPr>
              <a:t>, E. </a:t>
            </a:r>
            <a:r>
              <a:rPr lang="en-US" sz="2800" dirty="0" err="1">
                <a:effectLst/>
                <a:latin typeface="Times New Roman" panose="02020603050405020304" pitchFamily="18" charset="0"/>
                <a:ea typeface="Times New Roman" panose="02020603050405020304" pitchFamily="18" charset="0"/>
              </a:rPr>
              <a:t>Vural</a:t>
            </a:r>
            <a:r>
              <a:rPr lang="en-US" sz="2800" dirty="0">
                <a:effectLst/>
                <a:latin typeface="Times New Roman" panose="02020603050405020304" pitchFamily="18" charset="0"/>
                <a:ea typeface="Times New Roman" panose="02020603050405020304" pitchFamily="18" charset="0"/>
              </a:rPr>
              <a:t>, B. K. </a:t>
            </a:r>
            <a:r>
              <a:rPr lang="en-US" sz="2800" dirty="0" err="1">
                <a:effectLst/>
                <a:latin typeface="Times New Roman" panose="02020603050405020304" pitchFamily="18" charset="0"/>
                <a:ea typeface="Times New Roman" panose="02020603050405020304" pitchFamily="18" charset="0"/>
              </a:rPr>
              <a:t>Savaş</a:t>
            </a:r>
            <a:r>
              <a:rPr lang="en-US" sz="2800" dirty="0">
                <a:effectLst/>
                <a:latin typeface="Times New Roman" panose="02020603050405020304" pitchFamily="18" charset="0"/>
                <a:ea typeface="Times New Roman" panose="02020603050405020304" pitchFamily="18" charset="0"/>
              </a:rPr>
              <a:t> and Y. </a:t>
            </a:r>
            <a:r>
              <a:rPr lang="en-US" sz="2800" dirty="0" err="1">
                <a:effectLst/>
                <a:latin typeface="Times New Roman" panose="02020603050405020304" pitchFamily="18" charset="0"/>
                <a:ea typeface="Times New Roman" panose="02020603050405020304" pitchFamily="18" charset="0"/>
              </a:rPr>
              <a:t>Becerikli</a:t>
            </a:r>
            <a:r>
              <a:rPr lang="en-US" sz="2800" dirty="0">
                <a:effectLst/>
                <a:latin typeface="Times New Roman" panose="02020603050405020304" pitchFamily="18" charset="0"/>
                <a:ea typeface="Times New Roman" panose="02020603050405020304" pitchFamily="18" charset="0"/>
              </a:rPr>
              <a:t>, "Fruit Recognition and Classification with Deep Learning Support on Embedded System (</a:t>
            </a:r>
            <a:r>
              <a:rPr lang="en-US" sz="2800" dirty="0" err="1">
                <a:effectLst/>
                <a:latin typeface="Times New Roman" panose="02020603050405020304" pitchFamily="18" charset="0"/>
                <a:ea typeface="Times New Roman" panose="02020603050405020304" pitchFamily="18" charset="0"/>
              </a:rPr>
              <a:t>fruitnet</a:t>
            </a:r>
            <a:r>
              <a:rPr lang="en-US" sz="2800" dirty="0">
                <a:effectLst/>
                <a:latin typeface="Times New Roman" panose="02020603050405020304" pitchFamily="18" charset="0"/>
                <a:ea typeface="Times New Roman" panose="02020603050405020304" pitchFamily="18" charset="0"/>
              </a:rPr>
              <a:t>)," 2020 Innovations in Intelligent Systems and Applications Conference (ASYU), Istanbul, Turkey, 2020, pp. 1-5, </a:t>
            </a:r>
            <a:r>
              <a:rPr lang="en-US" sz="2800" dirty="0" err="1">
                <a:effectLst/>
                <a:latin typeface="Times New Roman" panose="02020603050405020304" pitchFamily="18" charset="0"/>
                <a:ea typeface="Times New Roman" panose="02020603050405020304" pitchFamily="18" charset="0"/>
              </a:rPr>
              <a:t>doi</a:t>
            </a:r>
            <a:r>
              <a:rPr lang="en-US" sz="2800" dirty="0">
                <a:effectLst/>
                <a:latin typeface="Times New Roman" panose="02020603050405020304" pitchFamily="18" charset="0"/>
                <a:ea typeface="Times New Roman" panose="02020603050405020304" pitchFamily="18" charset="0"/>
              </a:rPr>
              <a:t>: 10.1109/ASYU50717.2020.9259881.  </a:t>
            </a:r>
            <a:endParaRPr lang="en-IN" sz="2800" dirty="0">
              <a:effectLst/>
              <a:latin typeface="Times New Roman" panose="02020603050405020304" pitchFamily="18" charset="0"/>
              <a:ea typeface="Times New Roman" panose="02020603050405020304" pitchFamily="18" charset="0"/>
            </a:endParaRPr>
          </a:p>
          <a:p>
            <a:pPr marL="514350" marR="0" lvl="0" indent="-514350" algn="just">
              <a:lnSpc>
                <a:spcPct val="115000"/>
              </a:lnSpc>
              <a:spcBef>
                <a:spcPts val="0"/>
              </a:spcBef>
              <a:spcAft>
                <a:spcPts val="0"/>
              </a:spcAft>
              <a:buFont typeface="+mj-lt"/>
              <a:buAutoNum type="arabicPeriod"/>
              <a:tabLst>
                <a:tab pos="228600" algn="l"/>
              </a:tabLst>
            </a:pPr>
            <a:r>
              <a:rPr lang="en-US" sz="2800" dirty="0" err="1">
                <a:effectLst/>
                <a:latin typeface="Times New Roman" panose="02020603050405020304" pitchFamily="18" charset="0"/>
                <a:ea typeface="Times New Roman" panose="02020603050405020304" pitchFamily="18" charset="0"/>
              </a:rPr>
              <a:t>Stergios</a:t>
            </a:r>
            <a:r>
              <a:rPr lang="en-US" sz="2800" dirty="0">
                <a:effectLst/>
                <a:latin typeface="Times New Roman" panose="02020603050405020304" pitchFamily="18" charset="0"/>
                <a:ea typeface="Times New Roman" panose="02020603050405020304" pitchFamily="18" charset="0"/>
              </a:rPr>
              <a:t> Christodoulides, </a:t>
            </a:r>
            <a:r>
              <a:rPr lang="en-US" sz="2800" dirty="0" err="1">
                <a:effectLst/>
                <a:latin typeface="Times New Roman" panose="02020603050405020304" pitchFamily="18" charset="0"/>
                <a:ea typeface="Times New Roman" panose="02020603050405020304" pitchFamily="18" charset="0"/>
              </a:rPr>
              <a:t>Marios</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Anthimopoulos</a:t>
            </a:r>
            <a:r>
              <a:rPr lang="en-US" sz="2800" dirty="0">
                <a:effectLst/>
                <a:latin typeface="Times New Roman" panose="02020603050405020304" pitchFamily="18" charset="0"/>
                <a:ea typeface="Times New Roman" panose="02020603050405020304" pitchFamily="18" charset="0"/>
              </a:rPr>
              <a:t>, and </a:t>
            </a:r>
            <a:r>
              <a:rPr lang="en-US" sz="2800" dirty="0" err="1">
                <a:effectLst/>
                <a:latin typeface="Times New Roman" panose="02020603050405020304" pitchFamily="18" charset="0"/>
                <a:ea typeface="Times New Roman" panose="02020603050405020304" pitchFamily="18" charset="0"/>
              </a:rPr>
              <a:t>Stavroula</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Mougiakakou</a:t>
            </a:r>
            <a:r>
              <a:rPr lang="en-US" sz="2800" dirty="0">
                <a:effectLst/>
                <a:latin typeface="Times New Roman" panose="02020603050405020304" pitchFamily="18" charset="0"/>
                <a:ea typeface="Times New Roman" panose="02020603050405020304" pitchFamily="18" charset="0"/>
              </a:rPr>
              <a:t>: Food Recognition for Dietary Assessment Using Deep Convolutional Neural Networks. https: link.springer.com. </a:t>
            </a:r>
            <a:endParaRPr lang="en-IN" sz="2800" dirty="0">
              <a:effectLst/>
              <a:latin typeface="Times New Roman" panose="02020603050405020304" pitchFamily="18" charset="0"/>
              <a:ea typeface="Times New Roman" panose="02020603050405020304" pitchFamily="18" charset="0"/>
            </a:endParaRPr>
          </a:p>
          <a:p>
            <a:pPr marL="514350" marR="0" lvl="0" indent="-514350" algn="just">
              <a:lnSpc>
                <a:spcPct val="115000"/>
              </a:lnSpc>
              <a:spcBef>
                <a:spcPts val="0"/>
              </a:spcBef>
              <a:spcAft>
                <a:spcPts val="0"/>
              </a:spcAft>
              <a:buFont typeface="+mj-lt"/>
              <a:buAutoNum type="arabicPeriod"/>
              <a:tabLst>
                <a:tab pos="228600" algn="l"/>
              </a:tabLst>
            </a:pPr>
            <a:r>
              <a:rPr lang="en-US" sz="2800" dirty="0">
                <a:effectLst/>
                <a:latin typeface="Times New Roman" panose="02020603050405020304" pitchFamily="18" charset="0"/>
                <a:ea typeface="Times New Roman" panose="02020603050405020304" pitchFamily="18" charset="0"/>
              </a:rPr>
              <a:t>[Mohammed Ahamed Subhi, (Member, IEEE), </a:t>
            </a:r>
            <a:r>
              <a:rPr lang="en-US" sz="2800" dirty="0" err="1">
                <a:effectLst/>
                <a:latin typeface="Times New Roman" panose="02020603050405020304" pitchFamily="18" charset="0"/>
                <a:ea typeface="Times New Roman" panose="02020603050405020304" pitchFamily="18" charset="0"/>
              </a:rPr>
              <a:t>Sawal</a:t>
            </a:r>
            <a:r>
              <a:rPr lang="en-US" sz="2800" dirty="0">
                <a:effectLst/>
                <a:latin typeface="Times New Roman" panose="02020603050405020304" pitchFamily="18" charset="0"/>
                <a:ea typeface="Times New Roman" panose="02020603050405020304" pitchFamily="18" charset="0"/>
              </a:rPr>
              <a:t> Hamid Ali,(Member, IEEE), And Mohammed Abul Ameer Mohammed: Vision-Based Approaches for Automatic Food Recognition and Dietary Assessment: A </a:t>
            </a:r>
            <a:r>
              <a:rPr lang="en-US" sz="2800" dirty="0" err="1">
                <a:effectLst/>
                <a:latin typeface="Times New Roman" panose="02020603050405020304" pitchFamily="18" charset="0"/>
                <a:ea typeface="Times New Roman" panose="02020603050405020304" pitchFamily="18" charset="0"/>
              </a:rPr>
              <a:t>Survey.IEEE</a:t>
            </a:r>
            <a:r>
              <a:rPr lang="en-US" sz="2800" dirty="0">
                <a:effectLst/>
                <a:latin typeface="Times New Roman" panose="02020603050405020304" pitchFamily="18" charset="0"/>
                <a:ea typeface="Times New Roman" panose="02020603050405020304" pitchFamily="18" charset="0"/>
              </a:rPr>
              <a:t> Access digital Object Identifier 10.1109/ACCESS.2019.2904519. </a:t>
            </a:r>
            <a:endParaRPr lang="en-IN" sz="2800" dirty="0">
              <a:effectLst/>
              <a:latin typeface="Times New Roman" panose="02020603050405020304" pitchFamily="18" charset="0"/>
              <a:ea typeface="Times New Roman" panose="02020603050405020304" pitchFamily="18" charset="0"/>
            </a:endParaRPr>
          </a:p>
          <a:p>
            <a:pPr marL="514350" marR="0" lvl="0" indent="-514350" algn="just">
              <a:lnSpc>
                <a:spcPct val="115000"/>
              </a:lnSpc>
              <a:spcBef>
                <a:spcPts val="0"/>
              </a:spcBef>
              <a:spcAft>
                <a:spcPts val="0"/>
              </a:spcAft>
              <a:buFont typeface="+mj-lt"/>
              <a:buAutoNum type="arabicPeriod"/>
              <a:tabLst>
                <a:tab pos="228600" algn="l"/>
              </a:tabLst>
            </a:pPr>
            <a:r>
              <a:rPr lang="en-US" sz="2800" dirty="0">
                <a:effectLst/>
                <a:latin typeface="Times New Roman" panose="02020603050405020304" pitchFamily="18" charset="0"/>
                <a:ea typeface="Times New Roman" panose="02020603050405020304" pitchFamily="18" charset="0"/>
              </a:rPr>
              <a:t>Ying Wang, </a:t>
            </a:r>
            <a:r>
              <a:rPr lang="en-US" sz="2800" dirty="0" err="1">
                <a:effectLst/>
                <a:latin typeface="Times New Roman" panose="02020603050405020304" pitchFamily="18" charset="0"/>
                <a:ea typeface="Times New Roman" panose="02020603050405020304" pitchFamily="18" charset="0"/>
              </a:rPr>
              <a:t>Jianbo</a:t>
            </a:r>
            <a:r>
              <a:rPr lang="en-US" sz="2800" dirty="0">
                <a:effectLst/>
                <a:latin typeface="Times New Roman" panose="02020603050405020304" pitchFamily="18" charset="0"/>
                <a:ea typeface="Times New Roman" panose="02020603050405020304" pitchFamily="18" charset="0"/>
              </a:rPr>
              <a:t> Wu, Hui Deng and </a:t>
            </a:r>
            <a:r>
              <a:rPr lang="en-US" sz="2800" dirty="0" err="1">
                <a:effectLst/>
                <a:latin typeface="Times New Roman" panose="02020603050405020304" pitchFamily="18" charset="0"/>
                <a:ea typeface="Times New Roman" panose="02020603050405020304" pitchFamily="18" charset="0"/>
              </a:rPr>
              <a:t>Xianghui</a:t>
            </a:r>
            <a:r>
              <a:rPr lang="en-US" sz="2800" dirty="0">
                <a:effectLst/>
                <a:latin typeface="Times New Roman" panose="02020603050405020304" pitchFamily="18" charset="0"/>
                <a:ea typeface="Times New Roman" panose="02020603050405020304" pitchFamily="18" charset="0"/>
              </a:rPr>
              <a:t> Zeng: Food Image Recognition  and Food Safety Detection Method Based on Deep Learning  </a:t>
            </a:r>
            <a:endParaRPr lang="en-IN" sz="2800" dirty="0">
              <a:effectLst/>
              <a:latin typeface="Times New Roman" panose="02020603050405020304" pitchFamily="18" charset="0"/>
              <a:ea typeface="Times New Roman" panose="02020603050405020304" pitchFamily="18" charset="0"/>
            </a:endParaRPr>
          </a:p>
          <a:p>
            <a:pPr marL="514350" marR="0" lvl="0" indent="-514350" algn="just">
              <a:lnSpc>
                <a:spcPct val="115000"/>
              </a:lnSpc>
              <a:spcBef>
                <a:spcPts val="0"/>
              </a:spcBef>
              <a:spcAft>
                <a:spcPts val="0"/>
              </a:spcAft>
              <a:buFont typeface="+mj-lt"/>
              <a:buAutoNum type="arabicPeriod"/>
              <a:tabLst>
                <a:tab pos="228600" algn="l"/>
              </a:tabLst>
            </a:pPr>
            <a:r>
              <a:rPr lang="en-US" sz="2800" dirty="0">
                <a:effectLst/>
                <a:latin typeface="Times New Roman" panose="02020603050405020304" pitchFamily="18" charset="0"/>
                <a:ea typeface="Times New Roman" panose="02020603050405020304" pitchFamily="18" charset="0"/>
              </a:rPr>
              <a:t>Dr. </a:t>
            </a:r>
            <a:r>
              <a:rPr lang="en-US" sz="2800" dirty="0" err="1">
                <a:effectLst/>
                <a:latin typeface="Times New Roman" panose="02020603050405020304" pitchFamily="18" charset="0"/>
                <a:ea typeface="Times New Roman" panose="02020603050405020304" pitchFamily="18" charset="0"/>
              </a:rPr>
              <a:t>Subarna</a:t>
            </a:r>
            <a:r>
              <a:rPr lang="en-US" sz="2800" dirty="0">
                <a:effectLst/>
                <a:latin typeface="Times New Roman" panose="02020603050405020304" pitchFamily="18" charset="0"/>
                <a:ea typeface="Times New Roman" panose="02020603050405020304" pitchFamily="18" charset="0"/>
              </a:rPr>
              <a:t> Shakya: Analysis of Artificial Intelligence based Image Classification Techniques. Journal of Innovative Image Processing (JIIP) (2020) Vol.02/ No. 01, Pages: 44-54, DOI: https://doi.org/10.36548/jiip.2020.1.00544 ISSN: 2582- 4252 (online)</a:t>
            </a:r>
            <a:endParaRPr lang="en-IN"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528818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4455A-15B8-4607-CA74-5D8E95C5C65F}"/>
              </a:ext>
            </a:extLst>
          </p:cNvPr>
          <p:cNvSpPr>
            <a:spLocks noGrp="1"/>
          </p:cNvSpPr>
          <p:nvPr>
            <p:ph type="title"/>
          </p:nvPr>
        </p:nvSpPr>
        <p:spPr>
          <a:xfrm>
            <a:off x="838200" y="365127"/>
            <a:ext cx="10515600" cy="755461"/>
          </a:xfrm>
        </p:spPr>
        <p:txBody>
          <a:bodyPr/>
          <a:lstStyle/>
          <a:p>
            <a:r>
              <a:rPr lang="en-US" b="1" dirty="0">
                <a:solidFill>
                  <a:srgbClr val="CC0066"/>
                </a:solidFill>
                <a:latin typeface="Times New Roman" panose="02020603050405020304" pitchFamily="18" charset="0"/>
                <a:cs typeface="Times New Roman" panose="02020603050405020304" pitchFamily="18" charset="0"/>
              </a:rPr>
              <a:t>REFERENCES</a:t>
            </a:r>
            <a:endParaRPr lang="en-IN" dirty="0"/>
          </a:p>
        </p:txBody>
      </p:sp>
      <p:sp>
        <p:nvSpPr>
          <p:cNvPr id="3" name="Content Placeholder 2">
            <a:extLst>
              <a:ext uri="{FF2B5EF4-FFF2-40B4-BE49-F238E27FC236}">
                <a16:creationId xmlns:a16="http://schemas.microsoft.com/office/drawing/2014/main" id="{4A638CDB-9348-8CF1-D7FE-C85857F1AA01}"/>
              </a:ext>
            </a:extLst>
          </p:cNvPr>
          <p:cNvSpPr>
            <a:spLocks noGrp="1"/>
          </p:cNvSpPr>
          <p:nvPr>
            <p:ph idx="1"/>
          </p:nvPr>
        </p:nvSpPr>
        <p:spPr>
          <a:xfrm>
            <a:off x="838200" y="1192306"/>
            <a:ext cx="10515600" cy="4482353"/>
          </a:xfrm>
        </p:spPr>
        <p:txBody>
          <a:bodyPr>
            <a:normAutofit fontScale="62500" lnSpcReduction="20000"/>
          </a:bodyPr>
          <a:lstStyle/>
          <a:p>
            <a:pPr marL="514350" marR="0" lvl="0" indent="-514350" algn="just">
              <a:lnSpc>
                <a:spcPct val="115000"/>
              </a:lnSpc>
              <a:spcBef>
                <a:spcPts val="0"/>
              </a:spcBef>
              <a:spcAft>
                <a:spcPts val="0"/>
              </a:spcAft>
              <a:buFont typeface="+mj-lt"/>
              <a:buAutoNum type="arabicPeriod"/>
              <a:tabLst>
                <a:tab pos="228600" algn="l"/>
              </a:tabLst>
            </a:pPr>
            <a:r>
              <a:rPr lang="en-US" sz="2800" dirty="0">
                <a:effectLst/>
                <a:latin typeface="Times New Roman" panose="02020603050405020304" pitchFamily="18" charset="0"/>
                <a:ea typeface="Times New Roman" panose="02020603050405020304" pitchFamily="18" charset="0"/>
              </a:rPr>
              <a:t>P. </a:t>
            </a:r>
            <a:r>
              <a:rPr lang="en-US" sz="2800" dirty="0" err="1">
                <a:effectLst/>
                <a:latin typeface="Times New Roman" panose="02020603050405020304" pitchFamily="18" charset="0"/>
                <a:ea typeface="Times New Roman" panose="02020603050405020304" pitchFamily="18" charset="0"/>
              </a:rPr>
              <a:t>Pouladzadeh</a:t>
            </a:r>
            <a:r>
              <a:rPr lang="en-US" sz="2800" dirty="0">
                <a:effectLst/>
                <a:latin typeface="Times New Roman" panose="02020603050405020304" pitchFamily="18" charset="0"/>
                <a:ea typeface="Times New Roman" panose="02020603050405020304" pitchFamily="18" charset="0"/>
              </a:rPr>
              <a:t>, S. </a:t>
            </a:r>
            <a:r>
              <a:rPr lang="en-US" sz="2800" dirty="0" err="1">
                <a:effectLst/>
                <a:latin typeface="Times New Roman" panose="02020603050405020304" pitchFamily="18" charset="0"/>
                <a:ea typeface="Times New Roman" panose="02020603050405020304" pitchFamily="18" charset="0"/>
              </a:rPr>
              <a:t>Shirmohammadi</a:t>
            </a:r>
            <a:r>
              <a:rPr lang="en-US" sz="2800" dirty="0">
                <a:effectLst/>
                <a:latin typeface="Times New Roman" panose="02020603050405020304" pitchFamily="18" charset="0"/>
                <a:ea typeface="Times New Roman" panose="02020603050405020304" pitchFamily="18" charset="0"/>
              </a:rPr>
              <a:t> and R. Al-</a:t>
            </a:r>
            <a:r>
              <a:rPr lang="en-US" sz="2800" dirty="0" err="1">
                <a:effectLst/>
                <a:latin typeface="Times New Roman" panose="02020603050405020304" pitchFamily="18" charset="0"/>
                <a:ea typeface="Times New Roman" panose="02020603050405020304" pitchFamily="18" charset="0"/>
              </a:rPr>
              <a:t>Maghrabi</a:t>
            </a:r>
            <a:r>
              <a:rPr lang="en-US" sz="2800" dirty="0">
                <a:effectLst/>
                <a:latin typeface="Times New Roman" panose="02020603050405020304" pitchFamily="18" charset="0"/>
                <a:ea typeface="Times New Roman" panose="02020603050405020304" pitchFamily="18" charset="0"/>
              </a:rPr>
              <a:t>, "Measuring Calorie and Nutrition From Food Image," in IEEE Transactions on Instrumentation and Measurement, vol. 63, no. 8, pp. 1947-1956, Aug. 2014, </a:t>
            </a:r>
            <a:r>
              <a:rPr lang="en-US" sz="2800" dirty="0" err="1">
                <a:effectLst/>
                <a:latin typeface="Times New Roman" panose="02020603050405020304" pitchFamily="18" charset="0"/>
                <a:ea typeface="Times New Roman" panose="02020603050405020304" pitchFamily="18" charset="0"/>
              </a:rPr>
              <a:t>doi</a:t>
            </a:r>
            <a:r>
              <a:rPr lang="en-US" sz="2800" dirty="0">
                <a:effectLst/>
                <a:latin typeface="Times New Roman" panose="02020603050405020304" pitchFamily="18" charset="0"/>
                <a:ea typeface="Times New Roman" panose="02020603050405020304" pitchFamily="18" charset="0"/>
              </a:rPr>
              <a:t>: 10.1109/TIM.2014.2303533. </a:t>
            </a:r>
            <a:endParaRPr lang="en-IN" sz="2800" dirty="0">
              <a:effectLst/>
              <a:latin typeface="Times New Roman" panose="02020603050405020304" pitchFamily="18" charset="0"/>
              <a:ea typeface="Times New Roman" panose="02020603050405020304" pitchFamily="18" charset="0"/>
            </a:endParaRPr>
          </a:p>
          <a:p>
            <a:pPr marL="514350" marR="0" lvl="0" indent="-514350" algn="just">
              <a:lnSpc>
                <a:spcPct val="115000"/>
              </a:lnSpc>
              <a:spcBef>
                <a:spcPts val="0"/>
              </a:spcBef>
              <a:spcAft>
                <a:spcPts val="0"/>
              </a:spcAft>
              <a:buFont typeface="+mj-lt"/>
              <a:buAutoNum type="arabicPeriod"/>
              <a:tabLst>
                <a:tab pos="228600" algn="l"/>
              </a:tabLst>
            </a:pPr>
            <a:r>
              <a:rPr lang="en-US" sz="2800" dirty="0" err="1">
                <a:effectLst/>
                <a:latin typeface="Times New Roman" panose="02020603050405020304" pitchFamily="18" charset="0"/>
                <a:ea typeface="Times New Roman" panose="02020603050405020304" pitchFamily="18" charset="0"/>
              </a:rPr>
              <a:t>Mimma</a:t>
            </a:r>
            <a:r>
              <a:rPr lang="en-US" sz="2800" dirty="0">
                <a:effectLst/>
                <a:latin typeface="Times New Roman" panose="02020603050405020304" pitchFamily="18" charset="0"/>
                <a:ea typeface="Times New Roman" panose="02020603050405020304" pitchFamily="18" charset="0"/>
              </a:rPr>
              <a:t>, Nur E </a:t>
            </a:r>
            <a:r>
              <a:rPr lang="en-US" sz="2800" dirty="0" err="1">
                <a:effectLst/>
                <a:latin typeface="Times New Roman" panose="02020603050405020304" pitchFamily="18" charset="0"/>
                <a:ea typeface="Times New Roman" panose="02020603050405020304" pitchFamily="18" charset="0"/>
              </a:rPr>
              <a:t>Aznin</a:t>
            </a:r>
            <a:r>
              <a:rPr lang="en-US" sz="2800" dirty="0">
                <a:effectLst/>
                <a:latin typeface="Times New Roman" panose="02020603050405020304" pitchFamily="18" charset="0"/>
                <a:ea typeface="Times New Roman" panose="02020603050405020304" pitchFamily="18" charset="0"/>
              </a:rPr>
              <a:t> &amp; Ahmed, </a:t>
            </a:r>
            <a:r>
              <a:rPr lang="en-US" sz="2800" dirty="0" err="1">
                <a:effectLst/>
                <a:latin typeface="Times New Roman" panose="02020603050405020304" pitchFamily="18" charset="0"/>
                <a:ea typeface="Times New Roman" panose="02020603050405020304" pitchFamily="18" charset="0"/>
              </a:rPr>
              <a:t>Sumon</a:t>
            </a:r>
            <a:r>
              <a:rPr lang="en-US" sz="2800" dirty="0">
                <a:effectLst/>
                <a:latin typeface="Times New Roman" panose="02020603050405020304" pitchFamily="18" charset="0"/>
                <a:ea typeface="Times New Roman" panose="02020603050405020304" pitchFamily="18" charset="0"/>
              </a:rPr>
              <a:t> &amp; Rahman, Tahsin &amp; Khan, </a:t>
            </a:r>
            <a:r>
              <a:rPr lang="en-US" sz="2800" dirty="0" err="1">
                <a:effectLst/>
                <a:latin typeface="Times New Roman" panose="02020603050405020304" pitchFamily="18" charset="0"/>
                <a:ea typeface="Times New Roman" panose="02020603050405020304" pitchFamily="18" charset="0"/>
              </a:rPr>
              <a:t>Riasat</a:t>
            </a:r>
            <a:r>
              <a:rPr lang="en-US" sz="2800" dirty="0">
                <a:effectLst/>
                <a:latin typeface="Times New Roman" panose="02020603050405020304" pitchFamily="18" charset="0"/>
                <a:ea typeface="Times New Roman" panose="02020603050405020304" pitchFamily="18" charset="0"/>
              </a:rPr>
              <a:t>. (2022). Fruits Classification and Detection Application Using Deep Learning. Scientific Programming. 2022. 1-16. 10.1155/2022/4194874.</a:t>
            </a:r>
            <a:endParaRPr lang="en-IN" sz="2800" dirty="0">
              <a:effectLst/>
              <a:latin typeface="Times New Roman" panose="02020603050405020304" pitchFamily="18" charset="0"/>
              <a:ea typeface="Times New Roman" panose="02020603050405020304" pitchFamily="18" charset="0"/>
            </a:endParaRPr>
          </a:p>
          <a:p>
            <a:pPr marL="514350" marR="0" lvl="0" indent="-514350" algn="just">
              <a:lnSpc>
                <a:spcPct val="115000"/>
              </a:lnSpc>
              <a:spcBef>
                <a:spcPts val="0"/>
              </a:spcBef>
              <a:spcAft>
                <a:spcPts val="0"/>
              </a:spcAft>
              <a:buFont typeface="+mj-lt"/>
              <a:buAutoNum type="arabicPeriod"/>
              <a:tabLst>
                <a:tab pos="228600" algn="l"/>
              </a:tabLst>
            </a:pPr>
            <a:r>
              <a:rPr lang="en-US" sz="2800" dirty="0" err="1">
                <a:effectLst/>
                <a:latin typeface="Times New Roman" panose="02020603050405020304" pitchFamily="18" charset="0"/>
                <a:ea typeface="Times New Roman" panose="02020603050405020304" pitchFamily="18" charset="0"/>
              </a:rPr>
              <a:t>Ukwuoma</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Chiagoziem</a:t>
            </a:r>
            <a:r>
              <a:rPr lang="en-US" sz="2800" dirty="0">
                <a:effectLst/>
                <a:latin typeface="Times New Roman" panose="02020603050405020304" pitchFamily="18" charset="0"/>
                <a:ea typeface="Times New Roman" panose="02020603050405020304" pitchFamily="18" charset="0"/>
              </a:rPr>
              <a:t> &amp; </a:t>
            </a:r>
            <a:r>
              <a:rPr lang="en-US" sz="2800" dirty="0" err="1">
                <a:effectLst/>
                <a:latin typeface="Times New Roman" panose="02020603050405020304" pitchFamily="18" charset="0"/>
                <a:ea typeface="Times New Roman" panose="02020603050405020304" pitchFamily="18" charset="0"/>
              </a:rPr>
              <a:t>Zhiguang</a:t>
            </a:r>
            <a:r>
              <a:rPr lang="en-US" sz="2800" dirty="0">
                <a:effectLst/>
                <a:latin typeface="Times New Roman" panose="02020603050405020304" pitchFamily="18" charset="0"/>
                <a:ea typeface="Times New Roman" panose="02020603050405020304" pitchFamily="18" charset="0"/>
              </a:rPr>
              <a:t>, Qin &amp; </a:t>
            </a:r>
            <a:r>
              <a:rPr lang="en-US" sz="2800" dirty="0" err="1">
                <a:effectLst/>
                <a:latin typeface="Times New Roman" panose="02020603050405020304" pitchFamily="18" charset="0"/>
                <a:ea typeface="Times New Roman" panose="02020603050405020304" pitchFamily="18" charset="0"/>
              </a:rPr>
              <a:t>Heyat</a:t>
            </a:r>
            <a:r>
              <a:rPr lang="en-US" sz="2800" dirty="0">
                <a:effectLst/>
                <a:latin typeface="Times New Roman" panose="02020603050405020304" pitchFamily="18" charset="0"/>
                <a:ea typeface="Times New Roman" panose="02020603050405020304" pitchFamily="18" charset="0"/>
              </a:rPr>
              <a:t>, Md Belal Bin &amp; Ali, Liaqat &amp; </a:t>
            </a:r>
            <a:r>
              <a:rPr lang="en-US" sz="2800" dirty="0" err="1">
                <a:effectLst/>
                <a:latin typeface="Times New Roman" panose="02020603050405020304" pitchFamily="18" charset="0"/>
                <a:ea typeface="Times New Roman" panose="02020603050405020304" pitchFamily="18" charset="0"/>
              </a:rPr>
              <a:t>Almaspoor</a:t>
            </a:r>
            <a:r>
              <a:rPr lang="en-US" sz="2800" dirty="0">
                <a:effectLst/>
                <a:latin typeface="Times New Roman" panose="02020603050405020304" pitchFamily="18" charset="0"/>
                <a:ea typeface="Times New Roman" panose="02020603050405020304" pitchFamily="18" charset="0"/>
              </a:rPr>
              <a:t>, Zahra &amp; Monday, Happy. (2022). Recent Advancements in Fruit Detection and Classification Using Deep Learning Techniques. Mathematical Problems in Engineering. 2022. 1-29. 10.1155/2022/9210947.R. E. Haskell and C. T. Case, “Transient signal propagation in lossless isotropic plasmas (Report style),” USAF Cambridge Res. Lab., Cambridge, MA Rep. ARCRL-66-234 (II), 1994, vol. 2.</a:t>
            </a:r>
          </a:p>
          <a:p>
            <a:pPr marL="514350" marR="0" lvl="0" indent="-514350" algn="just">
              <a:lnSpc>
                <a:spcPct val="115000"/>
              </a:lnSpc>
              <a:spcBef>
                <a:spcPts val="0"/>
              </a:spcBef>
              <a:spcAft>
                <a:spcPts val="0"/>
              </a:spcAft>
              <a:buFont typeface="+mj-lt"/>
              <a:buAutoNum type="arabicPeriod"/>
              <a:tabLst>
                <a:tab pos="228600" algn="l"/>
              </a:tabLst>
            </a:pPr>
            <a:r>
              <a:rPr lang="en-US" sz="2800" dirty="0">
                <a:effectLst/>
                <a:latin typeface="Times New Roman" panose="02020603050405020304" pitchFamily="18" charset="0"/>
                <a:ea typeface="Times New Roman" panose="02020603050405020304" pitchFamily="18" charset="0"/>
              </a:rPr>
              <a:t>M. Kulkarni et al., "Fruit Freshness Detection Using CNN," 2022 International Conference on Futuristic Technologies (INCOFT), Belgaum, India, 2022, pp. 1-5, </a:t>
            </a:r>
            <a:r>
              <a:rPr lang="en-US" sz="2800" dirty="0" err="1">
                <a:effectLst/>
                <a:latin typeface="Times New Roman" panose="02020603050405020304" pitchFamily="18" charset="0"/>
                <a:ea typeface="Times New Roman" panose="02020603050405020304" pitchFamily="18" charset="0"/>
              </a:rPr>
              <a:t>doi</a:t>
            </a:r>
            <a:r>
              <a:rPr lang="en-US" sz="2800" dirty="0">
                <a:effectLst/>
                <a:latin typeface="Times New Roman" panose="02020603050405020304" pitchFamily="18" charset="0"/>
                <a:ea typeface="Times New Roman" panose="02020603050405020304" pitchFamily="18" charset="0"/>
              </a:rPr>
              <a:t>: 10.1109/INCOFT55651.2022.10094340. </a:t>
            </a:r>
            <a:endParaRPr lang="en-IN" sz="2800" dirty="0">
              <a:effectLst/>
              <a:latin typeface="Times New Roman" panose="02020603050405020304" pitchFamily="18" charset="0"/>
              <a:ea typeface="Times New Roman" panose="02020603050405020304" pitchFamily="18" charset="0"/>
            </a:endParaRPr>
          </a:p>
          <a:p>
            <a:pPr marL="514350" marR="0" lvl="0" indent="-514350" algn="just">
              <a:lnSpc>
                <a:spcPct val="115000"/>
              </a:lnSpc>
              <a:spcBef>
                <a:spcPts val="0"/>
              </a:spcBef>
              <a:spcAft>
                <a:spcPts val="0"/>
              </a:spcAft>
              <a:buFont typeface="+mj-lt"/>
              <a:buAutoNum type="arabicPeriod"/>
              <a:tabLst>
                <a:tab pos="228600" algn="l"/>
              </a:tabLst>
            </a:pPr>
            <a:r>
              <a:rPr lang="en-US" sz="2800" dirty="0">
                <a:effectLst/>
                <a:latin typeface="Times New Roman" panose="02020603050405020304" pitchFamily="18" charset="0"/>
                <a:ea typeface="Times New Roman" panose="02020603050405020304" pitchFamily="18" charset="0"/>
              </a:rPr>
              <a:t>A. Marin and E. </a:t>
            </a:r>
            <a:r>
              <a:rPr lang="en-US" sz="2800" dirty="0" err="1">
                <a:effectLst/>
                <a:latin typeface="Times New Roman" panose="02020603050405020304" pitchFamily="18" charset="0"/>
                <a:ea typeface="Times New Roman" panose="02020603050405020304" pitchFamily="18" charset="0"/>
              </a:rPr>
              <a:t>Radoi</a:t>
            </a:r>
            <a:r>
              <a:rPr lang="en-US" sz="2800" dirty="0">
                <a:effectLst/>
                <a:latin typeface="Times New Roman" panose="02020603050405020304" pitchFamily="18" charset="0"/>
                <a:ea typeface="Times New Roman" panose="02020603050405020304" pitchFamily="18" charset="0"/>
              </a:rPr>
              <a:t>, "Image-based Fruit Recognition and Classification," 2022 21st </a:t>
            </a:r>
            <a:r>
              <a:rPr lang="en-US" sz="2800" dirty="0" err="1">
                <a:effectLst/>
                <a:latin typeface="Times New Roman" panose="02020603050405020304" pitchFamily="18" charset="0"/>
                <a:ea typeface="Times New Roman" panose="02020603050405020304" pitchFamily="18" charset="0"/>
              </a:rPr>
              <a:t>RoEduNet</a:t>
            </a:r>
            <a:r>
              <a:rPr lang="en-US" sz="2800" dirty="0">
                <a:effectLst/>
                <a:latin typeface="Times New Roman" panose="02020603050405020304" pitchFamily="18" charset="0"/>
                <a:ea typeface="Times New Roman" panose="02020603050405020304" pitchFamily="18" charset="0"/>
              </a:rPr>
              <a:t> Conference: Networking in Education and Research (</a:t>
            </a:r>
            <a:r>
              <a:rPr lang="en-US" sz="2800" dirty="0" err="1">
                <a:effectLst/>
                <a:latin typeface="Times New Roman" panose="02020603050405020304" pitchFamily="18" charset="0"/>
                <a:ea typeface="Times New Roman" panose="02020603050405020304" pitchFamily="18" charset="0"/>
              </a:rPr>
              <a:t>RoEduNet</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Sovata</a:t>
            </a:r>
            <a:r>
              <a:rPr lang="en-US" sz="2800" dirty="0">
                <a:effectLst/>
                <a:latin typeface="Times New Roman" panose="02020603050405020304" pitchFamily="18" charset="0"/>
                <a:ea typeface="Times New Roman" panose="02020603050405020304" pitchFamily="18" charset="0"/>
              </a:rPr>
              <a:t>, Romania, 2022, pp. 1-4, </a:t>
            </a:r>
            <a:r>
              <a:rPr lang="en-US" sz="2800" dirty="0" err="1">
                <a:effectLst/>
                <a:latin typeface="Times New Roman" panose="02020603050405020304" pitchFamily="18" charset="0"/>
                <a:ea typeface="Times New Roman" panose="02020603050405020304" pitchFamily="18" charset="0"/>
              </a:rPr>
              <a:t>doi</a:t>
            </a:r>
            <a:r>
              <a:rPr lang="en-US" sz="2800" dirty="0">
                <a:effectLst/>
                <a:latin typeface="Times New Roman" panose="02020603050405020304" pitchFamily="18" charset="0"/>
                <a:ea typeface="Times New Roman" panose="02020603050405020304" pitchFamily="18" charset="0"/>
              </a:rPr>
              <a:t>: 10.1109/RoEduNet57163.2022.9921050</a:t>
            </a:r>
            <a:endParaRPr lang="en-IN"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433538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94F7FF-0392-D84C-7350-677A559D0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104965"/>
          </a:xfrm>
          <a:prstGeom prst="rect">
            <a:avLst/>
          </a:prstGeom>
        </p:spPr>
      </p:pic>
    </p:spTree>
    <p:extLst>
      <p:ext uri="{BB962C8B-B14F-4D97-AF65-F5344CB8AC3E}">
        <p14:creationId xmlns:p14="http://schemas.microsoft.com/office/powerpoint/2010/main" val="4538208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EA4C6-6E36-AA70-2B2D-5FA579EC1C2C}"/>
              </a:ext>
            </a:extLst>
          </p:cNvPr>
          <p:cNvSpPr>
            <a:spLocks noGrp="1"/>
          </p:cNvSpPr>
          <p:nvPr>
            <p:ph type="title"/>
          </p:nvPr>
        </p:nvSpPr>
        <p:spPr>
          <a:xfrm>
            <a:off x="831851" y="466166"/>
            <a:ext cx="10515600" cy="4096312"/>
          </a:xfrm>
        </p:spPr>
        <p:txBody>
          <a:bodyPr>
            <a:normAutofit fontScale="90000"/>
          </a:bodyPr>
          <a:lstStyle/>
          <a:p>
            <a:pPr algn="ctr"/>
            <a:r>
              <a:rPr lang="en-US" sz="6000" b="1" dirty="0">
                <a:solidFill>
                  <a:srgbClr val="CC0066"/>
                </a:solidFill>
                <a:latin typeface="Times New Roman" panose="02020603050405020304" pitchFamily="18" charset="0"/>
                <a:cs typeface="Times New Roman" panose="02020603050405020304" pitchFamily="18" charset="0"/>
              </a:rPr>
              <a:t>IDENTIFIED METRICS OF THE JOURNAL/CONFERENCE FOR ALL THE REFERENCES CONSIDERED</a:t>
            </a:r>
            <a:endParaRPr lang="en-IN" dirty="0"/>
          </a:p>
        </p:txBody>
      </p:sp>
    </p:spTree>
    <p:extLst>
      <p:ext uri="{BB962C8B-B14F-4D97-AF65-F5344CB8AC3E}">
        <p14:creationId xmlns:p14="http://schemas.microsoft.com/office/powerpoint/2010/main" val="27473865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6C4854D-B8C7-BD99-FA5E-EC4F8427E17F}"/>
              </a:ext>
            </a:extLst>
          </p:cNvPr>
          <p:cNvGraphicFramePr>
            <a:graphicFrameLocks noGrp="1"/>
          </p:cNvGraphicFramePr>
          <p:nvPr>
            <p:ph idx="1"/>
            <p:extLst>
              <p:ext uri="{D42A27DB-BD31-4B8C-83A1-F6EECF244321}">
                <p14:modId xmlns:p14="http://schemas.microsoft.com/office/powerpoint/2010/main" val="840880636"/>
              </p:ext>
            </p:extLst>
          </p:nvPr>
        </p:nvGraphicFramePr>
        <p:xfrm>
          <a:off x="0" y="0"/>
          <a:ext cx="12192000" cy="6327136"/>
        </p:xfrm>
        <a:graphic>
          <a:graphicData uri="http://schemas.openxmlformats.org/drawingml/2006/table">
            <a:tbl>
              <a:tblPr firstRow="1" bandRow="1">
                <a:tableStyleId>{5C22544A-7EE6-4342-B048-85BDC9FD1C3A}</a:tableStyleId>
              </a:tblPr>
              <a:tblGrid>
                <a:gridCol w="923431">
                  <a:extLst>
                    <a:ext uri="{9D8B030D-6E8A-4147-A177-3AD203B41FA5}">
                      <a16:colId xmlns:a16="http://schemas.microsoft.com/office/drawing/2014/main" val="1257105993"/>
                    </a:ext>
                  </a:extLst>
                </a:gridCol>
                <a:gridCol w="5345140">
                  <a:extLst>
                    <a:ext uri="{9D8B030D-6E8A-4147-A177-3AD203B41FA5}">
                      <a16:colId xmlns:a16="http://schemas.microsoft.com/office/drawing/2014/main" val="3619364728"/>
                    </a:ext>
                  </a:extLst>
                </a:gridCol>
                <a:gridCol w="982389">
                  <a:extLst>
                    <a:ext uri="{9D8B030D-6E8A-4147-A177-3AD203B41FA5}">
                      <a16:colId xmlns:a16="http://schemas.microsoft.com/office/drawing/2014/main" val="3029057927"/>
                    </a:ext>
                  </a:extLst>
                </a:gridCol>
                <a:gridCol w="1368326">
                  <a:extLst>
                    <a:ext uri="{9D8B030D-6E8A-4147-A177-3AD203B41FA5}">
                      <a16:colId xmlns:a16="http://schemas.microsoft.com/office/drawing/2014/main" val="1884174872"/>
                    </a:ext>
                  </a:extLst>
                </a:gridCol>
                <a:gridCol w="1064253">
                  <a:extLst>
                    <a:ext uri="{9D8B030D-6E8A-4147-A177-3AD203B41FA5}">
                      <a16:colId xmlns:a16="http://schemas.microsoft.com/office/drawing/2014/main" val="198269188"/>
                    </a:ext>
                  </a:extLst>
                </a:gridCol>
                <a:gridCol w="877132">
                  <a:extLst>
                    <a:ext uri="{9D8B030D-6E8A-4147-A177-3AD203B41FA5}">
                      <a16:colId xmlns:a16="http://schemas.microsoft.com/office/drawing/2014/main" val="3209819169"/>
                    </a:ext>
                  </a:extLst>
                </a:gridCol>
                <a:gridCol w="949115">
                  <a:extLst>
                    <a:ext uri="{9D8B030D-6E8A-4147-A177-3AD203B41FA5}">
                      <a16:colId xmlns:a16="http://schemas.microsoft.com/office/drawing/2014/main" val="2697115156"/>
                    </a:ext>
                  </a:extLst>
                </a:gridCol>
                <a:gridCol w="682214">
                  <a:extLst>
                    <a:ext uri="{9D8B030D-6E8A-4147-A177-3AD203B41FA5}">
                      <a16:colId xmlns:a16="http://schemas.microsoft.com/office/drawing/2014/main" val="3860166218"/>
                    </a:ext>
                  </a:extLst>
                </a:gridCol>
              </a:tblGrid>
              <a:tr h="591099">
                <a:tc>
                  <a:txBody>
                    <a:bodyPr/>
                    <a:lstStyle/>
                    <a:p>
                      <a:pPr algn="ctr"/>
                      <a:r>
                        <a:rPr lang="en-US" sz="1200" dirty="0">
                          <a:latin typeface="Times New Roman" panose="02020603050405020304" pitchFamily="18" charset="0"/>
                          <a:cs typeface="Times New Roman" panose="02020603050405020304" pitchFamily="18" charset="0"/>
                        </a:rPr>
                        <a:t>S.No</a:t>
                      </a:r>
                    </a:p>
                  </a:txBody>
                  <a:tcPr/>
                </a:tc>
                <a:tc>
                  <a:txBody>
                    <a:bodyPr/>
                    <a:lstStyle/>
                    <a:p>
                      <a:pPr algn="ctr"/>
                      <a:r>
                        <a:rPr lang="en-US" sz="1200" dirty="0">
                          <a:latin typeface="Times New Roman" panose="02020603050405020304" pitchFamily="18" charset="0"/>
                          <a:cs typeface="Times New Roman" panose="02020603050405020304" pitchFamily="18" charset="0"/>
                        </a:rPr>
                        <a:t>Title of the paper</a:t>
                      </a:r>
                    </a:p>
                  </a:txBody>
                  <a:tcPr/>
                </a:tc>
                <a:tc>
                  <a:txBody>
                    <a:bodyPr/>
                    <a:lstStyle/>
                    <a:p>
                      <a:pPr algn="ctr"/>
                      <a:r>
                        <a:rPr lang="en-US" sz="1200" dirty="0">
                          <a:latin typeface="Times New Roman" panose="02020603050405020304" pitchFamily="18" charset="0"/>
                          <a:cs typeface="Times New Roman" panose="02020603050405020304" pitchFamily="18" charset="0"/>
                        </a:rPr>
                        <a:t>Citation count</a:t>
                      </a:r>
                    </a:p>
                  </a:txBody>
                  <a:tcPr/>
                </a:tc>
                <a:tc>
                  <a:txBody>
                    <a:bodyPr/>
                    <a:lstStyle/>
                    <a:p>
                      <a:pPr algn="ctr"/>
                      <a:r>
                        <a:rPr lang="en-US" sz="1200" dirty="0">
                          <a:latin typeface="Times New Roman" panose="02020603050405020304" pitchFamily="18" charset="0"/>
                          <a:cs typeface="Times New Roman" panose="02020603050405020304" pitchFamily="18" charset="0"/>
                        </a:rPr>
                        <a:t>Type of Publication(Conference/Journal)</a:t>
                      </a:r>
                    </a:p>
                  </a:txBody>
                  <a:tcPr/>
                </a:tc>
                <a:tc>
                  <a:txBody>
                    <a:bodyPr/>
                    <a:lstStyle/>
                    <a:p>
                      <a:pPr algn="ctr"/>
                      <a:r>
                        <a:rPr lang="en-US" sz="1200" dirty="0">
                          <a:latin typeface="Times New Roman" panose="02020603050405020304" pitchFamily="18" charset="0"/>
                          <a:cs typeface="Times New Roman" panose="02020603050405020304" pitchFamily="18" charset="0"/>
                        </a:rPr>
                        <a:t>Name of the Journal / Conference</a:t>
                      </a:r>
                    </a:p>
                  </a:txBody>
                  <a:tcPr/>
                </a:tc>
                <a:tc>
                  <a:txBody>
                    <a:bodyPr/>
                    <a:lstStyle/>
                    <a:p>
                      <a:pPr algn="ctr"/>
                      <a:r>
                        <a:rPr lang="en-US" sz="1200" dirty="0">
                          <a:latin typeface="Times New Roman" panose="02020603050405020304" pitchFamily="18" charset="0"/>
                          <a:cs typeface="Times New Roman" panose="02020603050405020304" pitchFamily="18" charset="0"/>
                        </a:rPr>
                        <a:t>Cite score</a:t>
                      </a:r>
                    </a:p>
                  </a:txBody>
                  <a:tcPr/>
                </a:tc>
                <a:tc>
                  <a:txBody>
                    <a:bodyPr/>
                    <a:lstStyle/>
                    <a:p>
                      <a:pPr algn="ctr"/>
                      <a:r>
                        <a:rPr lang="en-US" sz="1200" dirty="0">
                          <a:latin typeface="Times New Roman" panose="02020603050405020304" pitchFamily="18" charset="0"/>
                          <a:cs typeface="Times New Roman" panose="02020603050405020304" pitchFamily="18" charset="0"/>
                        </a:rPr>
                        <a:t>Impact Factor</a:t>
                      </a:r>
                    </a:p>
                  </a:txBody>
                  <a:tcPr/>
                </a:tc>
                <a:tc>
                  <a:txBody>
                    <a:bodyPr/>
                    <a:lstStyle/>
                    <a:p>
                      <a:pPr algn="ctr"/>
                      <a:r>
                        <a:rPr lang="en-US" sz="1200" dirty="0">
                          <a:latin typeface="Times New Roman" panose="02020603050405020304" pitchFamily="18" charset="0"/>
                          <a:cs typeface="Times New Roman" panose="02020603050405020304" pitchFamily="18" charset="0"/>
                        </a:rPr>
                        <a:t>Quartile</a:t>
                      </a:r>
                    </a:p>
                  </a:txBody>
                  <a:tcPr/>
                </a:tc>
                <a:extLst>
                  <a:ext uri="{0D108BD9-81ED-4DB2-BD59-A6C34878D82A}">
                    <a16:rowId xmlns:a16="http://schemas.microsoft.com/office/drawing/2014/main" val="316605372"/>
                  </a:ext>
                </a:extLst>
              </a:tr>
              <a:tr h="310832">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algn="ctr"/>
                      <a:r>
                        <a:rPr lang="en-US" sz="1200" dirty="0">
                          <a:latin typeface="Times New Roman" panose="02020603050405020304" pitchFamily="18" charset="0"/>
                          <a:cs typeface="Times New Roman" panose="02020603050405020304" pitchFamily="18" charset="0"/>
                        </a:rPr>
                        <a:t>A Robust Approach Using Fuzzy Logic for the Calories Evaluation of Fruits</a:t>
                      </a:r>
                    </a:p>
                  </a:txBody>
                  <a:tcPr/>
                </a:tc>
                <a:tc>
                  <a:txBody>
                    <a:bodyPr/>
                    <a:lstStyle/>
                    <a:p>
                      <a:pPr algn="ctr"/>
                      <a:r>
                        <a:rPr lang="en-US" sz="1200" dirty="0">
                          <a:latin typeface="Times New Roman" panose="02020603050405020304" pitchFamily="18" charset="0"/>
                          <a:cs typeface="Times New Roman" panose="02020603050405020304" pitchFamily="18" charset="0"/>
                        </a:rPr>
                        <a:t>2</a:t>
                      </a:r>
                    </a:p>
                  </a:txBody>
                  <a:tcPr/>
                </a:tc>
                <a:tc>
                  <a:txBody>
                    <a:bodyPr/>
                    <a:lstStyle/>
                    <a:p>
                      <a:pPr algn="ctr"/>
                      <a:r>
                        <a:rPr lang="en-US" sz="1200" dirty="0">
                          <a:latin typeface="Times New Roman" panose="02020603050405020304" pitchFamily="18" charset="0"/>
                          <a:cs typeface="Times New Roman" panose="02020603050405020304" pitchFamily="18" charset="0"/>
                        </a:rPr>
                        <a:t>CONFERENCE</a:t>
                      </a:r>
                    </a:p>
                  </a:txBody>
                  <a:tcPr/>
                </a:tc>
                <a:tc>
                  <a:txBody>
                    <a:bodyPr/>
                    <a:lstStyle/>
                    <a:p>
                      <a:pPr algn="ctr"/>
                      <a:r>
                        <a:rPr lang="en-US" sz="1200" dirty="0">
                          <a:latin typeface="Times New Roman" panose="02020603050405020304" pitchFamily="18" charset="0"/>
                          <a:cs typeface="Times New Roman" panose="02020603050405020304" pitchFamily="18" charset="0"/>
                        </a:rPr>
                        <a:t>SPIN</a:t>
                      </a:r>
                    </a:p>
                  </a:txBody>
                  <a:tcPr/>
                </a:tc>
                <a:tc>
                  <a:txBody>
                    <a:bodyPr/>
                    <a:lstStyle/>
                    <a:p>
                      <a:pPr algn="ctr"/>
                      <a:r>
                        <a:rPr lang="en-US" sz="1200" dirty="0">
                          <a:latin typeface="Times New Roman" panose="02020603050405020304" pitchFamily="18" charset="0"/>
                          <a:cs typeface="Times New Roman" panose="02020603050405020304" pitchFamily="18" charset="0"/>
                        </a:rPr>
                        <a:t>6.5</a:t>
                      </a:r>
                    </a:p>
                  </a:txBody>
                  <a:tcPr/>
                </a:tc>
                <a:tc>
                  <a:txBody>
                    <a:bodyPr/>
                    <a:lstStyle/>
                    <a:p>
                      <a:pPr algn="ctr"/>
                      <a:r>
                        <a:rPr lang="en-US" sz="1200" dirty="0">
                          <a:latin typeface="Times New Roman" panose="02020603050405020304" pitchFamily="18" charset="0"/>
                          <a:cs typeface="Times New Roman" panose="02020603050405020304" pitchFamily="18" charset="0"/>
                        </a:rPr>
                        <a:t>3.422</a:t>
                      </a:r>
                    </a:p>
                  </a:txBody>
                  <a:tcPr/>
                </a:tc>
                <a:tc>
                  <a:txBody>
                    <a:bodyPr/>
                    <a:lstStyle/>
                    <a:p>
                      <a:pPr algn="ctr"/>
                      <a:r>
                        <a:rPr lang="en-US" sz="1200" dirty="0">
                          <a:latin typeface="Times New Roman" panose="02020603050405020304" pitchFamily="18" charset="0"/>
                          <a:cs typeface="Times New Roman" panose="02020603050405020304" pitchFamily="18" charset="0"/>
                        </a:rPr>
                        <a:t>Q1</a:t>
                      </a:r>
                    </a:p>
                  </a:txBody>
                  <a:tcPr/>
                </a:tc>
                <a:extLst>
                  <a:ext uri="{0D108BD9-81ED-4DB2-BD59-A6C34878D82A}">
                    <a16:rowId xmlns:a16="http://schemas.microsoft.com/office/drawing/2014/main" val="2135405064"/>
                  </a:ext>
                </a:extLst>
              </a:tr>
              <a:tr h="310832">
                <a:tc>
                  <a:txBody>
                    <a:bodyPr/>
                    <a:lstStyle/>
                    <a:p>
                      <a:pPr algn="ctr"/>
                      <a:r>
                        <a:rPr lang="en-US" sz="1200" dirty="0">
                          <a:latin typeface="Times New Roman" panose="02020603050405020304" pitchFamily="18" charset="0"/>
                          <a:cs typeface="Times New Roman" panose="02020603050405020304" pitchFamily="18" charset="0"/>
                        </a:rPr>
                        <a:t>2.</a:t>
                      </a:r>
                    </a:p>
                  </a:txBody>
                  <a:tcPr/>
                </a:tc>
                <a:tc>
                  <a:txBody>
                    <a:bodyPr/>
                    <a:lstStyle/>
                    <a:p>
                      <a:pPr algn="ctr"/>
                      <a:r>
                        <a:rPr lang="en-US" sz="1200" dirty="0">
                          <a:latin typeface="Times New Roman" panose="02020603050405020304" pitchFamily="18" charset="0"/>
                          <a:cs typeface="Times New Roman" panose="02020603050405020304" pitchFamily="18" charset="0"/>
                        </a:rPr>
                        <a:t>Image-based Fruit Recognition and Classification.</a:t>
                      </a:r>
                    </a:p>
                  </a:txBody>
                  <a:tcPr/>
                </a:tc>
                <a:tc>
                  <a:txBody>
                    <a:bodyPr/>
                    <a:lstStyle/>
                    <a:p>
                      <a:pPr algn="ctr"/>
                      <a:r>
                        <a:rPr lang="en-US" sz="1200" dirty="0">
                          <a:latin typeface="Times New Roman" panose="02020603050405020304" pitchFamily="18" charset="0"/>
                          <a:cs typeface="Times New Roman" panose="02020603050405020304" pitchFamily="18" charset="0"/>
                        </a:rPr>
                        <a:t>245</a:t>
                      </a:r>
                    </a:p>
                  </a:txBody>
                  <a:tcPr/>
                </a:tc>
                <a:tc>
                  <a:txBody>
                    <a:bodyPr/>
                    <a:lstStyle/>
                    <a:p>
                      <a:pPr algn="ctr"/>
                      <a:r>
                        <a:rPr lang="en-US" sz="1200" dirty="0">
                          <a:latin typeface="Times New Roman" panose="02020603050405020304" pitchFamily="18" charset="0"/>
                          <a:cs typeface="Times New Roman" panose="02020603050405020304" pitchFamily="18" charset="0"/>
                        </a:rPr>
                        <a:t>CONFERENCE</a:t>
                      </a:r>
                    </a:p>
                  </a:txBody>
                  <a:tcPr/>
                </a:tc>
                <a:tc>
                  <a:txBody>
                    <a:bodyPr/>
                    <a:lstStyle/>
                    <a:p>
                      <a:pPr algn="ctr"/>
                      <a:r>
                        <a:rPr lang="en-US" sz="1200" dirty="0">
                          <a:latin typeface="Times New Roman" panose="02020603050405020304" pitchFamily="18" charset="0"/>
                          <a:cs typeface="Times New Roman" panose="02020603050405020304" pitchFamily="18" charset="0"/>
                        </a:rPr>
                        <a:t>IEEE</a:t>
                      </a:r>
                    </a:p>
                  </a:txBody>
                  <a:tcPr/>
                </a:tc>
                <a:tc>
                  <a:txBody>
                    <a:bodyPr/>
                    <a:lstStyle/>
                    <a:p>
                      <a:pPr algn="ctr"/>
                      <a:r>
                        <a:rPr lang="en-US" sz="1200" dirty="0">
                          <a:latin typeface="Times New Roman" panose="02020603050405020304" pitchFamily="18" charset="0"/>
                          <a:cs typeface="Times New Roman" panose="02020603050405020304" pitchFamily="18" charset="0"/>
                        </a:rPr>
                        <a:t>7.1</a:t>
                      </a:r>
                    </a:p>
                  </a:txBody>
                  <a:tcPr/>
                </a:tc>
                <a:tc>
                  <a:txBody>
                    <a:bodyPr/>
                    <a:lstStyle/>
                    <a:p>
                      <a:pPr algn="ctr"/>
                      <a:r>
                        <a:rPr lang="en-US" sz="1200" dirty="0">
                          <a:latin typeface="Times New Roman" panose="02020603050405020304" pitchFamily="18" charset="0"/>
                          <a:cs typeface="Times New Roman" panose="02020603050405020304" pitchFamily="18" charset="0"/>
                        </a:rPr>
                        <a:t>5.572</a:t>
                      </a:r>
                    </a:p>
                  </a:txBody>
                  <a:tcPr/>
                </a:tc>
                <a:tc>
                  <a:txBody>
                    <a:bodyPr/>
                    <a:lstStyle/>
                    <a:p>
                      <a:pPr algn="ctr"/>
                      <a:r>
                        <a:rPr lang="en-US" sz="1200" dirty="0">
                          <a:latin typeface="Times New Roman" panose="02020603050405020304" pitchFamily="18" charset="0"/>
                          <a:cs typeface="Times New Roman" panose="02020603050405020304" pitchFamily="18" charset="0"/>
                        </a:rPr>
                        <a:t>Q1</a:t>
                      </a:r>
                    </a:p>
                  </a:txBody>
                  <a:tcPr/>
                </a:tc>
                <a:extLst>
                  <a:ext uri="{0D108BD9-81ED-4DB2-BD59-A6C34878D82A}">
                    <a16:rowId xmlns:a16="http://schemas.microsoft.com/office/drawing/2014/main" val="4229003641"/>
                  </a:ext>
                </a:extLst>
              </a:tr>
              <a:tr h="422213">
                <a:tc>
                  <a:txBody>
                    <a:bodyPr/>
                    <a:lstStyle/>
                    <a:p>
                      <a:pPr algn="ctr"/>
                      <a:r>
                        <a:rPr lang="en-US" sz="1200" dirty="0">
                          <a:latin typeface="Times New Roman" panose="02020603050405020304" pitchFamily="18" charset="0"/>
                          <a:cs typeface="Times New Roman" panose="02020603050405020304" pitchFamily="18" charset="0"/>
                        </a:rPr>
                        <a:t>3.</a:t>
                      </a:r>
                    </a:p>
                  </a:txBody>
                  <a:tcPr/>
                </a:tc>
                <a:tc>
                  <a:txBody>
                    <a:bodyPr/>
                    <a:lstStyle/>
                    <a:p>
                      <a:pPr algn="ctr"/>
                      <a:r>
                        <a:rPr lang="en-US" sz="1200" dirty="0">
                          <a:latin typeface="Times New Roman" panose="02020603050405020304" pitchFamily="18" charset="0"/>
                          <a:cs typeface="Times New Roman" panose="02020603050405020304" pitchFamily="18" charset="0"/>
                        </a:rPr>
                        <a:t>Fruit Detection and Recognition Based on Deep Learning for Automatic Harvesting: An Overview and Review</a:t>
                      </a:r>
                    </a:p>
                  </a:txBody>
                  <a:tcPr/>
                </a:tc>
                <a:tc>
                  <a:txBody>
                    <a:bodyPr/>
                    <a:lstStyle/>
                    <a:p>
                      <a:pPr algn="ctr"/>
                      <a:r>
                        <a:rPr lang="en-US" sz="1200" dirty="0">
                          <a:latin typeface="Times New Roman" panose="02020603050405020304" pitchFamily="18" charset="0"/>
                          <a:cs typeface="Times New Roman" panose="02020603050405020304" pitchFamily="18" charset="0"/>
                        </a:rPr>
                        <a:t>11</a:t>
                      </a:r>
                    </a:p>
                  </a:txBody>
                  <a:tcPr/>
                </a:tc>
                <a:tc>
                  <a:txBody>
                    <a:bodyPr/>
                    <a:lstStyle/>
                    <a:p>
                      <a:pPr algn="ctr"/>
                      <a:r>
                        <a:rPr lang="en-US" sz="1200" dirty="0">
                          <a:latin typeface="Times New Roman" panose="02020603050405020304" pitchFamily="18" charset="0"/>
                          <a:cs typeface="Times New Roman" panose="02020603050405020304" pitchFamily="18" charset="0"/>
                        </a:rPr>
                        <a:t>CONFERENCE</a:t>
                      </a:r>
                    </a:p>
                  </a:txBody>
                  <a:tcPr/>
                </a:tc>
                <a:tc>
                  <a:txBody>
                    <a:bodyPr/>
                    <a:lstStyle/>
                    <a:p>
                      <a:pPr algn="ctr"/>
                      <a:r>
                        <a:rPr lang="en-US" sz="1200" dirty="0">
                          <a:latin typeface="Times New Roman" panose="02020603050405020304" pitchFamily="18" charset="0"/>
                          <a:cs typeface="Times New Roman" panose="02020603050405020304" pitchFamily="18" charset="0"/>
                        </a:rPr>
                        <a:t>AGRONOMY 2023</a:t>
                      </a:r>
                    </a:p>
                  </a:txBody>
                  <a:tcPr/>
                </a:tc>
                <a:tc>
                  <a:txBody>
                    <a:bodyPr/>
                    <a:lstStyle/>
                    <a:p>
                      <a:pPr algn="ctr"/>
                      <a:r>
                        <a:rPr lang="en-US" sz="1200" dirty="0">
                          <a:latin typeface="Times New Roman" panose="02020603050405020304" pitchFamily="18" charset="0"/>
                          <a:cs typeface="Times New Roman" panose="02020603050405020304" pitchFamily="18" charset="0"/>
                        </a:rPr>
                        <a:t>6.5</a:t>
                      </a:r>
                    </a:p>
                  </a:txBody>
                  <a:tcPr/>
                </a:tc>
                <a:tc>
                  <a:txBody>
                    <a:bodyPr/>
                    <a:lstStyle/>
                    <a:p>
                      <a:pPr algn="ctr"/>
                      <a:r>
                        <a:rPr lang="en-US" sz="1200" dirty="0">
                          <a:latin typeface="Times New Roman" panose="02020603050405020304" pitchFamily="18" charset="0"/>
                          <a:cs typeface="Times New Roman" panose="02020603050405020304" pitchFamily="18" charset="0"/>
                        </a:rPr>
                        <a:t>3.422</a:t>
                      </a:r>
                    </a:p>
                  </a:txBody>
                  <a:tcPr/>
                </a:tc>
                <a:tc>
                  <a:txBody>
                    <a:bodyPr/>
                    <a:lstStyle/>
                    <a:p>
                      <a:pPr algn="ctr"/>
                      <a:r>
                        <a:rPr lang="en-US" sz="1200" dirty="0">
                          <a:latin typeface="Times New Roman" panose="02020603050405020304" pitchFamily="18" charset="0"/>
                          <a:cs typeface="Times New Roman" panose="02020603050405020304" pitchFamily="18" charset="0"/>
                        </a:rPr>
                        <a:t>Q2</a:t>
                      </a:r>
                    </a:p>
                  </a:txBody>
                  <a:tcPr/>
                </a:tc>
                <a:extLst>
                  <a:ext uri="{0D108BD9-81ED-4DB2-BD59-A6C34878D82A}">
                    <a16:rowId xmlns:a16="http://schemas.microsoft.com/office/drawing/2014/main" val="637139813"/>
                  </a:ext>
                </a:extLst>
              </a:tr>
              <a:tr h="422213">
                <a:tc>
                  <a:txBody>
                    <a:bodyPr/>
                    <a:lstStyle/>
                    <a:p>
                      <a:pPr algn="ctr"/>
                      <a:r>
                        <a:rPr lang="en-US" sz="1200" dirty="0">
                          <a:latin typeface="Times New Roman" panose="02020603050405020304" pitchFamily="18" charset="0"/>
                          <a:cs typeface="Times New Roman" panose="02020603050405020304" pitchFamily="18" charset="0"/>
                        </a:rPr>
                        <a:t>4.</a:t>
                      </a:r>
                    </a:p>
                  </a:txBody>
                  <a:tcPr/>
                </a:tc>
                <a:tc>
                  <a:txBody>
                    <a:bodyPr/>
                    <a:lstStyle/>
                    <a:p>
                      <a:pPr algn="ctr"/>
                      <a:r>
                        <a:rPr lang="en-US" sz="1200" dirty="0">
                          <a:latin typeface="Times New Roman" panose="02020603050405020304" pitchFamily="18" charset="0"/>
                          <a:cs typeface="Times New Roman" panose="02020603050405020304" pitchFamily="18" charset="0"/>
                        </a:rPr>
                        <a:t>Machine Learning Based Approach on Food Recognition and Nutrition Estimation</a:t>
                      </a:r>
                    </a:p>
                  </a:txBody>
                  <a:tcPr/>
                </a:tc>
                <a:tc>
                  <a:txBody>
                    <a:bodyPr/>
                    <a:lstStyle/>
                    <a:p>
                      <a:pPr algn="ctr"/>
                      <a:r>
                        <a:rPr lang="en-US" sz="1200" dirty="0">
                          <a:latin typeface="Times New Roman" panose="02020603050405020304" pitchFamily="18" charset="0"/>
                          <a:cs typeface="Times New Roman" panose="02020603050405020304" pitchFamily="18" charset="0"/>
                        </a:rPr>
                        <a:t>10</a:t>
                      </a:r>
                    </a:p>
                  </a:txBody>
                  <a:tcPr/>
                </a:tc>
                <a:tc>
                  <a:txBody>
                    <a:bodyPr/>
                    <a:lstStyle/>
                    <a:p>
                      <a:pPr algn="ctr"/>
                      <a:r>
                        <a:rPr lang="en-US" sz="1200" dirty="0">
                          <a:latin typeface="Times New Roman" panose="02020603050405020304" pitchFamily="18" charset="0"/>
                          <a:cs typeface="Times New Roman" panose="02020603050405020304" pitchFamily="18" charset="0"/>
                        </a:rPr>
                        <a:t>JOURNAL</a:t>
                      </a:r>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SCIENCE DIRECT</a:t>
                      </a:r>
                    </a:p>
                  </a:txBody>
                  <a:tcPr/>
                </a:tc>
                <a:tc>
                  <a:txBody>
                    <a:bodyPr/>
                    <a:lstStyle/>
                    <a:p>
                      <a:pPr algn="ctr"/>
                      <a:r>
                        <a:rPr lang="en-US" sz="1200" dirty="0">
                          <a:latin typeface="Times New Roman" panose="02020603050405020304" pitchFamily="18" charset="0"/>
                          <a:cs typeface="Times New Roman" panose="02020603050405020304" pitchFamily="18" charset="0"/>
                        </a:rPr>
                        <a:t>6.5</a:t>
                      </a:r>
                    </a:p>
                  </a:txBody>
                  <a:tcPr/>
                </a:tc>
                <a:tc>
                  <a:txBody>
                    <a:bodyPr/>
                    <a:lstStyle/>
                    <a:p>
                      <a:pPr algn="ctr"/>
                      <a:r>
                        <a:rPr lang="en-US" sz="1200" dirty="0">
                          <a:latin typeface="Times New Roman" panose="02020603050405020304" pitchFamily="18" charset="0"/>
                          <a:cs typeface="Times New Roman" panose="02020603050405020304" pitchFamily="18" charset="0"/>
                        </a:rPr>
                        <a:t>3.422</a:t>
                      </a:r>
                    </a:p>
                  </a:txBody>
                  <a:tcPr/>
                </a:tc>
                <a:tc>
                  <a:txBody>
                    <a:bodyPr/>
                    <a:lstStyle/>
                    <a:p>
                      <a:pPr algn="ctr"/>
                      <a:r>
                        <a:rPr lang="en-US" sz="1200" dirty="0">
                          <a:latin typeface="Times New Roman" panose="02020603050405020304" pitchFamily="18" charset="0"/>
                          <a:cs typeface="Times New Roman" panose="02020603050405020304" pitchFamily="18" charset="0"/>
                        </a:rPr>
                        <a:t>Q2</a:t>
                      </a:r>
                    </a:p>
                  </a:txBody>
                  <a:tcPr/>
                </a:tc>
                <a:extLst>
                  <a:ext uri="{0D108BD9-81ED-4DB2-BD59-A6C34878D82A}">
                    <a16:rowId xmlns:a16="http://schemas.microsoft.com/office/drawing/2014/main" val="4170354101"/>
                  </a:ext>
                </a:extLst>
              </a:tr>
              <a:tr h="422213">
                <a:tc>
                  <a:txBody>
                    <a:bodyPr/>
                    <a:lstStyle/>
                    <a:p>
                      <a:pPr algn="ctr"/>
                      <a:r>
                        <a:rPr lang="en-US" sz="1200" dirty="0">
                          <a:latin typeface="Times New Roman" panose="02020603050405020304" pitchFamily="18" charset="0"/>
                          <a:cs typeface="Times New Roman" panose="02020603050405020304" pitchFamily="18" charset="0"/>
                        </a:rPr>
                        <a:t>5.</a:t>
                      </a:r>
                    </a:p>
                  </a:txBody>
                  <a:tcPr/>
                </a:tc>
                <a:tc>
                  <a:txBody>
                    <a:bodyPr/>
                    <a:lstStyle/>
                    <a:p>
                      <a:pPr algn="ctr"/>
                      <a:r>
                        <a:rPr lang="en-US" sz="1200" dirty="0">
                          <a:latin typeface="Times New Roman" panose="02020603050405020304" pitchFamily="18" charset="0"/>
                          <a:cs typeface="Times New Roman" panose="02020603050405020304" pitchFamily="18" charset="0"/>
                        </a:rPr>
                        <a:t>Deep Learning and Computer Vision for Estimating Date Fruits Type, Maturity Level, and Weight</a:t>
                      </a:r>
                    </a:p>
                  </a:txBody>
                  <a:tcPr/>
                </a:tc>
                <a:tc>
                  <a:txBody>
                    <a:bodyPr/>
                    <a:lstStyle/>
                    <a:p>
                      <a:pPr algn="ctr"/>
                      <a:r>
                        <a:rPr lang="en-US" sz="1200" dirty="0">
                          <a:latin typeface="Times New Roman" panose="02020603050405020304" pitchFamily="18" charset="0"/>
                          <a:cs typeface="Times New Roman" panose="02020603050405020304" pitchFamily="18" charset="0"/>
                        </a:rPr>
                        <a:t>4</a:t>
                      </a:r>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JOURNAL</a:t>
                      </a:r>
                    </a:p>
                    <a:p>
                      <a:pPr algn="ct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IEEE</a:t>
                      </a:r>
                    </a:p>
                  </a:txBody>
                  <a:tcPr/>
                </a:tc>
                <a:tc>
                  <a:txBody>
                    <a:bodyPr/>
                    <a:lstStyle/>
                    <a:p>
                      <a:pPr algn="ctr"/>
                      <a:r>
                        <a:rPr lang="en-US" sz="1200" dirty="0">
                          <a:latin typeface="Times New Roman" panose="02020603050405020304" pitchFamily="18" charset="0"/>
                          <a:cs typeface="Times New Roman" panose="02020603050405020304" pitchFamily="18" charset="0"/>
                        </a:rPr>
                        <a:t>7.5</a:t>
                      </a:r>
                    </a:p>
                  </a:txBody>
                  <a:tcPr/>
                </a:tc>
                <a:tc>
                  <a:txBody>
                    <a:bodyPr/>
                    <a:lstStyle/>
                    <a:p>
                      <a:pPr algn="ctr"/>
                      <a:r>
                        <a:rPr lang="en-US" sz="1200" dirty="0">
                          <a:latin typeface="Times New Roman" panose="02020603050405020304" pitchFamily="18" charset="0"/>
                          <a:cs typeface="Times New Roman" panose="02020603050405020304" pitchFamily="18" charset="0"/>
                        </a:rPr>
                        <a:t>4.422</a:t>
                      </a:r>
                    </a:p>
                  </a:txBody>
                  <a:tcPr/>
                </a:tc>
                <a:tc>
                  <a:txBody>
                    <a:bodyPr/>
                    <a:lstStyle/>
                    <a:p>
                      <a:pPr algn="ctr"/>
                      <a:r>
                        <a:rPr lang="en-US" sz="1200" dirty="0">
                          <a:latin typeface="Times New Roman" panose="02020603050405020304" pitchFamily="18" charset="0"/>
                          <a:cs typeface="Times New Roman" panose="02020603050405020304" pitchFamily="18" charset="0"/>
                        </a:rPr>
                        <a:t>Q2</a:t>
                      </a:r>
                    </a:p>
                  </a:txBody>
                  <a:tcPr/>
                </a:tc>
                <a:extLst>
                  <a:ext uri="{0D108BD9-81ED-4DB2-BD59-A6C34878D82A}">
                    <a16:rowId xmlns:a16="http://schemas.microsoft.com/office/drawing/2014/main" val="3890499559"/>
                  </a:ext>
                </a:extLst>
              </a:tr>
              <a:tr h="310832">
                <a:tc>
                  <a:txBody>
                    <a:bodyPr/>
                    <a:lstStyle/>
                    <a:p>
                      <a:pPr algn="ctr"/>
                      <a:r>
                        <a:rPr lang="en-US" sz="1200" dirty="0">
                          <a:latin typeface="Times New Roman" panose="02020603050405020304" pitchFamily="18" charset="0"/>
                          <a:cs typeface="Times New Roman" panose="02020603050405020304" pitchFamily="18" charset="0"/>
                        </a:rPr>
                        <a:t>6.</a:t>
                      </a:r>
                    </a:p>
                  </a:txBody>
                  <a:tcPr/>
                </a:tc>
                <a:tc>
                  <a:txBody>
                    <a:bodyPr/>
                    <a:lstStyle/>
                    <a:p>
                      <a:pPr algn="ctr"/>
                      <a:r>
                        <a:rPr lang="en-US" sz="1200" dirty="0">
                          <a:latin typeface="Times New Roman" panose="02020603050405020304" pitchFamily="18" charset="0"/>
                          <a:cs typeface="Times New Roman" panose="02020603050405020304" pitchFamily="18" charset="0"/>
                        </a:rPr>
                        <a:t>Classification of fruits using Convolutional Neural Network.</a:t>
                      </a:r>
                    </a:p>
                  </a:txBody>
                  <a:tcPr/>
                </a:tc>
                <a:tc>
                  <a:txBody>
                    <a:bodyPr/>
                    <a:lstStyle/>
                    <a:p>
                      <a:pPr algn="ctr"/>
                      <a:r>
                        <a:rPr lang="en-US" sz="1200" dirty="0">
                          <a:latin typeface="Times New Roman" panose="02020603050405020304" pitchFamily="18" charset="0"/>
                          <a:cs typeface="Times New Roman" panose="02020603050405020304" pitchFamily="18" charset="0"/>
                        </a:rPr>
                        <a:t>21</a:t>
                      </a:r>
                    </a:p>
                  </a:txBody>
                  <a:tcPr/>
                </a:tc>
                <a:tc>
                  <a:txBody>
                    <a:bodyPr/>
                    <a:lstStyle/>
                    <a:p>
                      <a:pPr algn="ctr"/>
                      <a:r>
                        <a:rPr lang="en-US" sz="1200" dirty="0">
                          <a:latin typeface="Times New Roman" panose="02020603050405020304" pitchFamily="18" charset="0"/>
                          <a:cs typeface="Times New Roman" panose="02020603050405020304" pitchFamily="18" charset="0"/>
                        </a:rPr>
                        <a:t>CONFERENCE</a:t>
                      </a:r>
                    </a:p>
                  </a:txBody>
                  <a:tcPr/>
                </a:tc>
                <a:tc>
                  <a:txBody>
                    <a:bodyPr/>
                    <a:lstStyle/>
                    <a:p>
                      <a:pPr algn="ctr"/>
                      <a:r>
                        <a:rPr lang="en-US" sz="1200" dirty="0">
                          <a:latin typeface="Times New Roman" panose="02020603050405020304" pitchFamily="18" charset="0"/>
                          <a:cs typeface="Times New Roman" panose="02020603050405020304" pitchFamily="18" charset="0"/>
                        </a:rPr>
                        <a:t>IEEE</a:t>
                      </a:r>
                    </a:p>
                  </a:txBody>
                  <a:tcPr/>
                </a:tc>
                <a:tc>
                  <a:txBody>
                    <a:bodyPr/>
                    <a:lstStyle/>
                    <a:p>
                      <a:pPr algn="ctr"/>
                      <a:r>
                        <a:rPr lang="en-US" sz="1200" dirty="0">
                          <a:latin typeface="Times New Roman" panose="02020603050405020304" pitchFamily="18" charset="0"/>
                          <a:cs typeface="Times New Roman" panose="02020603050405020304" pitchFamily="18" charset="0"/>
                        </a:rPr>
                        <a:t>6.1</a:t>
                      </a:r>
                    </a:p>
                  </a:txBody>
                  <a:tcPr/>
                </a:tc>
                <a:tc>
                  <a:txBody>
                    <a:bodyPr/>
                    <a:lstStyle/>
                    <a:p>
                      <a:pPr algn="ctr"/>
                      <a:r>
                        <a:rPr lang="en-US" sz="1200" dirty="0">
                          <a:latin typeface="Times New Roman" panose="02020603050405020304" pitchFamily="18" charset="0"/>
                          <a:cs typeface="Times New Roman" panose="02020603050405020304" pitchFamily="18" charset="0"/>
                        </a:rPr>
                        <a:t>3.045</a:t>
                      </a:r>
                    </a:p>
                  </a:txBody>
                  <a:tcPr/>
                </a:tc>
                <a:tc>
                  <a:txBody>
                    <a:bodyPr/>
                    <a:lstStyle/>
                    <a:p>
                      <a:pPr algn="ctr"/>
                      <a:r>
                        <a:rPr lang="en-US" sz="1200" dirty="0">
                          <a:latin typeface="Times New Roman" panose="02020603050405020304" pitchFamily="18" charset="0"/>
                          <a:cs typeface="Times New Roman" panose="02020603050405020304" pitchFamily="18" charset="0"/>
                        </a:rPr>
                        <a:t>Q2</a:t>
                      </a:r>
                    </a:p>
                  </a:txBody>
                  <a:tcPr/>
                </a:tc>
                <a:extLst>
                  <a:ext uri="{0D108BD9-81ED-4DB2-BD59-A6C34878D82A}">
                    <a16:rowId xmlns:a16="http://schemas.microsoft.com/office/drawing/2014/main" val="592922200"/>
                  </a:ext>
                </a:extLst>
              </a:tr>
              <a:tr h="310832">
                <a:tc>
                  <a:txBody>
                    <a:bodyPr/>
                    <a:lstStyle/>
                    <a:p>
                      <a:pPr algn="ctr"/>
                      <a:r>
                        <a:rPr lang="en-US" sz="1200" dirty="0">
                          <a:latin typeface="Times New Roman" panose="02020603050405020304" pitchFamily="18" charset="0"/>
                          <a:cs typeface="Times New Roman" panose="02020603050405020304" pitchFamily="18" charset="0"/>
                        </a:rPr>
                        <a:t>7.</a:t>
                      </a:r>
                    </a:p>
                  </a:txBody>
                  <a:tcPr/>
                </a:tc>
                <a:tc>
                  <a:txBody>
                    <a:bodyPr/>
                    <a:lstStyle/>
                    <a:p>
                      <a:pPr algn="ctr"/>
                      <a:r>
                        <a:rPr lang="en-US" sz="1200" dirty="0">
                          <a:latin typeface="Times New Roman" panose="02020603050405020304" pitchFamily="18" charset="0"/>
                          <a:cs typeface="Times New Roman" panose="02020603050405020304" pitchFamily="18" charset="0"/>
                        </a:rPr>
                        <a:t>Convolutional Neural Network based Rotten Fruit Detection using ResNet50.</a:t>
                      </a:r>
                    </a:p>
                  </a:txBody>
                  <a:tcPr/>
                </a:tc>
                <a:tc>
                  <a:txBody>
                    <a:bodyPr/>
                    <a:lstStyle/>
                    <a:p>
                      <a:pPr algn="ctr"/>
                      <a:r>
                        <a:rPr lang="en-US" sz="1200" dirty="0">
                          <a:latin typeface="Times New Roman" panose="02020603050405020304" pitchFamily="18" charset="0"/>
                          <a:cs typeface="Times New Roman" panose="02020603050405020304" pitchFamily="18" charset="0"/>
                        </a:rPr>
                        <a:t>12</a:t>
                      </a:r>
                    </a:p>
                  </a:txBody>
                  <a:tcPr/>
                </a:tc>
                <a:tc>
                  <a:txBody>
                    <a:bodyPr/>
                    <a:lstStyle/>
                    <a:p>
                      <a:pPr algn="ctr"/>
                      <a:r>
                        <a:rPr lang="en-US" sz="1200" dirty="0">
                          <a:latin typeface="Times New Roman" panose="02020603050405020304" pitchFamily="18" charset="0"/>
                          <a:cs typeface="Times New Roman" panose="02020603050405020304" pitchFamily="18" charset="0"/>
                        </a:rPr>
                        <a:t>CONFERENCE</a:t>
                      </a:r>
                    </a:p>
                  </a:txBody>
                  <a:tcPr/>
                </a:tc>
                <a:tc>
                  <a:txBody>
                    <a:bodyPr/>
                    <a:lstStyle/>
                    <a:p>
                      <a:pPr algn="ctr"/>
                      <a:r>
                        <a:rPr lang="en-US" sz="1200" dirty="0">
                          <a:latin typeface="Times New Roman" panose="02020603050405020304" pitchFamily="18" charset="0"/>
                          <a:cs typeface="Times New Roman" panose="02020603050405020304" pitchFamily="18" charset="0"/>
                        </a:rPr>
                        <a:t>IEEE</a:t>
                      </a:r>
                    </a:p>
                  </a:txBody>
                  <a:tcPr/>
                </a:tc>
                <a:tc>
                  <a:txBody>
                    <a:bodyPr/>
                    <a:lstStyle/>
                    <a:p>
                      <a:pPr algn="ctr"/>
                      <a:r>
                        <a:rPr lang="en-US" sz="1200" dirty="0">
                          <a:latin typeface="Times New Roman" panose="02020603050405020304" pitchFamily="18" charset="0"/>
                          <a:cs typeface="Times New Roman" panose="02020603050405020304" pitchFamily="18" charset="0"/>
                        </a:rPr>
                        <a:t>7.5</a:t>
                      </a:r>
                    </a:p>
                  </a:txBody>
                  <a:tcPr/>
                </a:tc>
                <a:tc>
                  <a:txBody>
                    <a:bodyPr/>
                    <a:lstStyle/>
                    <a:p>
                      <a:pPr algn="ctr"/>
                      <a:r>
                        <a:rPr lang="en-US" sz="1200" dirty="0">
                          <a:latin typeface="Times New Roman" panose="02020603050405020304" pitchFamily="18" charset="0"/>
                          <a:cs typeface="Times New Roman" panose="02020603050405020304" pitchFamily="18" charset="0"/>
                        </a:rPr>
                        <a:t>3.444</a:t>
                      </a:r>
                    </a:p>
                  </a:txBody>
                  <a:tcPr/>
                </a:tc>
                <a:tc>
                  <a:txBody>
                    <a:bodyPr/>
                    <a:lstStyle/>
                    <a:p>
                      <a:pPr algn="ctr"/>
                      <a:r>
                        <a:rPr lang="en-US" sz="1200" dirty="0">
                          <a:latin typeface="Times New Roman" panose="02020603050405020304" pitchFamily="18" charset="0"/>
                          <a:cs typeface="Times New Roman" panose="02020603050405020304" pitchFamily="18" charset="0"/>
                        </a:rPr>
                        <a:t>Q1</a:t>
                      </a:r>
                    </a:p>
                  </a:txBody>
                  <a:tcPr/>
                </a:tc>
                <a:extLst>
                  <a:ext uri="{0D108BD9-81ED-4DB2-BD59-A6C34878D82A}">
                    <a16:rowId xmlns:a16="http://schemas.microsoft.com/office/drawing/2014/main" val="1546739114"/>
                  </a:ext>
                </a:extLst>
              </a:tr>
              <a:tr h="422213">
                <a:tc>
                  <a:txBody>
                    <a:bodyPr/>
                    <a:lstStyle/>
                    <a:p>
                      <a:pPr algn="ctr"/>
                      <a:r>
                        <a:rPr lang="en-US" sz="1200" dirty="0">
                          <a:latin typeface="Times New Roman" panose="02020603050405020304" pitchFamily="18" charset="0"/>
                          <a:cs typeface="Times New Roman" panose="02020603050405020304" pitchFamily="18" charset="0"/>
                        </a:rPr>
                        <a:t>8.</a:t>
                      </a:r>
                    </a:p>
                  </a:txBody>
                  <a:tcPr/>
                </a:tc>
                <a:tc>
                  <a:txBody>
                    <a:bodyPr/>
                    <a:lstStyle/>
                    <a:p>
                      <a:pPr algn="ctr"/>
                      <a:r>
                        <a:rPr lang="en-US" sz="1200" dirty="0">
                          <a:latin typeface="Times New Roman" panose="02020603050405020304" pitchFamily="18" charset="0"/>
                          <a:cs typeface="Times New Roman" panose="02020603050405020304" pitchFamily="18" charset="0"/>
                        </a:rPr>
                        <a:t>A review on fruit recognition and feature evaluation using CNN</a:t>
                      </a:r>
                    </a:p>
                  </a:txBody>
                  <a:tcPr/>
                </a:tc>
                <a:tc>
                  <a:txBody>
                    <a:bodyPr/>
                    <a:lstStyle/>
                    <a:p>
                      <a:pPr algn="ctr"/>
                      <a:r>
                        <a:rPr lang="en-US" sz="1200" dirty="0">
                          <a:latin typeface="Times New Roman" panose="02020603050405020304" pitchFamily="18" charset="0"/>
                          <a:cs typeface="Times New Roman" panose="02020603050405020304" pitchFamily="18" charset="0"/>
                        </a:rPr>
                        <a:t>25</a:t>
                      </a:r>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CONFERENCE</a:t>
                      </a:r>
                    </a:p>
                    <a:p>
                      <a:pPr algn="ctr"/>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SCIENCE DIRECT</a:t>
                      </a:r>
                    </a:p>
                  </a:txBody>
                  <a:tcPr/>
                </a:tc>
                <a:tc>
                  <a:txBody>
                    <a:bodyPr/>
                    <a:lstStyle/>
                    <a:p>
                      <a:pPr algn="ctr"/>
                      <a:r>
                        <a:rPr lang="en-US" sz="1200" dirty="0">
                          <a:latin typeface="Times New Roman" panose="02020603050405020304" pitchFamily="18" charset="0"/>
                          <a:cs typeface="Times New Roman" panose="02020603050405020304" pitchFamily="18" charset="0"/>
                        </a:rPr>
                        <a:t>7.5</a:t>
                      </a:r>
                    </a:p>
                  </a:txBody>
                  <a:tcPr/>
                </a:tc>
                <a:tc>
                  <a:txBody>
                    <a:bodyPr/>
                    <a:lstStyle/>
                    <a:p>
                      <a:pPr algn="ctr"/>
                      <a:r>
                        <a:rPr lang="en-US" sz="1200" dirty="0">
                          <a:latin typeface="Times New Roman" panose="02020603050405020304" pitchFamily="18" charset="0"/>
                          <a:cs typeface="Times New Roman" panose="02020603050405020304" pitchFamily="18" charset="0"/>
                        </a:rPr>
                        <a:t>3.987</a:t>
                      </a:r>
                    </a:p>
                  </a:txBody>
                  <a:tcPr/>
                </a:tc>
                <a:tc>
                  <a:txBody>
                    <a:bodyPr/>
                    <a:lstStyle/>
                    <a:p>
                      <a:pPr algn="ctr"/>
                      <a:r>
                        <a:rPr lang="en-US" sz="1200" dirty="0">
                          <a:latin typeface="Times New Roman" panose="02020603050405020304" pitchFamily="18" charset="0"/>
                          <a:cs typeface="Times New Roman" panose="02020603050405020304" pitchFamily="18" charset="0"/>
                        </a:rPr>
                        <a:t>Q1</a:t>
                      </a:r>
                    </a:p>
                  </a:txBody>
                  <a:tcPr/>
                </a:tc>
                <a:extLst>
                  <a:ext uri="{0D108BD9-81ED-4DB2-BD59-A6C34878D82A}">
                    <a16:rowId xmlns:a16="http://schemas.microsoft.com/office/drawing/2014/main" val="3185092230"/>
                  </a:ext>
                </a:extLst>
              </a:tr>
              <a:tr h="422213">
                <a:tc>
                  <a:txBody>
                    <a:bodyPr/>
                    <a:lstStyle/>
                    <a:p>
                      <a:pPr algn="ctr"/>
                      <a:r>
                        <a:rPr lang="en-US" sz="1200" dirty="0">
                          <a:latin typeface="Times New Roman" panose="02020603050405020304" pitchFamily="18" charset="0"/>
                          <a:cs typeface="Times New Roman" panose="02020603050405020304" pitchFamily="18" charset="0"/>
                        </a:rPr>
                        <a:t>9.</a:t>
                      </a:r>
                    </a:p>
                  </a:txBody>
                  <a:tcPr/>
                </a:tc>
                <a:tc>
                  <a:txBody>
                    <a:bodyPr/>
                    <a:lstStyle/>
                    <a:p>
                      <a:pPr algn="ctr"/>
                      <a:r>
                        <a:rPr lang="en-US" sz="1200" dirty="0">
                          <a:latin typeface="Times New Roman" panose="02020603050405020304" pitchFamily="18" charset="0"/>
                          <a:cs typeface="Times New Roman" panose="02020603050405020304" pitchFamily="18" charset="0"/>
                        </a:rPr>
                        <a:t>Deep learning accurately predicts food categories and nutrients based on ingredient statements</a:t>
                      </a:r>
                    </a:p>
                  </a:txBody>
                  <a:tcPr/>
                </a:tc>
                <a:tc>
                  <a:txBody>
                    <a:bodyPr/>
                    <a:lstStyle/>
                    <a:p>
                      <a:pPr algn="ctr"/>
                      <a:r>
                        <a:rPr lang="en-US" sz="1200" dirty="0">
                          <a:latin typeface="Times New Roman" panose="02020603050405020304" pitchFamily="18" charset="0"/>
                          <a:cs typeface="Times New Roman" panose="02020603050405020304" pitchFamily="18" charset="0"/>
                        </a:rPr>
                        <a:t>9</a:t>
                      </a:r>
                    </a:p>
                  </a:txBody>
                  <a:tcPr/>
                </a:tc>
                <a:tc>
                  <a:txBody>
                    <a:bodyPr/>
                    <a:lstStyle/>
                    <a:p>
                      <a:pPr algn="ctr"/>
                      <a:r>
                        <a:rPr lang="en-US" sz="1200" dirty="0">
                          <a:latin typeface="Times New Roman" panose="02020603050405020304" pitchFamily="18" charset="0"/>
                          <a:cs typeface="Times New Roman" panose="02020603050405020304" pitchFamily="18" charset="0"/>
                        </a:rPr>
                        <a:t>JOURNAL</a:t>
                      </a:r>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SCIENCE DIRECT</a:t>
                      </a:r>
                    </a:p>
                  </a:txBody>
                  <a:tcPr/>
                </a:tc>
                <a:tc>
                  <a:txBody>
                    <a:bodyPr/>
                    <a:lstStyle/>
                    <a:p>
                      <a:pPr algn="ctr"/>
                      <a:r>
                        <a:rPr lang="en-US" sz="1200" dirty="0">
                          <a:latin typeface="Times New Roman" panose="02020603050405020304" pitchFamily="18" charset="0"/>
                          <a:cs typeface="Times New Roman" panose="02020603050405020304" pitchFamily="18" charset="0"/>
                        </a:rPr>
                        <a:t>8.1</a:t>
                      </a:r>
                    </a:p>
                  </a:txBody>
                  <a:tcPr/>
                </a:tc>
                <a:tc>
                  <a:txBody>
                    <a:bodyPr/>
                    <a:lstStyle/>
                    <a:p>
                      <a:pPr algn="ctr"/>
                      <a:r>
                        <a:rPr lang="en-US" sz="1200" dirty="0">
                          <a:latin typeface="Times New Roman" panose="02020603050405020304" pitchFamily="18" charset="0"/>
                          <a:cs typeface="Times New Roman" panose="02020603050405020304" pitchFamily="18" charset="0"/>
                        </a:rPr>
                        <a:t>7.152</a:t>
                      </a:r>
                    </a:p>
                  </a:txBody>
                  <a:tcPr/>
                </a:tc>
                <a:tc>
                  <a:txBody>
                    <a:bodyPr/>
                    <a:lstStyle/>
                    <a:p>
                      <a:pPr algn="ctr"/>
                      <a:r>
                        <a:rPr lang="en-US" sz="1200" dirty="0">
                          <a:latin typeface="Times New Roman" panose="02020603050405020304" pitchFamily="18" charset="0"/>
                          <a:cs typeface="Times New Roman" panose="02020603050405020304" pitchFamily="18" charset="0"/>
                        </a:rPr>
                        <a:t>Q1</a:t>
                      </a:r>
                    </a:p>
                  </a:txBody>
                  <a:tcPr/>
                </a:tc>
                <a:extLst>
                  <a:ext uri="{0D108BD9-81ED-4DB2-BD59-A6C34878D82A}">
                    <a16:rowId xmlns:a16="http://schemas.microsoft.com/office/drawing/2014/main" val="653551145"/>
                  </a:ext>
                </a:extLst>
              </a:tr>
              <a:tr h="310832">
                <a:tc>
                  <a:txBody>
                    <a:bodyPr/>
                    <a:lstStyle/>
                    <a:p>
                      <a:pPr algn="ctr"/>
                      <a:r>
                        <a:rPr lang="en-US" sz="1200" dirty="0">
                          <a:latin typeface="Times New Roman" panose="02020603050405020304" pitchFamily="18" charset="0"/>
                          <a:cs typeface="Times New Roman" panose="02020603050405020304" pitchFamily="18" charset="0"/>
                        </a:rPr>
                        <a:t>10.</a:t>
                      </a:r>
                    </a:p>
                  </a:txBody>
                  <a:tcPr/>
                </a:tc>
                <a:tc>
                  <a:txBody>
                    <a:bodyPr/>
                    <a:lstStyle/>
                    <a:p>
                      <a:pPr algn="ctr"/>
                      <a:r>
                        <a:rPr lang="en-US" sz="1200" dirty="0">
                          <a:latin typeface="Times New Roman" panose="02020603050405020304" pitchFamily="18" charset="0"/>
                          <a:cs typeface="Times New Roman" panose="02020603050405020304" pitchFamily="18" charset="0"/>
                        </a:rPr>
                        <a:t>Fruits and Vegetables Recognition using YOLO</a:t>
                      </a:r>
                    </a:p>
                  </a:txBody>
                  <a:tcPr/>
                </a:tc>
                <a:tc>
                  <a:txBody>
                    <a:bodyPr/>
                    <a:lstStyle/>
                    <a:p>
                      <a:pPr algn="ctr"/>
                      <a:r>
                        <a:rPr lang="en-US" sz="1200" dirty="0">
                          <a:latin typeface="Times New Roman" panose="02020603050405020304" pitchFamily="18" charset="0"/>
                          <a:cs typeface="Times New Roman" panose="02020603050405020304" pitchFamily="18" charset="0"/>
                        </a:rPr>
                        <a:t>1</a:t>
                      </a:r>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JOURNAL</a:t>
                      </a:r>
                    </a:p>
                  </a:txBody>
                  <a:tcPr/>
                </a:tc>
                <a:tc>
                  <a:txBody>
                    <a:bodyPr/>
                    <a:lstStyle/>
                    <a:p>
                      <a:pPr algn="ctr"/>
                      <a:r>
                        <a:rPr lang="en-US" sz="1200" dirty="0">
                          <a:latin typeface="Times New Roman" panose="02020603050405020304" pitchFamily="18" charset="0"/>
                          <a:cs typeface="Times New Roman" panose="02020603050405020304" pitchFamily="18" charset="0"/>
                        </a:rPr>
                        <a:t>IEEE</a:t>
                      </a:r>
                    </a:p>
                  </a:txBody>
                  <a:tcPr/>
                </a:tc>
                <a:tc>
                  <a:txBody>
                    <a:bodyPr/>
                    <a:lstStyle/>
                    <a:p>
                      <a:pPr algn="ctr"/>
                      <a:r>
                        <a:rPr lang="en-US" sz="1200" dirty="0">
                          <a:latin typeface="Times New Roman" panose="02020603050405020304" pitchFamily="18" charset="0"/>
                          <a:cs typeface="Times New Roman" panose="02020603050405020304" pitchFamily="18" charset="0"/>
                        </a:rPr>
                        <a:t>5.4</a:t>
                      </a:r>
                    </a:p>
                  </a:txBody>
                  <a:tcPr/>
                </a:tc>
                <a:tc>
                  <a:txBody>
                    <a:bodyPr/>
                    <a:lstStyle/>
                    <a:p>
                      <a:pPr algn="ctr"/>
                      <a:r>
                        <a:rPr lang="en-US" sz="1200" dirty="0">
                          <a:latin typeface="Times New Roman" panose="02020603050405020304" pitchFamily="18" charset="0"/>
                          <a:cs typeface="Times New Roman" panose="02020603050405020304" pitchFamily="18" charset="0"/>
                        </a:rPr>
                        <a:t>3.447</a:t>
                      </a:r>
                    </a:p>
                  </a:txBody>
                  <a:tcPr/>
                </a:tc>
                <a:tc>
                  <a:txBody>
                    <a:bodyPr/>
                    <a:lstStyle/>
                    <a:p>
                      <a:pPr algn="ctr"/>
                      <a:r>
                        <a:rPr lang="en-US" sz="1200" dirty="0">
                          <a:latin typeface="Times New Roman" panose="02020603050405020304" pitchFamily="18" charset="0"/>
                          <a:cs typeface="Times New Roman" panose="02020603050405020304" pitchFamily="18" charset="0"/>
                        </a:rPr>
                        <a:t>Q1</a:t>
                      </a:r>
                    </a:p>
                  </a:txBody>
                  <a:tcPr/>
                </a:tc>
                <a:extLst>
                  <a:ext uri="{0D108BD9-81ED-4DB2-BD59-A6C34878D82A}">
                    <a16:rowId xmlns:a16="http://schemas.microsoft.com/office/drawing/2014/main" val="4274142954"/>
                  </a:ext>
                </a:extLst>
              </a:tr>
              <a:tr h="422213">
                <a:tc>
                  <a:txBody>
                    <a:bodyPr/>
                    <a:lstStyle/>
                    <a:p>
                      <a:pPr algn="ctr"/>
                      <a:r>
                        <a:rPr lang="en-US" sz="1200" dirty="0">
                          <a:latin typeface="Times New Roman" panose="02020603050405020304" pitchFamily="18" charset="0"/>
                          <a:cs typeface="Times New Roman" panose="02020603050405020304" pitchFamily="18" charset="0"/>
                        </a:rPr>
                        <a:t>11.</a:t>
                      </a:r>
                    </a:p>
                  </a:txBody>
                  <a:tcPr/>
                </a:tc>
                <a:tc>
                  <a:txBody>
                    <a:bodyPr/>
                    <a:lstStyle/>
                    <a:p>
                      <a:pPr algn="ctr"/>
                      <a:r>
                        <a:rPr lang="en-US" sz="1200" dirty="0">
                          <a:latin typeface="Times New Roman" panose="02020603050405020304" pitchFamily="18" charset="0"/>
                          <a:cs typeface="Times New Roman" panose="02020603050405020304" pitchFamily="18" charset="0"/>
                        </a:rPr>
                        <a:t>Fruit-CNN: An Efficient Deep learning-based Fruit Classification and Quality Assessment for Precision Agriculture.</a:t>
                      </a:r>
                    </a:p>
                  </a:txBody>
                  <a:tcPr/>
                </a:tc>
                <a:tc>
                  <a:txBody>
                    <a:bodyPr/>
                    <a:lstStyle/>
                    <a:p>
                      <a:pPr algn="ctr"/>
                      <a:r>
                        <a:rPr lang="en-US" sz="1200" dirty="0">
                          <a:latin typeface="Times New Roman" panose="02020603050405020304" pitchFamily="18" charset="0"/>
                          <a:cs typeface="Times New Roman" panose="02020603050405020304" pitchFamily="18" charset="0"/>
                        </a:rPr>
                        <a:t>22</a:t>
                      </a:r>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JOURNAL</a:t>
                      </a:r>
                    </a:p>
                    <a:p>
                      <a:pPr algn="ct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latin typeface="Times New Roman" panose="02020603050405020304" pitchFamily="18" charset="0"/>
                          <a:cs typeface="Times New Roman" panose="02020603050405020304" pitchFamily="18" charset="0"/>
                        </a:rPr>
                        <a:t>IEEE</a:t>
                      </a:r>
                    </a:p>
                  </a:txBody>
                  <a:tcPr/>
                </a:tc>
                <a:tc>
                  <a:txBody>
                    <a:bodyPr/>
                    <a:lstStyle/>
                    <a:p>
                      <a:pPr algn="ctr"/>
                      <a:r>
                        <a:rPr lang="en-US" sz="1200" dirty="0">
                          <a:latin typeface="Times New Roman" panose="02020603050405020304" pitchFamily="18" charset="0"/>
                          <a:cs typeface="Times New Roman" panose="02020603050405020304" pitchFamily="18" charset="0"/>
                        </a:rPr>
                        <a:t>6.5</a:t>
                      </a:r>
                    </a:p>
                  </a:txBody>
                  <a:tcPr/>
                </a:tc>
                <a:tc>
                  <a:txBody>
                    <a:bodyPr/>
                    <a:lstStyle/>
                    <a:p>
                      <a:pPr algn="ctr"/>
                      <a:r>
                        <a:rPr lang="en-US" sz="1200" dirty="0">
                          <a:latin typeface="Times New Roman" panose="02020603050405020304" pitchFamily="18" charset="0"/>
                          <a:cs typeface="Times New Roman" panose="02020603050405020304" pitchFamily="18" charset="0"/>
                        </a:rPr>
                        <a:t>3.422</a:t>
                      </a:r>
                    </a:p>
                  </a:txBody>
                  <a:tcPr/>
                </a:tc>
                <a:tc>
                  <a:txBody>
                    <a:bodyPr/>
                    <a:lstStyle/>
                    <a:p>
                      <a:pPr algn="ctr"/>
                      <a:r>
                        <a:rPr lang="en-US" sz="1200" dirty="0">
                          <a:latin typeface="Times New Roman" panose="02020603050405020304" pitchFamily="18" charset="0"/>
                          <a:cs typeface="Times New Roman" panose="02020603050405020304" pitchFamily="18" charset="0"/>
                        </a:rPr>
                        <a:t>Q2</a:t>
                      </a:r>
                    </a:p>
                  </a:txBody>
                  <a:tcPr/>
                </a:tc>
                <a:extLst>
                  <a:ext uri="{0D108BD9-81ED-4DB2-BD59-A6C34878D82A}">
                    <a16:rowId xmlns:a16="http://schemas.microsoft.com/office/drawing/2014/main" val="504775499"/>
                  </a:ext>
                </a:extLst>
              </a:tr>
              <a:tr h="422213">
                <a:tc>
                  <a:txBody>
                    <a:bodyPr/>
                    <a:lstStyle/>
                    <a:p>
                      <a:pPr algn="ctr"/>
                      <a:r>
                        <a:rPr lang="en-US" sz="1200" dirty="0">
                          <a:latin typeface="Times New Roman" panose="02020603050405020304" pitchFamily="18" charset="0"/>
                          <a:cs typeface="Times New Roman" panose="02020603050405020304" pitchFamily="18" charset="0"/>
                        </a:rPr>
                        <a:t>12.</a:t>
                      </a:r>
                    </a:p>
                  </a:txBody>
                  <a:tcPr/>
                </a:tc>
                <a:tc>
                  <a:txBody>
                    <a:bodyPr/>
                    <a:lstStyle/>
                    <a:p>
                      <a:pPr algn="ctr"/>
                      <a:r>
                        <a:rPr lang="en-US" sz="1200" dirty="0">
                          <a:latin typeface="Times New Roman" panose="02020603050405020304" pitchFamily="18" charset="0"/>
                          <a:cs typeface="Times New Roman" panose="02020603050405020304" pitchFamily="18" charset="0"/>
                        </a:rPr>
                        <a:t>Real Time Riped Fruit Detection using Faster R-CNN Deep Neural Network Models.</a:t>
                      </a:r>
                    </a:p>
                  </a:txBody>
                  <a:tcPr/>
                </a:tc>
                <a:tc>
                  <a:txBody>
                    <a:bodyPr/>
                    <a:lstStyle/>
                    <a:p>
                      <a:pPr algn="ctr"/>
                      <a:r>
                        <a:rPr lang="en-US" sz="1200" dirty="0">
                          <a:latin typeface="Times New Roman" panose="02020603050405020304" pitchFamily="18" charset="0"/>
                          <a:cs typeface="Times New Roman" panose="02020603050405020304" pitchFamily="18" charset="0"/>
                        </a:rPr>
                        <a:t>19</a:t>
                      </a:r>
                    </a:p>
                  </a:txBody>
                  <a:tcPr/>
                </a:tc>
                <a:tc>
                  <a:txBody>
                    <a:bodyPr/>
                    <a:lstStyle/>
                    <a:p>
                      <a:pPr algn="ctr"/>
                      <a:r>
                        <a:rPr lang="en-US" sz="1200" dirty="0">
                          <a:latin typeface="Times New Roman" panose="02020603050405020304" pitchFamily="18" charset="0"/>
                          <a:cs typeface="Times New Roman" panose="02020603050405020304" pitchFamily="18" charset="0"/>
                        </a:rPr>
                        <a:t>CONFERENCE</a:t>
                      </a:r>
                    </a:p>
                  </a:txBody>
                  <a:tcPr/>
                </a:tc>
                <a:tc>
                  <a:txBody>
                    <a:bodyPr/>
                    <a:lstStyle/>
                    <a:p>
                      <a:pPr algn="ctr"/>
                      <a:r>
                        <a:rPr lang="en-US" sz="1200" dirty="0">
                          <a:latin typeface="Times New Roman" panose="02020603050405020304" pitchFamily="18" charset="0"/>
                          <a:cs typeface="Times New Roman" panose="02020603050405020304" pitchFamily="18" charset="0"/>
                        </a:rPr>
                        <a:t>IEEE</a:t>
                      </a:r>
                    </a:p>
                  </a:txBody>
                  <a:tcPr/>
                </a:tc>
                <a:tc>
                  <a:txBody>
                    <a:bodyPr/>
                    <a:lstStyle/>
                    <a:p>
                      <a:pPr algn="ctr"/>
                      <a:r>
                        <a:rPr lang="en-US" sz="1200" dirty="0">
                          <a:latin typeface="Times New Roman" panose="02020603050405020304" pitchFamily="18" charset="0"/>
                          <a:cs typeface="Times New Roman" panose="02020603050405020304" pitchFamily="18" charset="0"/>
                        </a:rPr>
                        <a:t>5.8</a:t>
                      </a:r>
                    </a:p>
                  </a:txBody>
                  <a:tcPr/>
                </a:tc>
                <a:tc>
                  <a:txBody>
                    <a:bodyPr/>
                    <a:lstStyle/>
                    <a:p>
                      <a:pPr algn="ctr"/>
                      <a:r>
                        <a:rPr lang="en-US" sz="1200" dirty="0">
                          <a:latin typeface="Times New Roman" panose="02020603050405020304" pitchFamily="18" charset="0"/>
                          <a:cs typeface="Times New Roman" panose="02020603050405020304" pitchFamily="18" charset="0"/>
                        </a:rPr>
                        <a:t>3.711</a:t>
                      </a:r>
                    </a:p>
                  </a:txBody>
                  <a:tcPr/>
                </a:tc>
                <a:tc>
                  <a:txBody>
                    <a:bodyPr/>
                    <a:lstStyle/>
                    <a:p>
                      <a:pPr algn="ctr"/>
                      <a:r>
                        <a:rPr lang="en-US" sz="1200" dirty="0">
                          <a:latin typeface="Times New Roman" panose="02020603050405020304" pitchFamily="18" charset="0"/>
                          <a:cs typeface="Times New Roman" panose="02020603050405020304" pitchFamily="18" charset="0"/>
                        </a:rPr>
                        <a:t>Q1</a:t>
                      </a:r>
                    </a:p>
                  </a:txBody>
                  <a:tcPr/>
                </a:tc>
                <a:extLst>
                  <a:ext uri="{0D108BD9-81ED-4DB2-BD59-A6C34878D82A}">
                    <a16:rowId xmlns:a16="http://schemas.microsoft.com/office/drawing/2014/main" val="3461326442"/>
                  </a:ext>
                </a:extLst>
              </a:tr>
              <a:tr h="310832">
                <a:tc>
                  <a:txBody>
                    <a:bodyPr/>
                    <a:lstStyle/>
                    <a:p>
                      <a:pPr algn="ctr"/>
                      <a:r>
                        <a:rPr lang="en-US" sz="1200" dirty="0">
                          <a:latin typeface="Times New Roman" panose="02020603050405020304" pitchFamily="18" charset="0"/>
                          <a:cs typeface="Times New Roman" panose="02020603050405020304" pitchFamily="18" charset="0"/>
                        </a:rPr>
                        <a:t>13.</a:t>
                      </a:r>
                    </a:p>
                  </a:txBody>
                  <a:tcPr/>
                </a:tc>
                <a:tc>
                  <a:txBody>
                    <a:bodyPr/>
                    <a:lstStyle/>
                    <a:p>
                      <a:pPr algn="ctr"/>
                      <a:r>
                        <a:rPr lang="en-US" sz="1200" dirty="0">
                          <a:latin typeface="Times New Roman" panose="02020603050405020304" pitchFamily="18" charset="0"/>
                          <a:cs typeface="Times New Roman" panose="02020603050405020304" pitchFamily="18" charset="0"/>
                        </a:rPr>
                        <a:t>Fruit Classification using Optimized CNN</a:t>
                      </a:r>
                    </a:p>
                  </a:txBody>
                  <a:tcPr/>
                </a:tc>
                <a:tc>
                  <a:txBody>
                    <a:bodyPr/>
                    <a:lstStyle/>
                    <a:p>
                      <a:pPr algn="ctr"/>
                      <a:r>
                        <a:rPr lang="en-US" sz="1200" dirty="0">
                          <a:latin typeface="Times New Roman" panose="02020603050405020304" pitchFamily="18" charset="0"/>
                          <a:cs typeface="Times New Roman" panose="02020603050405020304" pitchFamily="18" charset="0"/>
                        </a:rPr>
                        <a:t>6</a:t>
                      </a:r>
                    </a:p>
                  </a:txBody>
                  <a:tcPr/>
                </a:tc>
                <a:tc>
                  <a:txBody>
                    <a:bodyPr/>
                    <a:lstStyle/>
                    <a:p>
                      <a:pPr algn="ctr"/>
                      <a:r>
                        <a:rPr lang="en-US" sz="1200" dirty="0">
                          <a:latin typeface="Times New Roman" panose="02020603050405020304" pitchFamily="18" charset="0"/>
                          <a:cs typeface="Times New Roman" panose="02020603050405020304" pitchFamily="18" charset="0"/>
                        </a:rPr>
                        <a:t>CONFERENCE</a:t>
                      </a:r>
                    </a:p>
                  </a:txBody>
                  <a:tcPr/>
                </a:tc>
                <a:tc>
                  <a:txBody>
                    <a:bodyPr/>
                    <a:lstStyle/>
                    <a:p>
                      <a:pPr algn="ctr"/>
                      <a:r>
                        <a:rPr lang="en-US" sz="1200" dirty="0">
                          <a:latin typeface="Times New Roman" panose="02020603050405020304" pitchFamily="18" charset="0"/>
                          <a:cs typeface="Times New Roman" panose="02020603050405020304" pitchFamily="18" charset="0"/>
                        </a:rPr>
                        <a:t>IEEE</a:t>
                      </a:r>
                    </a:p>
                  </a:txBody>
                  <a:tcPr/>
                </a:tc>
                <a:tc>
                  <a:txBody>
                    <a:bodyPr/>
                    <a:lstStyle/>
                    <a:p>
                      <a:pPr algn="ctr"/>
                      <a:r>
                        <a:rPr lang="en-US" sz="1200" dirty="0">
                          <a:latin typeface="Times New Roman" panose="02020603050405020304" pitchFamily="18" charset="0"/>
                          <a:cs typeface="Times New Roman" panose="02020603050405020304" pitchFamily="18" charset="0"/>
                        </a:rPr>
                        <a:t>4.5</a:t>
                      </a:r>
                    </a:p>
                  </a:txBody>
                  <a:tcPr/>
                </a:tc>
                <a:tc>
                  <a:txBody>
                    <a:bodyPr/>
                    <a:lstStyle/>
                    <a:p>
                      <a:pPr algn="ctr"/>
                      <a:r>
                        <a:rPr lang="en-US" sz="1200" dirty="0">
                          <a:latin typeface="Times New Roman" panose="02020603050405020304" pitchFamily="18" charset="0"/>
                          <a:cs typeface="Times New Roman" panose="02020603050405020304" pitchFamily="18" charset="0"/>
                        </a:rPr>
                        <a:t>3.540</a:t>
                      </a:r>
                    </a:p>
                  </a:txBody>
                  <a:tcPr/>
                </a:tc>
                <a:tc>
                  <a:txBody>
                    <a:bodyPr/>
                    <a:lstStyle/>
                    <a:p>
                      <a:pPr algn="ctr"/>
                      <a:r>
                        <a:rPr lang="en-US" sz="1200" dirty="0">
                          <a:latin typeface="Times New Roman" panose="02020603050405020304" pitchFamily="18" charset="0"/>
                          <a:cs typeface="Times New Roman" panose="02020603050405020304" pitchFamily="18" charset="0"/>
                        </a:rPr>
                        <a:t>Q1</a:t>
                      </a:r>
                    </a:p>
                  </a:txBody>
                  <a:tcPr/>
                </a:tc>
                <a:extLst>
                  <a:ext uri="{0D108BD9-81ED-4DB2-BD59-A6C34878D82A}">
                    <a16:rowId xmlns:a16="http://schemas.microsoft.com/office/drawing/2014/main" val="3418021184"/>
                  </a:ext>
                </a:extLst>
              </a:tr>
              <a:tr h="310832">
                <a:tc>
                  <a:txBody>
                    <a:bodyPr/>
                    <a:lstStyle/>
                    <a:p>
                      <a:pPr algn="ctr"/>
                      <a:r>
                        <a:rPr lang="en-US" sz="1200" dirty="0">
                          <a:latin typeface="Times New Roman" panose="02020603050405020304" pitchFamily="18" charset="0"/>
                          <a:cs typeface="Times New Roman" panose="02020603050405020304" pitchFamily="18" charset="0"/>
                        </a:rPr>
                        <a:t>14.</a:t>
                      </a:r>
                    </a:p>
                  </a:txBody>
                  <a:tcPr/>
                </a:tc>
                <a:tc>
                  <a:txBody>
                    <a:bodyPr/>
                    <a:lstStyle/>
                    <a:p>
                      <a:pPr algn="ctr"/>
                      <a:r>
                        <a:rPr lang="en-US" sz="1200" dirty="0">
                          <a:latin typeface="Times New Roman" panose="02020603050405020304" pitchFamily="18" charset="0"/>
                          <a:cs typeface="Times New Roman" panose="02020603050405020304" pitchFamily="18" charset="0"/>
                        </a:rPr>
                        <a:t>Fruit Freshness Detection Using CNN</a:t>
                      </a:r>
                    </a:p>
                  </a:txBody>
                  <a:tcPr/>
                </a:tc>
                <a:tc>
                  <a:txBody>
                    <a:bodyPr/>
                    <a:lstStyle/>
                    <a:p>
                      <a:pPr algn="ctr"/>
                      <a:r>
                        <a:rPr lang="en-US" sz="1200" dirty="0">
                          <a:latin typeface="Times New Roman" panose="02020603050405020304" pitchFamily="18" charset="0"/>
                          <a:cs typeface="Times New Roman" panose="02020603050405020304" pitchFamily="18" charset="0"/>
                        </a:rPr>
                        <a:t>11</a:t>
                      </a:r>
                    </a:p>
                  </a:txBody>
                  <a:tcPr/>
                </a:tc>
                <a:tc>
                  <a:txBody>
                    <a:bodyPr/>
                    <a:lstStyle/>
                    <a:p>
                      <a:pPr algn="ctr"/>
                      <a:r>
                        <a:rPr lang="en-US" sz="1200" dirty="0">
                          <a:latin typeface="Times New Roman" panose="02020603050405020304" pitchFamily="18" charset="0"/>
                          <a:cs typeface="Times New Roman" panose="02020603050405020304" pitchFamily="18" charset="0"/>
                        </a:rPr>
                        <a:t>JOURNAL</a:t>
                      </a:r>
                    </a:p>
                  </a:txBody>
                  <a:tcPr/>
                </a:tc>
                <a:tc>
                  <a:txBody>
                    <a:bodyPr/>
                    <a:lstStyle/>
                    <a:p>
                      <a:pPr algn="ctr"/>
                      <a:r>
                        <a:rPr lang="en-US" sz="1200" dirty="0">
                          <a:latin typeface="Times New Roman" panose="02020603050405020304" pitchFamily="18" charset="0"/>
                          <a:cs typeface="Times New Roman" panose="02020603050405020304" pitchFamily="18" charset="0"/>
                        </a:rPr>
                        <a:t>IEEE</a:t>
                      </a:r>
                    </a:p>
                  </a:txBody>
                  <a:tcPr/>
                </a:tc>
                <a:tc>
                  <a:txBody>
                    <a:bodyPr/>
                    <a:lstStyle/>
                    <a:p>
                      <a:pPr algn="ctr"/>
                      <a:r>
                        <a:rPr lang="en-US" sz="1200" dirty="0">
                          <a:latin typeface="Times New Roman" panose="02020603050405020304" pitchFamily="18" charset="0"/>
                          <a:cs typeface="Times New Roman" panose="02020603050405020304" pitchFamily="18" charset="0"/>
                        </a:rPr>
                        <a:t>5.4</a:t>
                      </a:r>
                    </a:p>
                  </a:txBody>
                  <a:tcPr/>
                </a:tc>
                <a:tc>
                  <a:txBody>
                    <a:bodyPr/>
                    <a:lstStyle/>
                    <a:p>
                      <a:pPr algn="ctr"/>
                      <a:r>
                        <a:rPr lang="en-US" sz="1200" dirty="0">
                          <a:latin typeface="Times New Roman" panose="02020603050405020304" pitchFamily="18" charset="0"/>
                          <a:cs typeface="Times New Roman" panose="02020603050405020304" pitchFamily="18" charset="0"/>
                        </a:rPr>
                        <a:t>3.447</a:t>
                      </a:r>
                    </a:p>
                  </a:txBody>
                  <a:tcPr/>
                </a:tc>
                <a:tc>
                  <a:txBody>
                    <a:bodyPr/>
                    <a:lstStyle/>
                    <a:p>
                      <a:pPr algn="ctr"/>
                      <a:r>
                        <a:rPr lang="en-US" sz="1200" dirty="0">
                          <a:latin typeface="Times New Roman" panose="02020603050405020304" pitchFamily="18" charset="0"/>
                          <a:cs typeface="Times New Roman" panose="02020603050405020304" pitchFamily="18" charset="0"/>
                        </a:rPr>
                        <a:t>Q2</a:t>
                      </a:r>
                    </a:p>
                  </a:txBody>
                  <a:tcPr/>
                </a:tc>
                <a:extLst>
                  <a:ext uri="{0D108BD9-81ED-4DB2-BD59-A6C34878D82A}">
                    <a16:rowId xmlns:a16="http://schemas.microsoft.com/office/drawing/2014/main" val="1222356921"/>
                  </a:ext>
                </a:extLst>
              </a:tr>
              <a:tr h="310832">
                <a:tc>
                  <a:txBody>
                    <a:bodyPr/>
                    <a:lstStyle/>
                    <a:p>
                      <a:pPr algn="ctr"/>
                      <a:r>
                        <a:rPr lang="en-US" sz="1200" dirty="0">
                          <a:latin typeface="Times New Roman" panose="02020603050405020304" pitchFamily="18" charset="0"/>
                          <a:cs typeface="Times New Roman" panose="02020603050405020304" pitchFamily="18" charset="0"/>
                        </a:rPr>
                        <a:t>15.</a:t>
                      </a:r>
                    </a:p>
                  </a:txBody>
                  <a:tcPr/>
                </a:tc>
                <a:tc>
                  <a:txBody>
                    <a:bodyPr/>
                    <a:lstStyle/>
                    <a:p>
                      <a:pPr algn="ctr"/>
                      <a:r>
                        <a:rPr lang="en-US" sz="1200" dirty="0">
                          <a:latin typeface="Times New Roman" panose="02020603050405020304" pitchFamily="18" charset="0"/>
                          <a:cs typeface="Times New Roman" panose="02020603050405020304" pitchFamily="18" charset="0"/>
                        </a:rPr>
                        <a:t>Food Calorie and Nutrition Analysis System based on Mask R-CNN.</a:t>
                      </a:r>
                    </a:p>
                  </a:txBody>
                  <a:tcPr/>
                </a:tc>
                <a:tc>
                  <a:txBody>
                    <a:bodyPr/>
                    <a:lstStyle/>
                    <a:p>
                      <a:pPr algn="ctr"/>
                      <a:r>
                        <a:rPr lang="en-US" sz="1200" dirty="0">
                          <a:latin typeface="Times New Roman" panose="02020603050405020304" pitchFamily="18" charset="0"/>
                          <a:cs typeface="Times New Roman" panose="02020603050405020304" pitchFamily="18" charset="0"/>
                        </a:rPr>
                        <a:t>14</a:t>
                      </a:r>
                    </a:p>
                  </a:txBody>
                  <a:tcPr/>
                </a:tc>
                <a:tc>
                  <a:txBody>
                    <a:bodyPr/>
                    <a:lstStyle/>
                    <a:p>
                      <a:pPr algn="ctr"/>
                      <a:r>
                        <a:rPr lang="en-US" sz="1200" dirty="0">
                          <a:latin typeface="Times New Roman" panose="02020603050405020304" pitchFamily="18" charset="0"/>
                          <a:cs typeface="Times New Roman" panose="02020603050405020304" pitchFamily="18" charset="0"/>
                        </a:rPr>
                        <a:t>CONFERENCE</a:t>
                      </a:r>
                    </a:p>
                  </a:txBody>
                  <a:tcPr/>
                </a:tc>
                <a:tc>
                  <a:txBody>
                    <a:bodyPr/>
                    <a:lstStyle/>
                    <a:p>
                      <a:pPr algn="ctr"/>
                      <a:r>
                        <a:rPr lang="en-US" sz="1200" dirty="0">
                          <a:latin typeface="Times New Roman" panose="02020603050405020304" pitchFamily="18" charset="0"/>
                          <a:cs typeface="Times New Roman" panose="02020603050405020304" pitchFamily="18" charset="0"/>
                        </a:rPr>
                        <a:t>IEEE</a:t>
                      </a:r>
                    </a:p>
                  </a:txBody>
                  <a:tcPr/>
                </a:tc>
                <a:tc>
                  <a:txBody>
                    <a:bodyPr/>
                    <a:lstStyle/>
                    <a:p>
                      <a:pPr algn="ctr"/>
                      <a:r>
                        <a:rPr lang="en-US" sz="1200" dirty="0">
                          <a:latin typeface="Times New Roman" panose="02020603050405020304" pitchFamily="18" charset="0"/>
                          <a:cs typeface="Times New Roman" panose="02020603050405020304" pitchFamily="18" charset="0"/>
                        </a:rPr>
                        <a:t>6.1</a:t>
                      </a:r>
                    </a:p>
                  </a:txBody>
                  <a:tcPr/>
                </a:tc>
                <a:tc>
                  <a:txBody>
                    <a:bodyPr/>
                    <a:lstStyle/>
                    <a:p>
                      <a:pPr algn="ctr"/>
                      <a:r>
                        <a:rPr lang="en-US" sz="1200" dirty="0">
                          <a:latin typeface="Times New Roman" panose="02020603050405020304" pitchFamily="18" charset="0"/>
                          <a:cs typeface="Times New Roman" panose="02020603050405020304" pitchFamily="18" charset="0"/>
                        </a:rPr>
                        <a:t>3.052</a:t>
                      </a:r>
                    </a:p>
                  </a:txBody>
                  <a:tcPr/>
                </a:tc>
                <a:tc>
                  <a:txBody>
                    <a:bodyPr/>
                    <a:lstStyle/>
                    <a:p>
                      <a:pPr algn="ctr"/>
                      <a:r>
                        <a:rPr lang="en-US" sz="1200" dirty="0">
                          <a:latin typeface="Times New Roman" panose="02020603050405020304" pitchFamily="18" charset="0"/>
                          <a:cs typeface="Times New Roman" panose="02020603050405020304" pitchFamily="18" charset="0"/>
                        </a:rPr>
                        <a:t>Q2</a:t>
                      </a:r>
                    </a:p>
                  </a:txBody>
                  <a:tcPr/>
                </a:tc>
                <a:extLst>
                  <a:ext uri="{0D108BD9-81ED-4DB2-BD59-A6C34878D82A}">
                    <a16:rowId xmlns:a16="http://schemas.microsoft.com/office/drawing/2014/main" val="3185182474"/>
                  </a:ext>
                </a:extLst>
              </a:tr>
            </a:tbl>
          </a:graphicData>
        </a:graphic>
      </p:graphicFrame>
    </p:spTree>
    <p:extLst>
      <p:ext uri="{BB962C8B-B14F-4D97-AF65-F5344CB8AC3E}">
        <p14:creationId xmlns:p14="http://schemas.microsoft.com/office/powerpoint/2010/main" val="28917854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C2A9828-172A-5215-B04F-A26AC889D7FC}"/>
              </a:ext>
            </a:extLst>
          </p:cNvPr>
          <p:cNvGraphicFramePr>
            <a:graphicFrameLocks noGrp="1"/>
          </p:cNvGraphicFramePr>
          <p:nvPr>
            <p:extLst>
              <p:ext uri="{D42A27DB-BD31-4B8C-83A1-F6EECF244321}">
                <p14:modId xmlns:p14="http://schemas.microsoft.com/office/powerpoint/2010/main" val="1862183823"/>
              </p:ext>
            </p:extLst>
          </p:nvPr>
        </p:nvGraphicFramePr>
        <p:xfrm>
          <a:off x="2505883" y="1778591"/>
          <a:ext cx="5828030" cy="1552575"/>
        </p:xfrm>
        <a:graphic>
          <a:graphicData uri="http://schemas.openxmlformats.org/drawingml/2006/table">
            <a:tbl>
              <a:tblPr firstRow="1" firstCol="1">
                <a:tableStyleId>{69012ECD-51FC-41F1-AA8D-1B2483CD663E}</a:tableStyleId>
              </a:tblPr>
              <a:tblGrid>
                <a:gridCol w="3644546">
                  <a:extLst>
                    <a:ext uri="{9D8B030D-6E8A-4147-A177-3AD203B41FA5}">
                      <a16:colId xmlns:a16="http://schemas.microsoft.com/office/drawing/2014/main" val="539922962"/>
                    </a:ext>
                  </a:extLst>
                </a:gridCol>
                <a:gridCol w="2183484">
                  <a:extLst>
                    <a:ext uri="{9D8B030D-6E8A-4147-A177-3AD203B41FA5}">
                      <a16:colId xmlns:a16="http://schemas.microsoft.com/office/drawing/2014/main" val="3921592894"/>
                    </a:ext>
                  </a:extLst>
                </a:gridCol>
              </a:tblGrid>
              <a:tr h="310515">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Rubric Name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Weightage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6150902"/>
                  </a:ext>
                </a:extLst>
              </a:tr>
              <a:tr h="310515">
                <a:tc>
                  <a:txBody>
                    <a:bodyPr/>
                    <a:lstStyle/>
                    <a:p>
                      <a:pPr marL="0" marR="0" algn="l">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Problem Statement/Introduction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5</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71067121"/>
                  </a:ext>
                </a:extLst>
              </a:tr>
              <a:tr h="310515">
                <a:tc>
                  <a:txBody>
                    <a:bodyPr/>
                    <a:lstStyle/>
                    <a:p>
                      <a:pPr marL="0" marR="0" algn="l">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Motivation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5</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6156000"/>
                  </a:ext>
                </a:extLst>
              </a:tr>
              <a:tr h="310515">
                <a:tc>
                  <a:txBody>
                    <a:bodyPr/>
                    <a:lstStyle/>
                    <a:p>
                      <a:pPr marL="0" marR="0" algn="l">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Dataset Analysis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10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62473521"/>
                  </a:ext>
                </a:extLst>
              </a:tr>
              <a:tr h="310515">
                <a:tc>
                  <a:txBody>
                    <a:bodyPr/>
                    <a:lstStyle/>
                    <a:p>
                      <a:pPr marL="0" marR="0" algn="l">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Related papers review</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30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90849380"/>
                  </a:ext>
                </a:extLst>
              </a:tr>
            </a:tbl>
          </a:graphicData>
        </a:graphic>
      </p:graphicFrame>
      <p:sp>
        <p:nvSpPr>
          <p:cNvPr id="3" name="Rectangle 1">
            <a:extLst>
              <a:ext uri="{FF2B5EF4-FFF2-40B4-BE49-F238E27FC236}">
                <a16:creationId xmlns:a16="http://schemas.microsoft.com/office/drawing/2014/main" id="{287D2FEE-0DE8-D8EF-3588-8BEE36653B53}"/>
              </a:ext>
            </a:extLst>
          </p:cNvPr>
          <p:cNvSpPr>
            <a:spLocks noChangeArrowheads="1"/>
          </p:cNvSpPr>
          <p:nvPr/>
        </p:nvSpPr>
        <p:spPr bwMode="auto">
          <a:xfrm>
            <a:off x="561653" y="439095"/>
            <a:ext cx="1014118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CC0066"/>
                </a:solidFill>
                <a:effectLst/>
                <a:latin typeface="Times New Roman" panose="02020603050405020304" pitchFamily="18" charset="0"/>
                <a:ea typeface="Calibri" panose="020F0502020204030204" pitchFamily="34" charset="0"/>
                <a:cs typeface="Times New Roman" panose="02020603050405020304" pitchFamily="18" charset="0"/>
              </a:rPr>
              <a:t>Evaluation Rubrics</a:t>
            </a:r>
            <a:endParaRPr kumimoji="0" lang="en-US" altLang="en-US" sz="3600" b="0" i="0" u="none" strike="noStrike" cap="none" normalizeH="0" baseline="0" dirty="0">
              <a:ln>
                <a:noFill/>
              </a:ln>
              <a:solidFill>
                <a:srgbClr val="CC0066"/>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8529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95001-7007-C639-18FA-698B2CAADA6D}"/>
              </a:ext>
            </a:extLst>
          </p:cNvPr>
          <p:cNvSpPr>
            <a:spLocks noGrp="1"/>
          </p:cNvSpPr>
          <p:nvPr>
            <p:ph type="title"/>
          </p:nvPr>
        </p:nvSpPr>
        <p:spPr>
          <a:xfrm>
            <a:off x="838200" y="365128"/>
            <a:ext cx="10515600" cy="630916"/>
          </a:xfrm>
        </p:spPr>
        <p:txBody>
          <a:bodyPr>
            <a:normAutofit/>
          </a:bodyPr>
          <a:lstStyle/>
          <a:p>
            <a:pPr fontAlgn="base"/>
            <a:r>
              <a:rPr lang="en-US" sz="3600" b="1" dirty="0">
                <a:solidFill>
                  <a:srgbClr val="CC0066"/>
                </a:solidFill>
                <a:latin typeface="Times New Roman" panose="02020603050405020304" pitchFamily="18" charset="0"/>
                <a:cs typeface="Times New Roman" panose="02020603050405020304" pitchFamily="18" charset="0"/>
              </a:rPr>
              <a:t>List of Research Labs</a:t>
            </a:r>
            <a:endParaRPr lang="en-US" sz="3600" dirty="0"/>
          </a:p>
        </p:txBody>
      </p:sp>
      <p:graphicFrame>
        <p:nvGraphicFramePr>
          <p:cNvPr id="4" name="Content Placeholder 3">
            <a:extLst>
              <a:ext uri="{FF2B5EF4-FFF2-40B4-BE49-F238E27FC236}">
                <a16:creationId xmlns:a16="http://schemas.microsoft.com/office/drawing/2014/main" id="{CF0CD6B9-9F9F-6339-354A-C5EF06D88CBE}"/>
              </a:ext>
            </a:extLst>
          </p:cNvPr>
          <p:cNvGraphicFramePr>
            <a:graphicFrameLocks noGrp="1"/>
          </p:cNvGraphicFramePr>
          <p:nvPr>
            <p:ph idx="1"/>
            <p:extLst>
              <p:ext uri="{D42A27DB-BD31-4B8C-83A1-F6EECF244321}">
                <p14:modId xmlns:p14="http://schemas.microsoft.com/office/powerpoint/2010/main" val="2425514416"/>
              </p:ext>
            </p:extLst>
          </p:nvPr>
        </p:nvGraphicFramePr>
        <p:xfrm>
          <a:off x="1224642" y="1880054"/>
          <a:ext cx="8567057" cy="1889760"/>
        </p:xfrm>
        <a:graphic>
          <a:graphicData uri="http://schemas.openxmlformats.org/drawingml/2006/table">
            <a:tbl>
              <a:tblPr firstRow="1" bandRow="1">
                <a:tableStyleId>{5C22544A-7EE6-4342-B048-85BDC9FD1C3A}</a:tableStyleId>
              </a:tblPr>
              <a:tblGrid>
                <a:gridCol w="2264229">
                  <a:extLst>
                    <a:ext uri="{9D8B030D-6E8A-4147-A177-3AD203B41FA5}">
                      <a16:colId xmlns:a16="http://schemas.microsoft.com/office/drawing/2014/main" val="2913092635"/>
                    </a:ext>
                  </a:extLst>
                </a:gridCol>
                <a:gridCol w="1045028">
                  <a:extLst>
                    <a:ext uri="{9D8B030D-6E8A-4147-A177-3AD203B41FA5}">
                      <a16:colId xmlns:a16="http://schemas.microsoft.com/office/drawing/2014/main" val="102003339"/>
                    </a:ext>
                  </a:extLst>
                </a:gridCol>
                <a:gridCol w="2405744">
                  <a:extLst>
                    <a:ext uri="{9D8B030D-6E8A-4147-A177-3AD203B41FA5}">
                      <a16:colId xmlns:a16="http://schemas.microsoft.com/office/drawing/2014/main" val="2617610611"/>
                    </a:ext>
                  </a:extLst>
                </a:gridCol>
                <a:gridCol w="1458686">
                  <a:extLst>
                    <a:ext uri="{9D8B030D-6E8A-4147-A177-3AD203B41FA5}">
                      <a16:colId xmlns:a16="http://schemas.microsoft.com/office/drawing/2014/main" val="2392847248"/>
                    </a:ext>
                  </a:extLst>
                </a:gridCol>
                <a:gridCol w="1393370">
                  <a:extLst>
                    <a:ext uri="{9D8B030D-6E8A-4147-A177-3AD203B41FA5}">
                      <a16:colId xmlns:a16="http://schemas.microsoft.com/office/drawing/2014/main" val="2517993974"/>
                    </a:ext>
                  </a:extLst>
                </a:gridCol>
              </a:tblGrid>
              <a:tr h="370840">
                <a:tc>
                  <a:txBody>
                    <a:bodyPr/>
                    <a:lstStyle/>
                    <a:p>
                      <a:pPr algn="ctr"/>
                      <a:r>
                        <a:rPr lang="en-US" sz="2000" dirty="0">
                          <a:latin typeface="Times New Roman" panose="02020603050405020304" pitchFamily="18" charset="0"/>
                          <a:cs typeface="Times New Roman" panose="02020603050405020304" pitchFamily="18" charset="0"/>
                        </a:rPr>
                        <a:t>Name of the lab</a:t>
                      </a:r>
                    </a:p>
                  </a:txBody>
                  <a:tcPr/>
                </a:tc>
                <a:tc>
                  <a:txBody>
                    <a:bodyPr/>
                    <a:lstStyle/>
                    <a:p>
                      <a:pPr algn="ctr"/>
                      <a:r>
                        <a:rPr lang="en-US" sz="2000" dirty="0">
                          <a:latin typeface="Times New Roman" panose="02020603050405020304" pitchFamily="18" charset="0"/>
                          <a:cs typeface="Times New Roman" panose="02020603050405020304" pitchFamily="18" charset="0"/>
                        </a:rPr>
                        <a:t>URL</a:t>
                      </a:r>
                    </a:p>
                  </a:txBody>
                  <a:tcPr/>
                </a:tc>
                <a:tc>
                  <a:txBody>
                    <a:bodyPr/>
                    <a:lstStyle/>
                    <a:p>
                      <a:pPr algn="ctr"/>
                      <a:r>
                        <a:rPr lang="en-US" sz="2000" dirty="0">
                          <a:latin typeface="Times New Roman" panose="02020603050405020304" pitchFamily="18" charset="0"/>
                          <a:cs typeface="Times New Roman" panose="02020603050405020304" pitchFamily="18" charset="0"/>
                        </a:rPr>
                        <a:t>Name of the Professor</a:t>
                      </a:r>
                    </a:p>
                  </a:txBody>
                  <a:tcPr/>
                </a:tc>
                <a:tc>
                  <a:txBody>
                    <a:bodyPr/>
                    <a:lstStyle/>
                    <a:p>
                      <a:pPr algn="ctr"/>
                      <a:r>
                        <a:rPr lang="en-US" sz="2000" dirty="0">
                          <a:latin typeface="Times New Roman" panose="02020603050405020304" pitchFamily="18" charset="0"/>
                          <a:cs typeface="Times New Roman" panose="02020603050405020304" pitchFamily="18" charset="0"/>
                        </a:rPr>
                        <a:t>Institute</a:t>
                      </a:r>
                    </a:p>
                  </a:txBody>
                  <a:tcPr/>
                </a:tc>
                <a:tc>
                  <a:txBody>
                    <a:bodyPr/>
                    <a:lstStyle/>
                    <a:p>
                      <a:pPr algn="ctr"/>
                      <a:r>
                        <a:rPr lang="en-US" sz="2000" dirty="0">
                          <a:latin typeface="Times New Roman" panose="02020603050405020304" pitchFamily="18" charset="0"/>
                          <a:cs typeface="Times New Roman" panose="02020603050405020304" pitchFamily="18" charset="0"/>
                        </a:rPr>
                        <a:t>Country</a:t>
                      </a:r>
                    </a:p>
                  </a:txBody>
                  <a:tcPr/>
                </a:tc>
                <a:extLst>
                  <a:ext uri="{0D108BD9-81ED-4DB2-BD59-A6C34878D82A}">
                    <a16:rowId xmlns:a16="http://schemas.microsoft.com/office/drawing/2014/main" val="89664645"/>
                  </a:ext>
                </a:extLst>
              </a:tr>
              <a:tr h="370840">
                <a:tc>
                  <a:txBody>
                    <a:bodyPr/>
                    <a:lstStyle/>
                    <a:p>
                      <a:endParaRPr lang="en-US" sz="2000">
                        <a:latin typeface="Times New Roman" panose="02020603050405020304" pitchFamily="18" charset="0"/>
                        <a:cs typeface="Times New Roman" panose="02020603050405020304" pitchFamily="18" charset="0"/>
                      </a:endParaRPr>
                    </a:p>
                  </a:txBody>
                  <a:tcPr/>
                </a:tc>
                <a:tc>
                  <a:txBody>
                    <a:bodyPr/>
                    <a:lstStyle/>
                    <a:p>
                      <a:endParaRPr lang="en-US" sz="2000">
                        <a:latin typeface="Times New Roman" panose="02020603050405020304" pitchFamily="18" charset="0"/>
                        <a:cs typeface="Times New Roman" panose="02020603050405020304" pitchFamily="18" charset="0"/>
                      </a:endParaRPr>
                    </a:p>
                  </a:txBody>
                  <a:tcPr/>
                </a:tc>
                <a:tc>
                  <a:txBody>
                    <a:bodyPr/>
                    <a:lstStyle/>
                    <a:p>
                      <a:endParaRPr lang="en-US" sz="2000">
                        <a:latin typeface="Times New Roman" panose="02020603050405020304" pitchFamily="18" charset="0"/>
                        <a:cs typeface="Times New Roman" panose="02020603050405020304" pitchFamily="18" charset="0"/>
                      </a:endParaRPr>
                    </a:p>
                  </a:txBody>
                  <a:tcPr/>
                </a:tc>
                <a:tc>
                  <a:txBody>
                    <a:bodyPr/>
                    <a:lstStyle/>
                    <a:p>
                      <a:endParaRPr lang="en-US" sz="2000">
                        <a:latin typeface="Times New Roman" panose="02020603050405020304" pitchFamily="18" charset="0"/>
                        <a:cs typeface="Times New Roman" panose="02020603050405020304" pitchFamily="18" charset="0"/>
                      </a:endParaRPr>
                    </a:p>
                  </a:txBody>
                  <a:tcPr/>
                </a:tc>
                <a:tc>
                  <a:txBody>
                    <a:bodyPr/>
                    <a:lstStyle/>
                    <a:p>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39698561"/>
                  </a:ext>
                </a:extLst>
              </a:tr>
              <a:tr h="370840">
                <a:tc>
                  <a:txBody>
                    <a:bodyPr/>
                    <a:lstStyle/>
                    <a:p>
                      <a:endParaRPr lang="en-US" sz="2000">
                        <a:latin typeface="Times New Roman" panose="02020603050405020304" pitchFamily="18" charset="0"/>
                        <a:cs typeface="Times New Roman" panose="02020603050405020304" pitchFamily="18" charset="0"/>
                      </a:endParaRPr>
                    </a:p>
                  </a:txBody>
                  <a:tcPr/>
                </a:tc>
                <a:tc>
                  <a:txBody>
                    <a:bodyPr/>
                    <a:lstStyle/>
                    <a:p>
                      <a:endParaRPr lang="en-US" sz="2000">
                        <a:latin typeface="Times New Roman" panose="02020603050405020304" pitchFamily="18" charset="0"/>
                        <a:cs typeface="Times New Roman" panose="02020603050405020304" pitchFamily="18" charset="0"/>
                      </a:endParaRPr>
                    </a:p>
                  </a:txBody>
                  <a:tcPr/>
                </a:tc>
                <a:tc>
                  <a:txBody>
                    <a:bodyPr/>
                    <a:lstStyle/>
                    <a:p>
                      <a:endParaRPr lang="en-US" sz="2000">
                        <a:latin typeface="Times New Roman" panose="02020603050405020304" pitchFamily="18" charset="0"/>
                        <a:cs typeface="Times New Roman" panose="02020603050405020304" pitchFamily="18" charset="0"/>
                      </a:endParaRPr>
                    </a:p>
                  </a:txBody>
                  <a:tcPr/>
                </a:tc>
                <a:tc>
                  <a:txBody>
                    <a:bodyPr/>
                    <a:lstStyle/>
                    <a:p>
                      <a:endParaRPr lang="en-US" sz="2000">
                        <a:latin typeface="Times New Roman" panose="02020603050405020304" pitchFamily="18" charset="0"/>
                        <a:cs typeface="Times New Roman" panose="02020603050405020304" pitchFamily="18" charset="0"/>
                      </a:endParaRPr>
                    </a:p>
                  </a:txBody>
                  <a:tcPr/>
                </a:tc>
                <a:tc>
                  <a:txBody>
                    <a:bodyPr/>
                    <a:lstStyle/>
                    <a:p>
                      <a:endParaRPr lang="en-US"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45347187"/>
                  </a:ext>
                </a:extLst>
              </a:tr>
              <a:tr h="370840">
                <a:tc>
                  <a:txBody>
                    <a:bodyPr/>
                    <a:lstStyle/>
                    <a:p>
                      <a:endParaRPr lang="en-US" sz="2000">
                        <a:latin typeface="Times New Roman" panose="02020603050405020304" pitchFamily="18" charset="0"/>
                        <a:cs typeface="Times New Roman" panose="02020603050405020304" pitchFamily="18" charset="0"/>
                      </a:endParaRPr>
                    </a:p>
                  </a:txBody>
                  <a:tcPr/>
                </a:tc>
                <a:tc>
                  <a:txBody>
                    <a:bodyPr/>
                    <a:lstStyle/>
                    <a:p>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a:latin typeface="Times New Roman" panose="02020603050405020304" pitchFamily="18" charset="0"/>
                        <a:cs typeface="Times New Roman" panose="02020603050405020304" pitchFamily="18" charset="0"/>
                      </a:endParaRPr>
                    </a:p>
                  </a:txBody>
                  <a:tcPr/>
                </a:tc>
                <a:tc>
                  <a:txBody>
                    <a:bodyPr/>
                    <a:lstStyle/>
                    <a:p>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96512821"/>
                  </a:ext>
                </a:extLst>
              </a:tr>
            </a:tbl>
          </a:graphicData>
        </a:graphic>
      </p:graphicFrame>
    </p:spTree>
    <p:extLst>
      <p:ext uri="{BB962C8B-B14F-4D97-AF65-F5344CB8AC3E}">
        <p14:creationId xmlns:p14="http://schemas.microsoft.com/office/powerpoint/2010/main" val="25350272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9FCB8-E0BD-57A9-BCC5-5A2092946C11}"/>
              </a:ext>
            </a:extLst>
          </p:cNvPr>
          <p:cNvSpPr>
            <a:spLocks noGrp="1"/>
          </p:cNvSpPr>
          <p:nvPr>
            <p:ph type="title"/>
          </p:nvPr>
        </p:nvSpPr>
        <p:spPr>
          <a:xfrm>
            <a:off x="838200" y="1826095"/>
            <a:ext cx="10515600" cy="2852737"/>
          </a:xfrm>
        </p:spPr>
        <p:txBody>
          <a:bodyPr>
            <a:normAutofit/>
          </a:bodyPr>
          <a:lstStyle/>
          <a:p>
            <a:pPr algn="ctr"/>
            <a:r>
              <a:rPr lang="en-US" sz="8800" b="1" dirty="0">
                <a:latin typeface="Times New Roman" panose="02020603050405020304" pitchFamily="18" charset="0"/>
                <a:cs typeface="Times New Roman" panose="02020603050405020304" pitchFamily="18" charset="0"/>
              </a:rPr>
              <a:t>THANK YOU</a:t>
            </a:r>
            <a:br>
              <a:rPr lang="en-US" sz="8800" b="1" dirty="0">
                <a:latin typeface="Times New Roman" panose="02020603050405020304" pitchFamily="18" charset="0"/>
                <a:cs typeface="Times New Roman" panose="02020603050405020304" pitchFamily="18" charset="0"/>
              </a:rPr>
            </a:br>
            <a:endParaRPr lang="en-IN" sz="8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3303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BFB78C-AC4D-BCE0-2EC1-A34314DDCA04}"/>
              </a:ext>
            </a:extLst>
          </p:cNvPr>
          <p:cNvSpPr>
            <a:spLocks noGrp="1"/>
          </p:cNvSpPr>
          <p:nvPr>
            <p:ph idx="1"/>
          </p:nvPr>
        </p:nvSpPr>
        <p:spPr>
          <a:xfrm>
            <a:off x="887186" y="1079954"/>
            <a:ext cx="10515600" cy="4351338"/>
          </a:xfrm>
        </p:spPr>
        <p:txBody>
          <a:bodyPr>
            <a:normAutofit/>
          </a:bodyPr>
          <a:lstStyle/>
          <a:p>
            <a:pPr marL="0" indent="0" algn="ctr">
              <a:buNone/>
            </a:pPr>
            <a:endParaRPr lang="en-US" sz="7200" b="1" dirty="0">
              <a:solidFill>
                <a:srgbClr val="CC0066"/>
              </a:solidFill>
              <a:latin typeface="Times New Roman" panose="02020603050405020304" pitchFamily="18" charset="0"/>
              <a:cs typeface="Times New Roman" panose="02020603050405020304" pitchFamily="18" charset="0"/>
            </a:endParaRPr>
          </a:p>
          <a:p>
            <a:pPr marL="0" indent="0" algn="ctr">
              <a:buNone/>
            </a:pPr>
            <a:r>
              <a:rPr lang="en-US" sz="7200" b="1" dirty="0">
                <a:solidFill>
                  <a:srgbClr val="CC0066"/>
                </a:solidFill>
                <a:latin typeface="Times New Roman" panose="02020603050405020304" pitchFamily="18" charset="0"/>
                <a:cs typeface="Times New Roman" panose="02020603050405020304" pitchFamily="18" charset="0"/>
              </a:rPr>
              <a:t>LITERATURE SURVEY</a:t>
            </a:r>
            <a:endParaRPr lang="en-US"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381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EF46FDF-B10A-CF78-2C68-ECF62A192085}"/>
              </a:ext>
            </a:extLst>
          </p:cNvPr>
          <p:cNvGraphicFramePr>
            <a:graphicFrameLocks noGrp="1"/>
          </p:cNvGraphicFramePr>
          <p:nvPr>
            <p:extLst>
              <p:ext uri="{D42A27DB-BD31-4B8C-83A1-F6EECF244321}">
                <p14:modId xmlns:p14="http://schemas.microsoft.com/office/powerpoint/2010/main" val="3193032057"/>
              </p:ext>
            </p:extLst>
          </p:nvPr>
        </p:nvGraphicFramePr>
        <p:xfrm>
          <a:off x="1" y="0"/>
          <a:ext cx="12192000" cy="6106160"/>
        </p:xfrm>
        <a:graphic>
          <a:graphicData uri="http://schemas.openxmlformats.org/drawingml/2006/table">
            <a:tbl>
              <a:tblPr firstRow="1" bandRow="1">
                <a:tableStyleId>{5C22544A-7EE6-4342-B048-85BDC9FD1C3A}</a:tableStyleId>
              </a:tblPr>
              <a:tblGrid>
                <a:gridCol w="715107">
                  <a:extLst>
                    <a:ext uri="{9D8B030D-6E8A-4147-A177-3AD203B41FA5}">
                      <a16:colId xmlns:a16="http://schemas.microsoft.com/office/drawing/2014/main" val="2640490699"/>
                    </a:ext>
                  </a:extLst>
                </a:gridCol>
                <a:gridCol w="2799057">
                  <a:extLst>
                    <a:ext uri="{9D8B030D-6E8A-4147-A177-3AD203B41FA5}">
                      <a16:colId xmlns:a16="http://schemas.microsoft.com/office/drawing/2014/main" val="3738838066"/>
                    </a:ext>
                  </a:extLst>
                </a:gridCol>
                <a:gridCol w="1458888">
                  <a:extLst>
                    <a:ext uri="{9D8B030D-6E8A-4147-A177-3AD203B41FA5}">
                      <a16:colId xmlns:a16="http://schemas.microsoft.com/office/drawing/2014/main" val="3710537458"/>
                    </a:ext>
                  </a:extLst>
                </a:gridCol>
                <a:gridCol w="1812758">
                  <a:extLst>
                    <a:ext uri="{9D8B030D-6E8A-4147-A177-3AD203B41FA5}">
                      <a16:colId xmlns:a16="http://schemas.microsoft.com/office/drawing/2014/main" val="3502819548"/>
                    </a:ext>
                  </a:extLst>
                </a:gridCol>
                <a:gridCol w="5406190">
                  <a:extLst>
                    <a:ext uri="{9D8B030D-6E8A-4147-A177-3AD203B41FA5}">
                      <a16:colId xmlns:a16="http://schemas.microsoft.com/office/drawing/2014/main" val="358038454"/>
                    </a:ext>
                  </a:extLst>
                </a:gridCol>
              </a:tblGrid>
              <a:tr h="464295">
                <a:tc>
                  <a:txBody>
                    <a:bodyPr/>
                    <a:lstStyle/>
                    <a:p>
                      <a:r>
                        <a:rPr lang="en-IN" sz="1000" dirty="0"/>
                        <a:t>S.NO</a:t>
                      </a:r>
                    </a:p>
                  </a:txBody>
                  <a:tcPr/>
                </a:tc>
                <a:tc>
                  <a:txBody>
                    <a:bodyPr/>
                    <a:lstStyle/>
                    <a:p>
                      <a:r>
                        <a:rPr lang="en-IN" sz="1000" dirty="0"/>
                        <a:t>RESEARCH PAPER</a:t>
                      </a:r>
                    </a:p>
                  </a:txBody>
                  <a:tcPr/>
                </a:tc>
                <a:tc>
                  <a:txBody>
                    <a:bodyPr/>
                    <a:lstStyle/>
                    <a:p>
                      <a:r>
                        <a:rPr lang="en-IN" sz="1000" dirty="0"/>
                        <a:t>JOURNAL OF THE PAPER</a:t>
                      </a:r>
                    </a:p>
                  </a:txBody>
                  <a:tcPr/>
                </a:tc>
                <a:tc>
                  <a:txBody>
                    <a:bodyPr/>
                    <a:lstStyle/>
                    <a:p>
                      <a:r>
                        <a:rPr lang="en-IN" sz="1000" dirty="0">
                          <a:latin typeface="Times New Roman" panose="02020603050405020304" pitchFamily="18" charset="0"/>
                          <a:cs typeface="Times New Roman" panose="02020603050405020304" pitchFamily="18" charset="0"/>
                        </a:rPr>
                        <a:t>ALGORITHM USED IN RESEARCH PAPER</a:t>
                      </a:r>
                    </a:p>
                  </a:txBody>
                  <a:tcPr/>
                </a:tc>
                <a:tc>
                  <a:txBody>
                    <a:bodyPr/>
                    <a:lstStyle/>
                    <a:p>
                      <a:pPr algn="just"/>
                      <a:r>
                        <a:rPr lang="en-IN" sz="1000" dirty="0">
                          <a:latin typeface="Times New Roman" panose="02020603050405020304" pitchFamily="18" charset="0"/>
                          <a:cs typeface="Times New Roman" panose="02020603050405020304" pitchFamily="18" charset="0"/>
                        </a:rPr>
                        <a:t>RESEARCH GAP</a:t>
                      </a:r>
                    </a:p>
                  </a:txBody>
                  <a:tcPr/>
                </a:tc>
                <a:extLst>
                  <a:ext uri="{0D108BD9-81ED-4DB2-BD59-A6C34878D82A}">
                    <a16:rowId xmlns:a16="http://schemas.microsoft.com/office/drawing/2014/main" val="3083595416"/>
                  </a:ext>
                </a:extLst>
              </a:tr>
              <a:tr h="1318480">
                <a:tc>
                  <a:txBody>
                    <a:bodyPr/>
                    <a:lstStyle/>
                    <a:p>
                      <a:r>
                        <a:rPr lang="en-IN" sz="1000" dirty="0">
                          <a:latin typeface="Times New Roman" panose="02020603050405020304" pitchFamily="18" charset="0"/>
                          <a:cs typeface="Times New Roman" panose="02020603050405020304" pitchFamily="18" charset="0"/>
                        </a:rPr>
                        <a:t>1.</a:t>
                      </a:r>
                    </a:p>
                  </a:txBody>
                  <a:tcPr/>
                </a:tc>
                <a:tc>
                  <a:txBody>
                    <a:bodyPr/>
                    <a:lstStyle/>
                    <a:p>
                      <a:pPr algn="just"/>
                      <a:r>
                        <a:rPr lang="en-US" sz="1000" b="1" dirty="0">
                          <a:latin typeface="Times New Roman" panose="02020603050405020304" pitchFamily="18" charset="0"/>
                          <a:cs typeface="Times New Roman" panose="02020603050405020304" pitchFamily="18" charset="0"/>
                        </a:rPr>
                        <a:t>Title: </a:t>
                      </a:r>
                      <a:r>
                        <a:rPr lang="en-US" sz="1000" dirty="0">
                          <a:latin typeface="Times New Roman" panose="02020603050405020304" pitchFamily="18" charset="0"/>
                          <a:cs typeface="Times New Roman" panose="02020603050405020304" pitchFamily="18" charset="0"/>
                        </a:rPr>
                        <a:t>A Robust Approach Using Fuzzy Logic for the Calories Evaluation of Fruits</a:t>
                      </a:r>
                    </a:p>
                    <a:p>
                      <a:pPr algn="just"/>
                      <a:endParaRPr lang="en-US" sz="1000" dirty="0">
                        <a:latin typeface="Times New Roman" panose="02020603050405020304" pitchFamily="18" charset="0"/>
                        <a:cs typeface="Times New Roman" panose="02020603050405020304" pitchFamily="18" charset="0"/>
                      </a:endParaRPr>
                    </a:p>
                    <a:p>
                      <a:pPr algn="just"/>
                      <a:r>
                        <a:rPr lang="en-US" sz="1000" b="1" dirty="0">
                          <a:latin typeface="Times New Roman" panose="02020603050405020304" pitchFamily="18" charset="0"/>
                          <a:cs typeface="Times New Roman" panose="02020603050405020304" pitchFamily="18" charset="0"/>
                        </a:rPr>
                        <a:t>Authors: </a:t>
                      </a:r>
                      <a:r>
                        <a:rPr lang="en-US" sz="1000" dirty="0">
                          <a:latin typeface="Times New Roman" panose="02020603050405020304" pitchFamily="18" charset="0"/>
                          <a:cs typeface="Times New Roman" panose="02020603050405020304" pitchFamily="18" charset="0"/>
                        </a:rPr>
                        <a:t>S. </a:t>
                      </a:r>
                      <a:r>
                        <a:rPr lang="en-US" sz="1000" dirty="0" err="1">
                          <a:latin typeface="Times New Roman" panose="02020603050405020304" pitchFamily="18" charset="0"/>
                          <a:cs typeface="Times New Roman" panose="02020603050405020304" pitchFamily="18" charset="0"/>
                        </a:rPr>
                        <a:t>Veni</a:t>
                      </a:r>
                      <a:r>
                        <a:rPr lang="en-US" sz="1000" dirty="0">
                          <a:latin typeface="Times New Roman" panose="02020603050405020304" pitchFamily="18" charset="0"/>
                          <a:cs typeface="Times New Roman" panose="02020603050405020304" pitchFamily="18" charset="0"/>
                        </a:rPr>
                        <a:t>, A. Krishna Sameera, V. </a:t>
                      </a:r>
                      <a:r>
                        <a:rPr lang="en-US" sz="1000" dirty="0" err="1">
                          <a:latin typeface="Times New Roman" panose="02020603050405020304" pitchFamily="18" charset="0"/>
                          <a:cs typeface="Times New Roman" panose="02020603050405020304" pitchFamily="18" charset="0"/>
                        </a:rPr>
                        <a:t>Samuktha</a:t>
                      </a:r>
                      <a:r>
                        <a:rPr lang="en-US" sz="1000" dirty="0">
                          <a:latin typeface="Times New Roman" panose="02020603050405020304" pitchFamily="18" charset="0"/>
                          <a:cs typeface="Times New Roman" panose="02020603050405020304" pitchFamily="18" charset="0"/>
                        </a:rPr>
                        <a:t> and R. Anand</a:t>
                      </a:r>
                    </a:p>
                    <a:p>
                      <a:endParaRPr lang="en-IN" sz="1000" dirty="0"/>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000" dirty="0">
                          <a:latin typeface="Times New Roman" panose="02020603050405020304" pitchFamily="18" charset="0"/>
                          <a:cs typeface="Times New Roman" panose="02020603050405020304" pitchFamily="18" charset="0"/>
                        </a:rPr>
                        <a:t>SPIN</a:t>
                      </a:r>
                    </a:p>
                    <a:p>
                      <a:endParaRPr lang="en-IN" sz="1000" dirty="0"/>
                    </a:p>
                  </a:txBody>
                  <a:tcPr/>
                </a:tc>
                <a:tc>
                  <a:txBody>
                    <a:bodyPr/>
                    <a:lstStyle/>
                    <a:p>
                      <a:r>
                        <a:rPr lang="en-IN" sz="1000" dirty="0">
                          <a:latin typeface="Times New Roman" panose="02020603050405020304" pitchFamily="18" charset="0"/>
                          <a:cs typeface="Times New Roman" panose="02020603050405020304" pitchFamily="18" charset="0"/>
                        </a:rPr>
                        <a:t>ANFIS (ADAPTIVE NEURO-FUZZY INFERENCE SYSTEM) - ANN</a:t>
                      </a:r>
                    </a:p>
                  </a:txBody>
                  <a:tcPr/>
                </a:tc>
                <a:tc>
                  <a:txBody>
                    <a:bodyPr/>
                    <a:lstStyle/>
                    <a:p>
                      <a:pPr algn="just"/>
                      <a:r>
                        <a:rPr lang="en-IN" sz="1000" dirty="0">
                          <a:latin typeface="Times New Roman" panose="02020603050405020304" pitchFamily="18" charset="0"/>
                          <a:cs typeface="Times New Roman" panose="02020603050405020304" pitchFamily="18" charset="0"/>
                        </a:rPr>
                        <a:t>This paper aims in aiding dieticians, physicians, and patients to measure their daily calorie intake by manually capturing multiple fruits images and feeding them to calories measurement system which utilizes Adaptive Neuro-Fuzzy Inference System(ANFIS)</a:t>
                      </a:r>
                    </a:p>
                  </a:txBody>
                  <a:tcPr/>
                </a:tc>
                <a:extLst>
                  <a:ext uri="{0D108BD9-81ED-4DB2-BD59-A6C34878D82A}">
                    <a16:rowId xmlns:a16="http://schemas.microsoft.com/office/drawing/2014/main" val="2725556385"/>
                  </a:ext>
                </a:extLst>
              </a:tr>
              <a:tr h="2085037">
                <a:tc>
                  <a:txBody>
                    <a:bodyPr/>
                    <a:lstStyle/>
                    <a:p>
                      <a:r>
                        <a:rPr lang="en-IN" sz="1000" dirty="0">
                          <a:latin typeface="Times New Roman" panose="02020603050405020304" pitchFamily="18" charset="0"/>
                          <a:cs typeface="Times New Roman" panose="02020603050405020304" pitchFamily="18" charset="0"/>
                        </a:rPr>
                        <a:t>2.</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00" b="1" dirty="0">
                          <a:latin typeface="Times New Roman" panose="02020603050405020304" pitchFamily="18" charset="0"/>
                          <a:cs typeface="Times New Roman" panose="02020603050405020304" pitchFamily="18" charset="0"/>
                        </a:rPr>
                        <a:t>Title: </a:t>
                      </a:r>
                      <a:r>
                        <a:rPr lang="en-US" sz="1000" dirty="0">
                          <a:latin typeface="Times New Roman" panose="02020603050405020304" pitchFamily="18" charset="0"/>
                          <a:cs typeface="Times New Roman" panose="02020603050405020304" pitchFamily="18" charset="0"/>
                        </a:rPr>
                        <a:t>Image-based Fruit Recognition and Classification.</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000" dirty="0">
                        <a:latin typeface="Times New Roman" panose="02020603050405020304" pitchFamily="18" charset="0"/>
                        <a:cs typeface="Times New Roman" panose="02020603050405020304" pitchFamily="18" charset="0"/>
                      </a:endParaRPr>
                    </a:p>
                    <a:p>
                      <a:pPr algn="just"/>
                      <a:r>
                        <a:rPr lang="en-US" sz="1000" b="1" dirty="0">
                          <a:latin typeface="Times New Roman" panose="02020603050405020304" pitchFamily="18" charset="0"/>
                          <a:cs typeface="Times New Roman" panose="02020603050405020304" pitchFamily="18" charset="0"/>
                        </a:rPr>
                        <a:t>Authors: </a:t>
                      </a:r>
                      <a:r>
                        <a:rPr lang="en-US" sz="1000" dirty="0">
                          <a:latin typeface="Times New Roman" panose="02020603050405020304" pitchFamily="18" charset="0"/>
                          <a:cs typeface="Times New Roman" panose="02020603050405020304" pitchFamily="18" charset="0"/>
                        </a:rPr>
                        <a:t>A. Marin, E. </a:t>
                      </a:r>
                      <a:r>
                        <a:rPr lang="en-US" sz="1000" dirty="0" err="1">
                          <a:latin typeface="Times New Roman" panose="02020603050405020304" pitchFamily="18" charset="0"/>
                          <a:cs typeface="Times New Roman" panose="02020603050405020304" pitchFamily="18" charset="0"/>
                        </a:rPr>
                        <a:t>Radoi</a:t>
                      </a:r>
                      <a:endParaRPr lang="en-US" sz="1000" dirty="0">
                        <a:latin typeface="Times New Roman" panose="02020603050405020304" pitchFamily="18" charset="0"/>
                        <a:cs typeface="Times New Roman" panose="02020603050405020304" pitchFamily="18" charset="0"/>
                      </a:endParaRPr>
                    </a:p>
                    <a:p>
                      <a:endParaRPr lang="en-IN" sz="1000" dirty="0"/>
                    </a:p>
                  </a:txBody>
                  <a:tcPr/>
                </a:tc>
                <a:tc>
                  <a:txBody>
                    <a:bodyPr/>
                    <a:lstStyle/>
                    <a:p>
                      <a:pPr algn="ctr"/>
                      <a:r>
                        <a:rPr lang="en-US" sz="1000" dirty="0">
                          <a:latin typeface="Times New Roman" panose="02020603050405020304" pitchFamily="18" charset="0"/>
                          <a:cs typeface="Times New Roman" panose="02020603050405020304" pitchFamily="18" charset="0"/>
                        </a:rPr>
                        <a:t>21st </a:t>
                      </a:r>
                      <a:r>
                        <a:rPr lang="en-US" sz="1000" dirty="0" err="1">
                          <a:latin typeface="Times New Roman" panose="02020603050405020304" pitchFamily="18" charset="0"/>
                          <a:cs typeface="Times New Roman" panose="02020603050405020304" pitchFamily="18" charset="0"/>
                        </a:rPr>
                        <a:t>RoEduNet</a:t>
                      </a:r>
                      <a:r>
                        <a:rPr lang="en-US" sz="1000" dirty="0">
                          <a:latin typeface="Times New Roman" panose="02020603050405020304" pitchFamily="18" charset="0"/>
                          <a:cs typeface="Times New Roman" panose="02020603050405020304" pitchFamily="18" charset="0"/>
                        </a:rPr>
                        <a:t> </a:t>
                      </a:r>
                    </a:p>
                    <a:p>
                      <a:pPr marL="0" marR="0" lvl="0" indent="0" algn="ctr" defTabSz="914377" rtl="0" eaLnBrk="1" fontAlgn="auto" latinLnBrk="0" hangingPunct="1">
                        <a:lnSpc>
                          <a:spcPct val="100000"/>
                        </a:lnSpc>
                        <a:spcBef>
                          <a:spcPts val="0"/>
                        </a:spcBef>
                        <a:spcAft>
                          <a:spcPts val="0"/>
                        </a:spcAft>
                        <a:buClrTx/>
                        <a:buSzTx/>
                        <a:buFontTx/>
                        <a:buNone/>
                        <a:tabLst/>
                        <a:defRPr/>
                      </a:pPr>
                      <a:r>
                        <a:rPr lang="en-US" sz="1000" dirty="0">
                          <a:latin typeface="Times New Roman" panose="02020603050405020304" pitchFamily="18" charset="0"/>
                          <a:cs typeface="Times New Roman" panose="02020603050405020304" pitchFamily="18" charset="0"/>
                        </a:rPr>
                        <a:t>Networking in Education and Research, 2022</a:t>
                      </a:r>
                    </a:p>
                    <a:p>
                      <a:pPr algn="ctr"/>
                      <a:endParaRPr lang="en-IN" sz="1000" dirty="0"/>
                    </a:p>
                  </a:txBody>
                  <a:tcPr/>
                </a:tc>
                <a:tc>
                  <a:txBody>
                    <a:bodyPr/>
                    <a:lstStyle/>
                    <a:p>
                      <a:r>
                        <a:rPr lang="en-IN" sz="1000" dirty="0">
                          <a:latin typeface="Times New Roman" panose="02020603050405020304" pitchFamily="18" charset="0"/>
                          <a:cs typeface="Times New Roman" panose="02020603050405020304" pitchFamily="18" charset="0"/>
                        </a:rPr>
                        <a:t>YOLOv3</a:t>
                      </a:r>
                    </a:p>
                    <a:p>
                      <a:r>
                        <a:rPr lang="en-IN" sz="1000" dirty="0">
                          <a:latin typeface="Times New Roman" panose="02020603050405020304" pitchFamily="18" charset="0"/>
                          <a:cs typeface="Times New Roman" panose="02020603050405020304" pitchFamily="18" charset="0"/>
                        </a:rPr>
                        <a:t>(</a:t>
                      </a:r>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You Only Look Once, Version 3)</a:t>
                      </a:r>
                      <a:endParaRPr lang="en-IN" sz="10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377"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effectLst/>
                          <a:latin typeface="Times New Roman" panose="02020603050405020304" pitchFamily="18" charset="0"/>
                          <a:ea typeface="+mn-ea"/>
                          <a:cs typeface="Times New Roman" panose="02020603050405020304" pitchFamily="18" charset="0"/>
                        </a:rPr>
                        <a:t>This paper proposes solution that used CNN for classifying fruits as either healthy or damaged. The algorithm was built on YOLOv3, a state-of the-art network for object detection in images that runs on the darkest architecture. The network was trained and evaluated on a newly collect and annotated dataset of over 400 images of 12 different fruits. The algorithm obtained a good classification accuracy of over 75%, considering the 12 double-states classes.</a:t>
                      </a:r>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28084479"/>
                  </a:ext>
                </a:extLst>
              </a:tr>
              <a:tr h="2238348">
                <a:tc>
                  <a:txBody>
                    <a:bodyPr/>
                    <a:lstStyle/>
                    <a:p>
                      <a:r>
                        <a:rPr lang="en-IN" sz="1000" dirty="0">
                          <a:latin typeface="Times New Roman" panose="02020603050405020304" pitchFamily="18" charset="0"/>
                          <a:cs typeface="Times New Roman" panose="02020603050405020304" pitchFamily="18" charset="0"/>
                        </a:rPr>
                        <a:t>3</a:t>
                      </a:r>
                      <a:r>
                        <a:rPr lang="en-IN" dirty="0"/>
                        <a:t>.</a:t>
                      </a:r>
                    </a:p>
                  </a:txBody>
                  <a:tcPr/>
                </a:tc>
                <a:tc>
                  <a:txBody>
                    <a:bodyPr/>
                    <a:lstStyle/>
                    <a:p>
                      <a:pPr algn="just"/>
                      <a:r>
                        <a:rPr lang="en-US" sz="1000" b="1" dirty="0">
                          <a:latin typeface="Times New Roman" panose="02020603050405020304" pitchFamily="18" charset="0"/>
                          <a:cs typeface="Times New Roman" panose="02020603050405020304" pitchFamily="18" charset="0"/>
                        </a:rPr>
                        <a:t>Title: </a:t>
                      </a:r>
                      <a:r>
                        <a:rPr lang="en-US" sz="1000" dirty="0">
                          <a:latin typeface="Times New Roman" panose="02020603050405020304" pitchFamily="18" charset="0"/>
                          <a:cs typeface="Times New Roman" panose="02020603050405020304" pitchFamily="18" charset="0"/>
                        </a:rPr>
                        <a:t>Fruit Detection and Recognition Based on Deep Learning for Automatic Harvesting: An Overview and Review</a:t>
                      </a:r>
                    </a:p>
                    <a:p>
                      <a:pPr algn="just"/>
                      <a:endParaRPr lang="en-US" sz="1000" dirty="0">
                        <a:latin typeface="Times New Roman" panose="02020603050405020304" pitchFamily="18" charset="0"/>
                        <a:cs typeface="Times New Roman" panose="02020603050405020304" pitchFamily="18" charset="0"/>
                      </a:endParaRPr>
                    </a:p>
                    <a:p>
                      <a:pPr algn="just"/>
                      <a:r>
                        <a:rPr lang="en-US" sz="1000" b="1" dirty="0">
                          <a:latin typeface="Times New Roman" panose="02020603050405020304" pitchFamily="18" charset="0"/>
                          <a:cs typeface="Times New Roman" panose="02020603050405020304" pitchFamily="18" charset="0"/>
                        </a:rPr>
                        <a:t>Authors: </a:t>
                      </a:r>
                      <a:r>
                        <a:rPr lang="en-US" sz="1000" dirty="0">
                          <a:latin typeface="Times New Roman" panose="02020603050405020304" pitchFamily="18" charset="0"/>
                          <a:cs typeface="Times New Roman" panose="02020603050405020304" pitchFamily="18" charset="0"/>
                        </a:rPr>
                        <a:t>F. Xiao, H. Wang, Y. Xu, R. Zhang</a:t>
                      </a:r>
                    </a:p>
                    <a:p>
                      <a:endParaRPr lang="en-IN" dirty="0"/>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000" dirty="0">
                          <a:latin typeface="Times New Roman" panose="02020603050405020304" pitchFamily="18" charset="0"/>
                          <a:cs typeface="Times New Roman" panose="02020603050405020304" pitchFamily="18" charset="0"/>
                        </a:rPr>
                        <a:t>Agronomy 2023</a:t>
                      </a:r>
                    </a:p>
                    <a:p>
                      <a:endParaRPr lang="en-IN" dirty="0"/>
                    </a:p>
                  </a:txBody>
                  <a:tcPr/>
                </a:tc>
                <a:tc>
                  <a:txBody>
                    <a:bodyPr/>
                    <a:lstStyle/>
                    <a:p>
                      <a:r>
                        <a:rPr lang="en-IN" sz="1000" dirty="0">
                          <a:latin typeface="Times New Roman" panose="02020603050405020304" pitchFamily="18" charset="0"/>
                          <a:cs typeface="Times New Roman" panose="02020603050405020304" pitchFamily="18" charset="0"/>
                        </a:rPr>
                        <a:t>CNN (CONVOLUTIONAL NEURAL NETWORK)</a:t>
                      </a:r>
                    </a:p>
                  </a:txBody>
                  <a:tcPr/>
                </a:tc>
                <a:tc>
                  <a:txBody>
                    <a:bodyPr/>
                    <a:lstStyle/>
                    <a:p>
                      <a:pPr algn="just"/>
                      <a:r>
                        <a:rPr lang="en-US" sz="1000" dirty="0">
                          <a:latin typeface="Times New Roman" panose="02020603050405020304" pitchFamily="18" charset="0"/>
                          <a:cs typeface="Times New Roman" panose="02020603050405020304" pitchFamily="18" charset="0"/>
                        </a:rPr>
                        <a:t>The progress in machine learning (ML) has led to significant advancements in</a:t>
                      </a:r>
                    </a:p>
                    <a:p>
                      <a:pPr algn="just"/>
                      <a:r>
                        <a:rPr lang="en-US" sz="1000" dirty="0">
                          <a:latin typeface="Times New Roman" panose="02020603050405020304" pitchFamily="18" charset="0"/>
                          <a:cs typeface="Times New Roman" panose="02020603050405020304" pitchFamily="18" charset="0"/>
                        </a:rPr>
                        <a:t>agricultural tasks. Due to its strong ability to extract high-dimensional features from fruit images,</a:t>
                      </a:r>
                    </a:p>
                    <a:p>
                      <a:pPr algn="just"/>
                      <a:r>
                        <a:rPr lang="en-US" sz="1000" dirty="0">
                          <a:latin typeface="Times New Roman" panose="02020603050405020304" pitchFamily="18" charset="0"/>
                          <a:cs typeface="Times New Roman" panose="02020603050405020304" pitchFamily="18" charset="0"/>
                        </a:rPr>
                        <a:t>deep learning (DL) is widely used in fruit detection and automatic harvesting. Convolutional neural</a:t>
                      </a:r>
                    </a:p>
                    <a:p>
                      <a:pPr algn="just"/>
                      <a:r>
                        <a:rPr lang="en-US" sz="1000" dirty="0">
                          <a:latin typeface="Times New Roman" panose="02020603050405020304" pitchFamily="18" charset="0"/>
                          <a:cs typeface="Times New Roman" panose="02020603050405020304" pitchFamily="18" charset="0"/>
                        </a:rPr>
                        <a:t>networks (CNN) in particular have demonstrated the ability to attain accuracy and speed levels</a:t>
                      </a:r>
                    </a:p>
                    <a:p>
                      <a:pPr algn="just"/>
                      <a:r>
                        <a:rPr lang="en-US" sz="1000" dirty="0">
                          <a:latin typeface="Times New Roman" panose="02020603050405020304" pitchFamily="18" charset="0"/>
                          <a:cs typeface="Times New Roman" panose="02020603050405020304" pitchFamily="18" charset="0"/>
                        </a:rPr>
                        <a:t>comparable to those of humans in some fruit detection and automatic harvesting fields</a:t>
                      </a:r>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03301043"/>
                  </a:ext>
                </a:extLst>
              </a:tr>
            </a:tbl>
          </a:graphicData>
        </a:graphic>
      </p:graphicFrame>
    </p:spTree>
    <p:extLst>
      <p:ext uri="{BB962C8B-B14F-4D97-AF65-F5344CB8AC3E}">
        <p14:creationId xmlns:p14="http://schemas.microsoft.com/office/powerpoint/2010/main" val="296492782"/>
      </p:ext>
    </p:extLst>
  </p:cSld>
  <p:clrMapOvr>
    <a:masterClrMapping/>
  </p:clrMapOvr>
</p:sld>
</file>

<file path=ppt/theme/theme1.xml><?xml version="1.0" encoding="utf-8"?>
<a:theme xmlns:a="http://schemas.openxmlformats.org/drawingml/2006/main" name="Presentation Cover pag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esentation slide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Presentation Cover pag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Presentation slide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Presentation slide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43CD6CE29747349A5A94DA81629FDC5" ma:contentTypeVersion="11" ma:contentTypeDescription="Create a new document." ma:contentTypeScope="" ma:versionID="dc06cc9d132ff9dbfd94d33746a170bc">
  <xsd:schema xmlns:xsd="http://www.w3.org/2001/XMLSchema" xmlns:xs="http://www.w3.org/2001/XMLSchema" xmlns:p="http://schemas.microsoft.com/office/2006/metadata/properties" xmlns:ns2="288a120d-550d-410d-8e83-3a0debd8f61a" xmlns:ns3="b2fc7224-56e7-4a56-81e9-64380d6fda13" targetNamespace="http://schemas.microsoft.com/office/2006/metadata/properties" ma:root="true" ma:fieldsID="3e4d2b7f430bf8adbb47ab8b4dbba55a" ns2:_="" ns3:_="">
    <xsd:import namespace="288a120d-550d-410d-8e83-3a0debd8f61a"/>
    <xsd:import namespace="b2fc7224-56e7-4a56-81e9-64380d6fda1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8a120d-550d-410d-8e83-3a0debd8f6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2fc7224-56e7-4a56-81e9-64380d6fda13"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86E6DA-5186-4C2D-B67F-DA1E8DD817FC}">
  <ds:schemaRefs>
    <ds:schemaRef ds:uri="http://schemas.microsoft.com/office/2006/metadata/properties"/>
    <ds:schemaRef ds:uri="288a120d-550d-410d-8e83-3a0debd8f61a"/>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b2fc7224-56e7-4a56-81e9-64380d6fda13"/>
    <ds:schemaRef ds:uri="http://www.w3.org/XML/1998/namespace"/>
    <ds:schemaRef ds:uri="http://purl.org/dc/dcmitype/"/>
  </ds:schemaRefs>
</ds:datastoreItem>
</file>

<file path=customXml/itemProps2.xml><?xml version="1.0" encoding="utf-8"?>
<ds:datastoreItem xmlns:ds="http://schemas.openxmlformats.org/officeDocument/2006/customXml" ds:itemID="{896A51D3-70D6-4C59-A5F9-E965D4778D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8a120d-550d-410d-8e83-3a0debd8f61a"/>
    <ds:schemaRef ds:uri="b2fc7224-56e7-4a56-81e9-64380d6fda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14EAF80-A9B1-4397-8673-948369AFEF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28768</TotalTime>
  <Words>8629</Words>
  <Application>Microsoft Office PowerPoint</Application>
  <PresentationFormat>Widescreen</PresentationFormat>
  <Paragraphs>852</Paragraphs>
  <Slides>70</Slides>
  <Notes>1</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70</vt:i4>
      </vt:variant>
    </vt:vector>
  </HeadingPairs>
  <TitlesOfParts>
    <vt:vector size="81" baseType="lpstr">
      <vt:lpstr>Arial</vt:lpstr>
      <vt:lpstr>Avenir Next LT Pro</vt:lpstr>
      <vt:lpstr>Calibri</vt:lpstr>
      <vt:lpstr>Futura</vt:lpstr>
      <vt:lpstr>Garamond</vt:lpstr>
      <vt:lpstr>Times New Roman</vt:lpstr>
      <vt:lpstr>Presentation Cover page</vt:lpstr>
      <vt:lpstr>Presentation slides</vt:lpstr>
      <vt:lpstr>1_Presentation Cover page</vt:lpstr>
      <vt:lpstr>1_Presentation slides</vt:lpstr>
      <vt:lpstr>2_Presentation slides</vt:lpstr>
      <vt:lpstr>AI - POWERED NUTRITION ANALYZER IN FRUITS USING ML</vt:lpstr>
      <vt:lpstr>PowerPoint Presentation</vt:lpstr>
      <vt:lpstr>AGENDA</vt:lpstr>
      <vt:lpstr>INTRODUCTION</vt:lpstr>
      <vt:lpstr>LIST OF PRODUCTS SIMILAR TO THIS PROJECT</vt:lpstr>
      <vt:lpstr>LIST OF PRODUCTS SIMILAR TO THIS PROJECT</vt:lpstr>
      <vt:lpstr>List of Research Labs</vt:lpstr>
      <vt:lpstr>PowerPoint Presentation</vt:lpstr>
      <vt:lpstr>PowerPoint Presentation</vt:lpstr>
      <vt:lpstr>PowerPoint Presentation</vt:lpstr>
      <vt:lpstr>PowerPoint Presentation</vt:lpstr>
      <vt:lpstr>PowerPoint Presentation</vt:lpstr>
      <vt:lpstr>PowerPoint Presentation</vt:lpstr>
      <vt:lpstr>CHALLENGES</vt:lpstr>
      <vt:lpstr>PROBLEM STATEMENT</vt:lpstr>
      <vt:lpstr>MOTIVATION</vt:lpstr>
      <vt:lpstr>DATASET</vt:lpstr>
      <vt:lpstr>SPLIT RATIO OF THE DATASET:</vt:lpstr>
      <vt:lpstr>  BLOCK DIAGRAM </vt:lpstr>
      <vt:lpstr>PowerPoint Presentation</vt:lpstr>
      <vt:lpstr>Methodology</vt:lpstr>
      <vt:lpstr>DATA ANALYSIS  (PRE-PROCESSING)</vt:lpstr>
      <vt:lpstr>DATASET ANALYSIS</vt:lpstr>
      <vt:lpstr>STATISTICAL FEATURE ANALYSIS</vt:lpstr>
      <vt:lpstr>SMOTE ALGORITHM</vt:lpstr>
      <vt:lpstr>ONE-HOT ENCODING</vt:lpstr>
      <vt:lpstr>MACHINE LEARNING MODEL  (REGRESSION, CLASSIFIERS) </vt:lpstr>
      <vt:lpstr>MACHINE LEARNING MODEL</vt:lpstr>
      <vt:lpstr>REGRESSION </vt:lpstr>
      <vt:lpstr>LINEAR REGRESSION</vt:lpstr>
      <vt:lpstr>TABLE OF PARAMETER SET IN THE MODEL </vt:lpstr>
      <vt:lpstr>LOGISTIC REGRESSION</vt:lpstr>
      <vt:lpstr>TABLE OF PARAMETER SET IN THE MODEL </vt:lpstr>
      <vt:lpstr>RIDGE &amp; LASSO REGRESSION</vt:lpstr>
      <vt:lpstr>COMPARISON OF REGRESSION </vt:lpstr>
      <vt:lpstr>CLASSIFIERS</vt:lpstr>
      <vt:lpstr>K-MEANS WITH KNN</vt:lpstr>
      <vt:lpstr>FUZZY C-MEANS WITH KNN</vt:lpstr>
      <vt:lpstr>K-MEANS WITH SVM</vt:lpstr>
      <vt:lpstr>BAYESIAN CLASSIFIER</vt:lpstr>
      <vt:lpstr>NAÏVE BAYES CLASSIFIER</vt:lpstr>
      <vt:lpstr>DECISION TREE</vt:lpstr>
      <vt:lpstr>PowerPoint Presentation</vt:lpstr>
      <vt:lpstr>COMPARISONS OF CLASSIFIER:</vt:lpstr>
      <vt:lpstr>DEEP LEARNING MODEL </vt:lpstr>
      <vt:lpstr>Deep Learning Model</vt:lpstr>
      <vt:lpstr>DEEP-LEARNING</vt:lpstr>
      <vt:lpstr>ALEX-NET</vt:lpstr>
      <vt:lpstr>PowerPoint Presentation</vt:lpstr>
      <vt:lpstr> LSTM</vt:lpstr>
      <vt:lpstr>PowerPoint Presentation</vt:lpstr>
      <vt:lpstr>GRU</vt:lpstr>
      <vt:lpstr>PowerPoint Presentation</vt:lpstr>
      <vt:lpstr>EXPLAINABLE-AI </vt:lpstr>
      <vt:lpstr>EXPLAINABLE AI</vt:lpstr>
      <vt:lpstr>ARCHITECTURE DIAGRAM</vt:lpstr>
      <vt:lpstr>CNN</vt:lpstr>
      <vt:lpstr>EXPERIMENTAL SET UP</vt:lpstr>
      <vt:lpstr>PERFORMANCE MEASURES</vt:lpstr>
      <vt:lpstr>PowerPoint Presentation</vt:lpstr>
      <vt:lpstr>PowerPoint Presentation</vt:lpstr>
      <vt:lpstr>Conclusion and Future Enhancement</vt:lpstr>
      <vt:lpstr>REFERENCES</vt:lpstr>
      <vt:lpstr>REFERENCES</vt:lpstr>
      <vt:lpstr>REFERENCES</vt:lpstr>
      <vt:lpstr>PowerPoint Presentation</vt:lpstr>
      <vt:lpstr>IDENTIFIED METRICS OF THE JOURNAL/CONFERENCE FOR ALL THE REFERENCES CONSIDERED</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KSUM-SB2-XPS-35</dc:creator>
  <cp:lastModifiedBy>priya dharshini</cp:lastModifiedBy>
  <cp:revision>835</cp:revision>
  <dcterms:created xsi:type="dcterms:W3CDTF">2020-07-03T08:40:50Z</dcterms:created>
  <dcterms:modified xsi:type="dcterms:W3CDTF">2024-02-20T13:18:55Z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0x010100643CD6CE29747349A5A94DA81629FDC5</vt:lpwstr>
  </property>
</Properties>
</file>