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90" r:id="rId3"/>
    <p:sldId id="287" r:id="rId4"/>
    <p:sldId id="284" r:id="rId5"/>
    <p:sldId id="289" r:id="rId6"/>
    <p:sldId id="260" r:id="rId7"/>
    <p:sldId id="288" r:id="rId8"/>
    <p:sldId id="285" r:id="rId9"/>
    <p:sldId id="286" r:id="rId10"/>
    <p:sldId id="282" r:id="rId11"/>
  </p:sldIdLst>
  <p:sldSz cx="12192000" cy="6858000"/>
  <p:notesSz cx="6858000" cy="9144000"/>
  <p:embeddedFontLst>
    <p:embeddedFont>
      <p:font typeface="Libre Franklin" charset="0"/>
      <p:regular r:id="rId13"/>
      <p:bold r:id="rId14"/>
      <p:italic r:id="rId15"/>
      <p:boldItalic r:id="rId16"/>
    </p:embeddedFont>
    <p:embeddedFont>
      <p:font typeface="Cambria" pitchFamily="18" charset="0"/>
      <p:regular r:id="rId17"/>
      <p:bold r:id="rId18"/>
      <p:italic r:id="rId19"/>
      <p:boldItalic r:id="rId20"/>
    </p:embeddedFont>
    <p:embeddedFont>
      <p:font typeface="Calibri" pitchFamily="34" charset="0"/>
      <p:regular r:id="rId21"/>
      <p:bold r:id="rId22"/>
      <p:italic r:id="rId23"/>
      <p:boldItalic r:id="rId24"/>
    </p:embeddedFont>
    <p:embeddedFont>
      <p:font typeface="Palatino Linotype" pitchFamily="18" charset="0"/>
      <p:regular r:id="rId25"/>
      <p:bold r:id="rId26"/>
      <p:italic r:id="rId27"/>
      <p:boldItalic r:id="rId28"/>
    </p:embeddedFont>
    <p:embeddedFont>
      <p:font typeface="Bookman Old Style"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809" autoAdjust="0"/>
    <p:restoredTop sz="94660"/>
  </p:normalViewPr>
  <p:slideViewPr>
    <p:cSldViewPr>
      <p:cViewPr>
        <p:scale>
          <a:sx n="66" d="100"/>
          <a:sy n="66" d="100"/>
        </p:scale>
        <p:origin x="-372" y="-7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xmlns="" val="1431611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pPr marL="0" lvl="0" indent="0" algn="r" rtl="0">
                <a:lnSpc>
                  <a:spcPct val="100000"/>
                </a:lnSpc>
                <a:spcBef>
                  <a:spcPts val="0"/>
                </a:spcBef>
                <a:spcAft>
                  <a:spcPts val="0"/>
                </a:spcAft>
                <a:buClr>
                  <a:srgbClr val="000000"/>
                </a:buClr>
                <a:buSzPts val="1400"/>
                <a:buFont typeface="Arial" panose="020B0604020202020204"/>
                <a:buNone/>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64"/>
        <p:cNvGrpSpPr/>
        <p:nvPr/>
      </p:nvGrpSpPr>
      <p:grpSpPr>
        <a:xfrm>
          <a:off x="0" y="0"/>
          <a:ext cx="0" cy="0"/>
          <a:chOff x="0" y="0"/>
          <a:chExt cx="0" cy="0"/>
        </a:xfrm>
      </p:grpSpPr>
      <p:sp>
        <p:nvSpPr>
          <p:cNvPr id="65" name="Google Shape;65;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68" name="Google Shape;68;p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69" name="Google Shape;69;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5" name="Google Shape;75;p10"/>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 name="Google Shape;76;p10"/>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7" name="Google Shape;77;p10"/>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panose="02050604050505020204"/>
              <a:buNone/>
              <a:defRPr sz="4700" b="0" i="0" u="none" strike="noStrike" cap="none">
                <a:solidFill>
                  <a:srgbClr val="3F3F3F"/>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1pPr>
            <a:lvl2pPr marL="914400" marR="0" lvl="1" indent="-336550" algn="l" rtl="0">
              <a:lnSpc>
                <a:spcPct val="100000"/>
              </a:lnSpc>
              <a:spcBef>
                <a:spcPts val="200"/>
              </a:spcBef>
              <a:spcAft>
                <a:spcPts val="0"/>
              </a:spcAft>
              <a:buClr>
                <a:srgbClr val="3F3F3F"/>
              </a:buClr>
              <a:buSzPts val="1700"/>
              <a:buFont typeface="Calibri" panose="020F0502020204030204"/>
              <a:buChar char="◦"/>
              <a:defRPr sz="17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2pPr>
            <a:lvl3pPr marL="1371600" marR="0" lvl="2"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3pPr>
            <a:lvl4pPr marL="1828800" marR="0" lvl="3"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4pPr>
            <a:lvl5pPr marL="2286000" marR="0" lvl="4"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3"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4"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5"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cxnSp>
        <p:nvCxnSpPr>
          <p:cNvPr id="16" name="Google Shape;16;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591127" y="1524000"/>
            <a:ext cx="10560916" cy="5333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a:t>
            </a:r>
            <a:r>
              <a:rPr lang="en-US" sz="18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Title of the project</a:t>
            </a:r>
            <a:r>
              <a:rPr lang="en-US" sz="24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a:t>
            </a: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OF TECHNOLOGY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ctr" rtl="0">
              <a:lnSpc>
                <a:spcPct val="100000"/>
              </a:lnSpc>
              <a:spcBef>
                <a:spcPts val="0"/>
              </a:spcBef>
              <a:spcAft>
                <a:spcPts val="0"/>
              </a:spcAft>
              <a:buClr>
                <a:srgbClr val="000000"/>
              </a:buClr>
              <a:buSzPts val="1800"/>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NAME 1</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22</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VE1A05XX</a:t>
            </a:r>
            <a:endPar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ctr">
              <a:buSzPts val="1800"/>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NAME 2                     22VE1A05XX</a:t>
            </a:r>
            <a:endParaRPr sz="1800" b="1" i="0" u="none" strike="noStrike" cap="none"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ctr">
              <a:buSzPts val="1800"/>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NAME 3                     22VE1A05XX</a:t>
            </a:r>
            <a:endPar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1800"/>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NAME 4                      22VE1A05XX</a:t>
            </a:r>
            <a:endParaRPr sz="1800" b="1" i="0" u="none" strike="noStrike" cap="none"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1800"/>
            </a:pPr>
            <a:endPar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endParaRPr>
          </a:p>
          <a:p>
            <a:pPr algn="ctr">
              <a:buSzPts val="1800"/>
            </a:pP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ACADEMIC </a:t>
            </a: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BATCH: </a:t>
            </a: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a:t>
            </a: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2022</a:t>
            </a: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-2026)</a:t>
            </a:r>
            <a:endParaRPr lang="en-IN" sz="1800" dirty="0" smtClean="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Guide Name</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 Designation of the Guide</a:t>
            </a:r>
            <a:endPar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3"/>
          <p:cNvSpPr txBox="1"/>
          <p:nvPr/>
        </p:nvSpPr>
        <p:spPr>
          <a:xfrm>
            <a:off x="11703325" y="1596475"/>
            <a:ext cx="488100"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panose="00000500000000000000"/>
              <a:ea typeface="Libre Franklin" panose="00000500000000000000"/>
              <a:cs typeface="Libre Franklin" panose="00000500000000000000"/>
              <a:sym typeface="Libre Franklin" panose="00000500000000000000"/>
            </a:endParaRPr>
          </a:p>
        </p:txBody>
      </p:sp>
      <p:pic>
        <p:nvPicPr>
          <p:cNvPr id="18441" name="Picture 1"/>
          <p:cNvPicPr>
            <a:picLocks noChangeAspect="1" noChangeArrowheads="1"/>
          </p:cNvPicPr>
          <p:nvPr/>
        </p:nvPicPr>
        <p:blipFill>
          <a:blip r:embed="rId3"/>
          <a:srcRect/>
          <a:stretch>
            <a:fillRect/>
          </a:stretch>
        </p:blipFill>
        <p:spPr bwMode="auto">
          <a:xfrm>
            <a:off x="838200" y="0"/>
            <a:ext cx="1524000" cy="1381125"/>
          </a:xfrm>
          <a:prstGeom prst="rect">
            <a:avLst/>
          </a:prstGeom>
          <a:noFill/>
        </p:spPr>
      </p:pic>
      <p:sp>
        <p:nvSpPr>
          <p:cNvPr id="18440" name="AutoShape 8"/>
          <p:cNvSpPr>
            <a:spLocks noChangeShapeType="1"/>
          </p:cNvSpPr>
          <p:nvPr/>
        </p:nvSpPr>
        <p:spPr bwMode="auto">
          <a:xfrm>
            <a:off x="0" y="1447800"/>
            <a:ext cx="12192000" cy="45719"/>
          </a:xfrm>
          <a:prstGeom prst="straightConnector1">
            <a:avLst/>
          </a:prstGeom>
          <a:noFill/>
          <a:ln w="19050">
            <a:solidFill>
              <a:srgbClr val="3399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9" name="AutoShape 7"/>
          <p:cNvSpPr>
            <a:spLocks noChangeShapeType="1"/>
          </p:cNvSpPr>
          <p:nvPr/>
        </p:nvSpPr>
        <p:spPr bwMode="auto">
          <a:xfrm>
            <a:off x="0" y="1524000"/>
            <a:ext cx="12192000" cy="76200"/>
          </a:xfrm>
          <a:prstGeom prst="straightConnector1">
            <a:avLst/>
          </a:prstGeom>
          <a:noFill/>
          <a:ln w="19050">
            <a:solidFill>
              <a:srgbClr val="E36C0A"/>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42" name="Rectangle 10"/>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3" name="Rectangle 11"/>
          <p:cNvSpPr>
            <a:spLocks noChangeArrowheads="1"/>
          </p:cNvSpPr>
          <p:nvPr/>
        </p:nvSpPr>
        <p:spPr bwMode="auto">
          <a:xfrm>
            <a:off x="0" y="0"/>
            <a:ext cx="12192000" cy="16773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US" sz="1300" b="1" i="0" u="none" strike="noStrike" cap="none" normalizeH="0" baseline="0" dirty="0" smtClean="0">
                <a:ln>
                  <a:noFill/>
                </a:ln>
                <a:solidFill>
                  <a:srgbClr val="0070C0"/>
                </a:solidFill>
                <a:effectLst/>
                <a:latin typeface="Arial" pitchFamily="34" charset="0"/>
                <a:ea typeface="Cambria" pitchFamily="18" charset="0"/>
                <a:cs typeface="Calibri" pitchFamily="34" charset="0"/>
              </a:rPr>
              <a:t>                                         </a:t>
            </a:r>
          </a:p>
          <a:p>
            <a:pPr marL="0" marR="0" lvl="0" indent="457200" algn="ctr"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US" sz="1300" b="1" i="0" u="none" strike="noStrike" cap="none" normalizeH="0" baseline="0" dirty="0" smtClean="0">
                <a:ln>
                  <a:noFill/>
                </a:ln>
                <a:solidFill>
                  <a:srgbClr val="0070C0"/>
                </a:solidFill>
                <a:effectLst/>
                <a:latin typeface="Arial" pitchFamily="34" charset="0"/>
                <a:ea typeface="Cambria" pitchFamily="18" charset="0"/>
                <a:cs typeface="Calibri" pitchFamily="34" charset="0"/>
              </a:rPr>
              <a:t>   </a:t>
            </a:r>
            <a:r>
              <a:rPr kumimoji="0" lang="en-US" sz="1800" b="1" i="0" u="none" strike="noStrike" cap="none" normalizeH="0" baseline="0" dirty="0" smtClean="0">
                <a:ln>
                  <a:noFill/>
                </a:ln>
                <a:solidFill>
                  <a:srgbClr val="0070C0"/>
                </a:solidFill>
                <a:effectLst/>
                <a:latin typeface="Arial" pitchFamily="34" charset="0"/>
                <a:ea typeface="Cambria" pitchFamily="18" charset="0"/>
                <a:cs typeface="Calibri" pitchFamily="34" charset="0"/>
              </a:rPr>
              <a:t>Sreyas Institute of Engineering and Technology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1" i="1" u="none" strike="noStrike" cap="none" normalizeH="0" baseline="0" dirty="0" smtClean="0">
                <a:ln>
                  <a:noFill/>
                </a:ln>
                <a:solidFill>
                  <a:srgbClr val="FF0000"/>
                </a:solidFill>
                <a:effectLst/>
                <a:latin typeface="Sitka Heading" charset="0"/>
                <a:ea typeface="Cambria" pitchFamily="18" charset="0"/>
                <a:cs typeface="Cambria" pitchFamily="18" charset="0"/>
              </a:rPr>
              <a:t> An Autonomous Institution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0" i="0" u="none" strike="noStrike" cap="none" normalizeH="0" baseline="0" dirty="0" smtClean="0">
                <a:ln>
                  <a:noFill/>
                </a:ln>
                <a:solidFill>
                  <a:schemeClr val="tx1"/>
                </a:solidFill>
                <a:effectLst/>
                <a:latin typeface="Palatino Linotype" pitchFamily="18" charset="0"/>
                <a:ea typeface="Cambria" pitchFamily="18" charset="0"/>
                <a:cs typeface="Cambria" pitchFamily="18" charset="0"/>
              </a:rPr>
              <a:t>Approved by AICTE, Affiliated to JNTUH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0" i="0" u="none" strike="noStrike" cap="none" normalizeH="0" baseline="0" dirty="0" smtClean="0">
                <a:ln>
                  <a:noFill/>
                </a:ln>
                <a:solidFill>
                  <a:schemeClr val="tx1"/>
                </a:solidFill>
                <a:effectLst/>
                <a:latin typeface="Palatino Linotype" pitchFamily="18" charset="0"/>
                <a:ea typeface="Cambria" pitchFamily="18" charset="0"/>
                <a:cs typeface="Cambria" pitchFamily="18" charset="0"/>
              </a:rPr>
              <a:t>                     Accredited by NAAC-A Grade, NBA (CSE, ECE &amp; ME) &amp; ISO 9001:2015 Certified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5730875" algn="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4" name="Rectangle 12"/>
          <p:cNvSpPr>
            <a:spLocks noChangeArrowheads="1"/>
          </p:cNvSpPr>
          <p:nvPr/>
        </p:nvSpPr>
        <p:spPr bwMode="auto">
          <a:xfrm>
            <a:off x="0" y="9144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65438" algn="ctr"/>
                <a:tab pos="5730875"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1143000" y="1219200"/>
            <a:ext cx="10058400" cy="3059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1800"/>
              <a:buNone/>
            </a:pPr>
            <a:r>
              <a:rPr lang="en-US" b="1" dirty="0"/>
              <a:t>            </a:t>
            </a:r>
            <a:r>
              <a:rPr lang="en-US" sz="6200" b="1" dirty="0" smtClean="0"/>
              <a:t>Queries ??</a:t>
            </a:r>
            <a:endParaRPr sz="6200" b="1"/>
          </a:p>
          <a:p>
            <a:pPr marL="0" lvl="0" indent="0" algn="l" rtl="0">
              <a:lnSpc>
                <a:spcPct val="90000"/>
              </a:lnSpc>
              <a:spcBef>
                <a:spcPts val="0"/>
              </a:spcBef>
              <a:spcAft>
                <a:spcPts val="0"/>
              </a:spcAft>
              <a:buSzPts val="1800"/>
              <a:buNone/>
            </a:pPr>
            <a:endParaRPr sz="6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p:txBody>
          <a:bodyPr/>
          <a:lstStyle/>
          <a:p>
            <a:pPr>
              <a:lnSpc>
                <a:spcPct val="100000"/>
              </a:lnSpc>
              <a:buFont typeface="Wingdings" pitchFamily="2" charset="2"/>
              <a:buChar char="Ø"/>
            </a:pPr>
            <a:r>
              <a:rPr lang="en-US" sz="2000" b="1" dirty="0" smtClean="0">
                <a:latin typeface="Times New Roman" pitchFamily="18" charset="0"/>
                <a:cs typeface="Times New Roman" pitchFamily="18" charset="0"/>
              </a:rPr>
              <a:t>Abstract</a:t>
            </a:r>
          </a:p>
          <a:p>
            <a:pPr>
              <a:lnSpc>
                <a:spcPct val="100000"/>
              </a:lnSpc>
              <a:buFont typeface="Wingdings" pitchFamily="2" charset="2"/>
              <a:buChar char="Ø"/>
            </a:pPr>
            <a:r>
              <a:rPr lang="en-US" sz="2000" b="1" dirty="0" smtClean="0">
                <a:latin typeface="Times New Roman" pitchFamily="18" charset="0"/>
                <a:cs typeface="Times New Roman" pitchFamily="18" charset="0"/>
              </a:rPr>
              <a:t>Existing </a:t>
            </a:r>
            <a:r>
              <a:rPr lang="en-US" sz="2000" b="1" dirty="0" smtClean="0">
                <a:latin typeface="Times New Roman" pitchFamily="18" charset="0"/>
                <a:cs typeface="Times New Roman" pitchFamily="18" charset="0"/>
              </a:rPr>
              <a:t>System</a:t>
            </a:r>
          </a:p>
          <a:p>
            <a:pPr>
              <a:lnSpc>
                <a:spcPct val="100000"/>
              </a:lnSpc>
              <a:buFont typeface="Wingdings" pitchFamily="2" charset="2"/>
              <a:buChar char="Ø"/>
            </a:pPr>
            <a:r>
              <a:rPr lang="en-US" sz="2000" b="1" dirty="0" smtClean="0">
                <a:latin typeface="Times New Roman" pitchFamily="18" charset="0"/>
                <a:cs typeface="Times New Roman" pitchFamily="18" charset="0"/>
              </a:rPr>
              <a:t>Drawbacks</a:t>
            </a:r>
          </a:p>
          <a:p>
            <a:pPr>
              <a:lnSpc>
                <a:spcPct val="100000"/>
              </a:lnSpc>
              <a:buFont typeface="Wingdings" pitchFamily="2" charset="2"/>
              <a:buChar char="Ø"/>
            </a:pPr>
            <a:r>
              <a:rPr lang="en-US" sz="2000" b="1" dirty="0" smtClean="0">
                <a:latin typeface="Times New Roman" pitchFamily="18" charset="0"/>
                <a:cs typeface="Times New Roman" pitchFamily="18" charset="0"/>
              </a:rPr>
              <a:t>Proposed </a:t>
            </a:r>
            <a:r>
              <a:rPr lang="en-US" sz="2000" b="1" dirty="0" smtClean="0">
                <a:latin typeface="Times New Roman" pitchFamily="18" charset="0"/>
                <a:cs typeface="Times New Roman" pitchFamily="18" charset="0"/>
              </a:rPr>
              <a:t>System</a:t>
            </a:r>
          </a:p>
          <a:p>
            <a:pPr>
              <a:lnSpc>
                <a:spcPct val="100000"/>
              </a:lnSpc>
              <a:buFont typeface="Wingdings" pitchFamily="2" charset="2"/>
              <a:buChar char="Ø"/>
            </a:pPr>
            <a:r>
              <a:rPr lang="en-US" sz="2000" b="1" dirty="0" smtClean="0">
                <a:latin typeface="Times New Roman" pitchFamily="18" charset="0"/>
                <a:cs typeface="Times New Roman" pitchFamily="18" charset="0"/>
              </a:rPr>
              <a:t>Advantages</a:t>
            </a:r>
          </a:p>
          <a:p>
            <a:pPr>
              <a:lnSpc>
                <a:spcPct val="100000"/>
              </a:lnSpc>
              <a:buFont typeface="Wingdings" pitchFamily="2" charset="2"/>
              <a:buChar char="Ø"/>
            </a:pPr>
            <a:r>
              <a:rPr lang="en-US" sz="2000" b="1" dirty="0" smtClean="0">
                <a:latin typeface="Times New Roman" pitchFamily="18" charset="0"/>
                <a:cs typeface="Times New Roman" pitchFamily="18" charset="0"/>
              </a:rPr>
              <a:t>Requirements</a:t>
            </a:r>
          </a:p>
          <a:p>
            <a:pPr>
              <a:lnSpc>
                <a:spcPct val="100000"/>
              </a:lnSpc>
              <a:buFont typeface="Wingdings" pitchFamily="2" charset="2"/>
              <a:buChar char="Ø"/>
            </a:pPr>
            <a:r>
              <a:rPr lang="en-IN" sz="2000" b="1" dirty="0" smtClean="0">
                <a:latin typeface="Times New Roman" pitchFamily="18" charset="0"/>
                <a:cs typeface="Times New Roman" pitchFamily="18" charset="0"/>
              </a:rPr>
              <a:t>Architecture </a:t>
            </a:r>
            <a:r>
              <a:rPr lang="en-IN" sz="2000" b="1" dirty="0" smtClean="0">
                <a:latin typeface="Times New Roman" pitchFamily="18" charset="0"/>
                <a:cs typeface="Times New Roman" pitchFamily="18" charset="0"/>
              </a:rPr>
              <a:t>Diagram</a:t>
            </a:r>
          </a:p>
          <a:p>
            <a:pPr>
              <a:lnSpc>
                <a:spcPct val="100000"/>
              </a:lnSpc>
              <a:buFont typeface="Wingdings" pitchFamily="2" charset="2"/>
              <a:buChar char="Ø"/>
            </a:pPr>
            <a:r>
              <a:rPr lang="en-US" sz="2000" b="1" dirty="0" smtClean="0">
                <a:latin typeface="Times New Roman" pitchFamily="18" charset="0"/>
                <a:cs typeface="Times New Roman" pitchFamily="18" charset="0"/>
              </a:rPr>
              <a:t>Queries</a:t>
            </a:r>
            <a:endParaRPr lang="en-IN" sz="2000" b="1" dirty="0" smtClean="0">
              <a:latin typeface="Times New Roman" pitchFamily="18" charset="0"/>
              <a:cs typeface="Times New Roman" pitchFamily="18" charset="0"/>
            </a:endParaRPr>
          </a:p>
          <a:p>
            <a:pPr>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23836" y="286603"/>
            <a:ext cx="10631844"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smtClean="0">
                <a:latin typeface="Times New Roman" pitchFamily="18" charset="0"/>
                <a:cs typeface="Times New Roman" pitchFamily="18" charset="0"/>
              </a:rPr>
              <a:t>    Abstract</a:t>
            </a:r>
            <a:r>
              <a:rPr lang="en-US" dirty="0" smtClean="0"/>
              <a:t>:</a:t>
            </a:r>
            <a:endParaRPr lang="en-US" dirty="0"/>
          </a:p>
        </p:txBody>
      </p:sp>
      <p:sp>
        <p:nvSpPr>
          <p:cNvPr id="116" name="Google Shape;116;p15"/>
          <p:cNvSpPr txBox="1">
            <a:spLocks noGrp="1"/>
          </p:cNvSpPr>
          <p:nvPr>
            <p:ph type="body" idx="1"/>
          </p:nvPr>
        </p:nvSpPr>
        <p:spPr>
          <a:xfrm>
            <a:off x="1055440" y="1972950"/>
            <a:ext cx="10297144" cy="4434300"/>
          </a:xfrm>
          <a:prstGeom prst="rect">
            <a:avLst/>
          </a:prstGeom>
          <a:noFill/>
          <a:ln>
            <a:noFill/>
          </a:ln>
        </p:spPr>
        <p:txBody>
          <a:bodyPr spcFirstLastPara="1" wrap="square" lIns="0" tIns="45700" rIns="0" bIns="45700" anchor="t" anchorCtr="0">
            <a:noAutofit/>
          </a:bodyPr>
          <a:lstStyle/>
          <a:p>
            <a:pPr marL="91440" lvl="0" indent="0" algn="just">
              <a:lnSpc>
                <a:spcPct val="150000"/>
              </a:lnSpc>
              <a:spcBef>
                <a:spcPts val="1400"/>
              </a:spcBef>
              <a:buSzPts val="2200"/>
              <a:buNone/>
            </a:pPr>
            <a:r>
              <a:rPr lang="en-US" sz="2400" dirty="0">
                <a:latin typeface="Times New Roman" pitchFamily="18" charset="0"/>
                <a:cs typeface="Times New Roman" pitchFamily="18" charset="0"/>
              </a:rPr>
              <a:t>The growth of pollution is broadening day by day with certain factors that affect the environment and result in the loss of biological </a:t>
            </a:r>
            <a:r>
              <a:rPr lang="en-US" sz="2400" dirty="0" smtClean="0">
                <a:latin typeface="Times New Roman" pitchFamily="18" charset="0"/>
                <a:cs typeface="Times New Roman" pitchFamily="18" charset="0"/>
              </a:rPr>
              <a:t>degradation.</a:t>
            </a:r>
          </a:p>
          <a:p>
            <a:pPr marL="91440" lvl="0" indent="0" algn="just">
              <a:lnSpc>
                <a:spcPct val="150000"/>
              </a:lnSpc>
              <a:spcBef>
                <a:spcPts val="1400"/>
              </a:spcBef>
              <a:buSzPts val="2200"/>
              <a:buNone/>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could be due to rapid industrialization and urbanization. It is directly affecting the health of the people in one way or another and results in the degradation of the population</a:t>
            </a:r>
            <a:r>
              <a:rPr lang="en-US" sz="2400" dirty="0" smtClean="0">
                <a:latin typeface="Times New Roman" pitchFamily="18" charset="0"/>
                <a:cs typeface="Times New Roman" pitchFamily="18" charset="0"/>
              </a:rPr>
              <a:t>.</a:t>
            </a:r>
          </a:p>
          <a:p>
            <a:pPr marL="91440" lvl="0" indent="0" algn="just">
              <a:lnSpc>
                <a:spcPct val="150000"/>
              </a:lnSpc>
              <a:spcBef>
                <a:spcPts val="1400"/>
              </a:spcBef>
              <a:buSzPts val="220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very important to examine the air quality as well as the sound level and put it under govern for a good future and wholesome living for all. </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548680"/>
            <a:ext cx="10471328" cy="1152128"/>
          </a:xfrm>
        </p:spPr>
        <p:txBody>
          <a:bodyPr/>
          <a:lstStyle/>
          <a:p>
            <a:r>
              <a:rPr lang="en-US" dirty="0" smtClean="0"/>
              <a:t>Existing </a:t>
            </a:r>
            <a:r>
              <a:rPr lang="en-US" dirty="0" smtClean="0"/>
              <a:t>System</a:t>
            </a:r>
            <a:endParaRPr lang="en-US" dirty="0"/>
          </a:p>
        </p:txBody>
      </p:sp>
      <p:sp>
        <p:nvSpPr>
          <p:cNvPr id="3" name="Text Placeholder 2"/>
          <p:cNvSpPr>
            <a:spLocks noGrp="1"/>
          </p:cNvSpPr>
          <p:nvPr>
            <p:ph type="body" idx="1"/>
          </p:nvPr>
        </p:nvSpPr>
        <p:spPr>
          <a:xfrm>
            <a:off x="983432" y="2132856"/>
            <a:ext cx="10065568" cy="3760891"/>
          </a:xfrm>
        </p:spPr>
        <p:txBody>
          <a:bodyPr/>
          <a:lstStyle/>
          <a:p>
            <a:pPr marL="320400" lvl="0" indent="0" algn="just">
              <a:lnSpc>
                <a:spcPct val="150000"/>
              </a:lnSpc>
              <a:spcBef>
                <a:spcPts val="1400"/>
              </a:spcBef>
              <a:spcAft>
                <a:spcPts val="123"/>
              </a:spcAft>
              <a:buSzPts val="2200"/>
              <a:buNone/>
            </a:pPr>
            <a:r>
              <a:rPr lang="en-US" sz="2400" dirty="0">
                <a:latin typeface="Times New Roman" pitchFamily="18" charset="0"/>
                <a:cs typeface="Times New Roman" pitchFamily="18" charset="0"/>
              </a:rPr>
              <a:t>The frame is transmitted to the Pollution-Server via </a:t>
            </a:r>
            <a:r>
              <a:rPr lang="en-US" sz="2400" dirty="0" smtClean="0">
                <a:latin typeface="Times New Roman" pitchFamily="18" charset="0"/>
                <a:cs typeface="Times New Roman" pitchFamily="18" charset="0"/>
              </a:rPr>
              <a:t>zigbee module. Zigbee </a:t>
            </a:r>
            <a:r>
              <a:rPr lang="en-US" sz="2400" dirty="0">
                <a:latin typeface="Times New Roman" pitchFamily="18" charset="0"/>
                <a:cs typeface="Times New Roman" pitchFamily="18" charset="0"/>
              </a:rPr>
              <a:t>wireless standard </a:t>
            </a:r>
            <a:r>
              <a:rPr lang="en-US" sz="2400" dirty="0" smtClean="0">
                <a:latin typeface="Times New Roman" pitchFamily="18" charset="0"/>
                <a:cs typeface="Times New Roman" pitchFamily="18" charset="0"/>
              </a:rPr>
              <a:t>is chosen </a:t>
            </a:r>
            <a:r>
              <a:rPr lang="en-US" sz="2400" dirty="0">
                <a:latin typeface="Times New Roman" pitchFamily="18" charset="0"/>
                <a:cs typeface="Times New Roman" pitchFamily="18" charset="0"/>
              </a:rPr>
              <a:t>as communication protocol. </a:t>
            </a:r>
            <a:r>
              <a:rPr lang="en-US" sz="2400" dirty="0" smtClean="0">
                <a:latin typeface="Times New Roman" pitchFamily="18" charset="0"/>
                <a:cs typeface="Times New Roman" pitchFamily="18" charset="0"/>
              </a:rPr>
              <a:t>Hardware </a:t>
            </a:r>
            <a:r>
              <a:rPr lang="en-US" sz="2400" dirty="0">
                <a:latin typeface="Times New Roman" pitchFamily="18" charset="0"/>
                <a:cs typeface="Times New Roman" pitchFamily="18" charset="0"/>
              </a:rPr>
              <a:t>components like microcontroller, sensors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Text Placeholder 2"/>
          <p:cNvSpPr>
            <a:spLocks noGrp="1"/>
          </p:cNvSpPr>
          <p:nvPr>
            <p:ph type="body" idx="1"/>
          </p:nvPr>
        </p:nvSpPr>
        <p:spPr/>
        <p:txBody>
          <a:bodyPr/>
          <a:lstStyle/>
          <a:p>
            <a:pPr marL="114300" indent="0">
              <a:lnSpc>
                <a:spcPct val="150000"/>
              </a:lnSpc>
              <a:buNone/>
            </a:pPr>
            <a:r>
              <a:rPr lang="en-US" sz="2400" dirty="0" smtClean="0">
                <a:latin typeface="Times New Roman" pitchFamily="18" charset="0"/>
                <a:cs typeface="Times New Roman" pitchFamily="18" charset="0"/>
              </a:rPr>
              <a:t>1.   Expensive</a:t>
            </a:r>
          </a:p>
          <a:p>
            <a:pPr marL="114300" indent="0">
              <a:lnSpc>
                <a:spcPct val="150000"/>
              </a:lnSpc>
              <a:buNone/>
            </a:pPr>
            <a:r>
              <a:rPr lang="en-US" sz="2400" dirty="0" smtClean="0">
                <a:latin typeface="Times New Roman" pitchFamily="18" charset="0"/>
                <a:cs typeface="Times New Roman" pitchFamily="18" charset="0"/>
              </a:rPr>
              <a:t>2.   Cannot identify the level of air and sound efficiently</a:t>
            </a:r>
          </a:p>
          <a:p>
            <a:pPr marL="114300" indent="0">
              <a:lnSpc>
                <a:spcPct val="150000"/>
              </a:lnSpc>
              <a:buNone/>
            </a:pPr>
            <a:r>
              <a:rPr lang="en-US" sz="2400" dirty="0" smtClean="0">
                <a:latin typeface="Times New Roman" pitchFamily="18" charset="0"/>
                <a:cs typeface="Times New Roman" pitchFamily="18" charset="0"/>
              </a:rPr>
              <a:t>3.   Complex</a:t>
            </a:r>
            <a:endParaRPr lang="en-IN" sz="2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Proposed </a:t>
            </a:r>
            <a:r>
              <a:rPr lang="en-US" dirty="0" smtClean="0"/>
              <a:t>System</a:t>
            </a:r>
            <a:endParaRPr lang="en-US" dirty="0"/>
          </a:p>
        </p:txBody>
      </p:sp>
      <p:sp>
        <p:nvSpPr>
          <p:cNvPr id="129" name="Google Shape;129;p17"/>
          <p:cNvSpPr txBox="1">
            <a:spLocks noGrp="1"/>
          </p:cNvSpPr>
          <p:nvPr>
            <p:ph type="body" idx="1"/>
          </p:nvPr>
        </p:nvSpPr>
        <p:spPr>
          <a:xfrm>
            <a:off x="839416" y="2060848"/>
            <a:ext cx="10416771" cy="4176464"/>
          </a:xfrm>
          <a:prstGeom prst="rect">
            <a:avLst/>
          </a:prstGeom>
          <a:noFill/>
          <a:ln>
            <a:noFill/>
          </a:ln>
        </p:spPr>
        <p:txBody>
          <a:bodyPr spcFirstLastPara="1" wrap="square" lIns="0" tIns="45700" rIns="0" bIns="45700" anchor="t" anchorCtr="0">
            <a:noAutofit/>
          </a:bodyPr>
          <a:lstStyle/>
          <a:p>
            <a:pPr marL="91440" indent="0" algn="just">
              <a:lnSpc>
                <a:spcPct val="150000"/>
              </a:lnSpc>
              <a:spcBef>
                <a:spcPts val="1400"/>
              </a:spcBef>
              <a:buSzPts val="2500"/>
              <a:buNone/>
            </a:pPr>
            <a:r>
              <a:rPr lang="en-US" sz="2400" dirty="0">
                <a:latin typeface="Times New Roman" pitchFamily="18" charset="0"/>
                <a:cs typeface="Times New Roman" pitchFamily="18" charset="0"/>
              </a:rPr>
              <a:t>The proposed model is for controlling the air and Noise foulness in the environment to make surrounding more rational and more interactive with the objects through wireless communication. This model is made to satisfy the reason and need of the general public to screen and check the live air quality and clamor contamination in a zone through IoT. Via IoT. The intended system Cloud Server shows better performance for numeric Values to web pages and shows better graphical representation live all the time</a:t>
            </a:r>
            <a:r>
              <a:rPr lang="en-US" sz="2400" dirty="0" smtClean="0">
                <a:latin typeface="Times New Roman" pitchFamily="18" charset="0"/>
                <a:cs typeface="Times New Roman" pitchFamily="18" charset="0"/>
              </a:rPr>
              <a:t>.</a:t>
            </a:r>
          </a:p>
          <a:p>
            <a:pPr marL="434340" algn="just">
              <a:spcBef>
                <a:spcPts val="1400"/>
              </a:spcBef>
              <a:buClr>
                <a:schemeClr val="tx1"/>
              </a:buClr>
              <a:buSzPct val="131000"/>
              <a:buNone/>
            </a:pPr>
            <a:endParaRPr lang="en-US" sz="1600" dirty="0" smtClean="0">
              <a:latin typeface="Times New Roman" pitchFamily="18" charset="0"/>
              <a:cs typeface="Times New Roman" pitchFamily="18" charset="0"/>
            </a:endParaRPr>
          </a:p>
          <a:p>
            <a:pPr marL="434340" algn="just">
              <a:spcBef>
                <a:spcPts val="1400"/>
              </a:spcBef>
              <a:buSzPts val="2500"/>
              <a:buAutoNum type="arabicPeriod"/>
            </a:pPr>
            <a:endParaRPr lang="en-US" sz="1400" dirty="0">
              <a:latin typeface="Times New Roman" pitchFamily="18" charset="0"/>
              <a:cs typeface="Times New Roman" pitchFamily="18" charset="0"/>
            </a:endParaRPr>
          </a:p>
          <a:p>
            <a:pPr marL="91440" lvl="0" indent="0" algn="l" rtl="0">
              <a:lnSpc>
                <a:spcPct val="110000"/>
              </a:lnSpc>
              <a:spcBef>
                <a:spcPts val="1400"/>
              </a:spcBef>
              <a:spcAft>
                <a:spcPts val="0"/>
              </a:spcAft>
              <a:buSzPts val="2500"/>
              <a:buNone/>
            </a:pPr>
            <a:endParaRPr sz="25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Text Placeholder 2"/>
          <p:cNvSpPr>
            <a:spLocks noGrp="1"/>
          </p:cNvSpPr>
          <p:nvPr>
            <p:ph type="body" idx="1"/>
          </p:nvPr>
        </p:nvSpPr>
        <p:spPr/>
        <p:txBody>
          <a:bodyPr/>
          <a:lstStyle/>
          <a:p>
            <a:pPr marL="434340" algn="just">
              <a:spcBef>
                <a:spcPts val="1400"/>
              </a:spcBef>
              <a:buClr>
                <a:schemeClr val="tx1"/>
              </a:buClr>
              <a:buSzPct val="131000"/>
              <a:buAutoNum type="arabicPeriod"/>
            </a:pPr>
            <a:r>
              <a:rPr lang="en-US" sz="2400" dirty="0" smtClean="0">
                <a:latin typeface="Times New Roman" pitchFamily="18" charset="0"/>
                <a:cs typeface="Times New Roman" pitchFamily="18" charset="0"/>
              </a:rPr>
              <a:t>Sensors are easily available</a:t>
            </a:r>
          </a:p>
          <a:p>
            <a:pPr marL="434340" algn="just">
              <a:spcBef>
                <a:spcPts val="1400"/>
              </a:spcBef>
              <a:buClrTx/>
              <a:buSzPct val="131000"/>
              <a:buFont typeface="+mj-lt"/>
              <a:buAutoNum type="arabicPeriod"/>
            </a:pPr>
            <a:r>
              <a:rPr lang="en-US" sz="2400" dirty="0" smtClean="0">
                <a:latin typeface="Times New Roman" pitchFamily="18" charset="0"/>
                <a:cs typeface="Times New Roman" pitchFamily="18" charset="0"/>
              </a:rPr>
              <a:t>Detecting wide range of gases.</a:t>
            </a:r>
          </a:p>
          <a:p>
            <a:pPr marL="434340" algn="just">
              <a:spcBef>
                <a:spcPts val="1400"/>
              </a:spcBef>
              <a:buClrTx/>
              <a:buSzPct val="131000"/>
              <a:buAutoNum type="arabicPeriod"/>
            </a:pPr>
            <a:r>
              <a:rPr lang="en-US" sz="2400" dirty="0" smtClean="0">
                <a:latin typeface="Times New Roman" pitchFamily="18" charset="0"/>
                <a:cs typeface="Times New Roman" pitchFamily="18" charset="0"/>
              </a:rPr>
              <a:t>Simple, compact and easy to handle.</a:t>
            </a:r>
          </a:p>
          <a:p>
            <a:pPr marL="434340" algn="just">
              <a:spcBef>
                <a:spcPts val="1400"/>
              </a:spcBef>
              <a:buClrTx/>
              <a:buSzPct val="131000"/>
              <a:buAutoNum type="arabicPeriod"/>
            </a:pPr>
            <a:r>
              <a:rPr lang="en-US" sz="2400" dirty="0" smtClean="0">
                <a:latin typeface="Times New Roman" pitchFamily="18" charset="0"/>
                <a:cs typeface="Times New Roman" pitchFamily="18" charset="0"/>
              </a:rPr>
              <a:t>Data can be used to control pollution.</a:t>
            </a:r>
          </a:p>
          <a:p>
            <a:pPr marL="434340" algn="just">
              <a:spcBef>
                <a:spcPts val="1400"/>
              </a:spcBef>
              <a:buClrTx/>
              <a:buSzPct val="131000"/>
              <a:buAutoNum type="arabicPeriod"/>
            </a:pPr>
            <a:r>
              <a:rPr lang="en-US" sz="2400" dirty="0" smtClean="0">
                <a:latin typeface="Times New Roman" pitchFamily="18" charset="0"/>
                <a:cs typeface="Times New Roman" pitchFamily="18" charset="0"/>
              </a:rPr>
              <a:t>Low cost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a:lnSpc>
                <a:spcPct val="100000"/>
              </a:lnSpc>
            </a:pPr>
            <a:r>
              <a:rPr lang="en-US" sz="2800" b="1" dirty="0" smtClean="0">
                <a:solidFill>
                  <a:schemeClr val="tx1"/>
                </a:solidFill>
                <a:latin typeface="+mj-lt"/>
                <a:cs typeface="+mj-lt"/>
              </a:rPr>
              <a:t>Hardware Requirements </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Microcontroller : Arduino Uno</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 Air </a:t>
            </a:r>
            <a:r>
              <a:rPr lang="en-US" sz="2000" dirty="0" smtClean="0">
                <a:solidFill>
                  <a:schemeClr val="tx1"/>
                </a:solidFill>
                <a:latin typeface="Times New Roman" panose="02020603050405020304" pitchFamily="18" charset="0"/>
                <a:cs typeface="Times New Roman" panose="02020603050405020304" pitchFamily="18" charset="0"/>
              </a:rPr>
              <a:t>Sensor</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 Sound </a:t>
            </a:r>
            <a:r>
              <a:rPr lang="en-US" sz="2000" dirty="0" smtClean="0">
                <a:solidFill>
                  <a:schemeClr val="tx1"/>
                </a:solidFill>
                <a:latin typeface="Times New Roman" panose="02020603050405020304" pitchFamily="18" charset="0"/>
                <a:cs typeface="Times New Roman" panose="02020603050405020304" pitchFamily="18" charset="0"/>
              </a:rPr>
              <a:t>Sensor</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 LCD</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 Buzzer</a:t>
            </a:r>
            <a:endParaRPr lang="en-US" sz="2000" dirty="0" smtClean="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000" dirty="0" err="1" smtClean="0">
                <a:solidFill>
                  <a:schemeClr val="tx1"/>
                </a:solidFill>
                <a:latin typeface="Times New Roman" panose="02020603050405020304" pitchFamily="18" charset="0"/>
                <a:cs typeface="Times New Roman" panose="02020603050405020304" pitchFamily="18" charset="0"/>
              </a:rPr>
              <a:t>Wi-fi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module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096000" y="2285992"/>
            <a:ext cx="5193346" cy="2185214"/>
          </a:xfrm>
          <a:prstGeom prst="rect">
            <a:avLst/>
          </a:prstGeom>
          <a:noFill/>
        </p:spPr>
        <p:txBody>
          <a:bodyPr wrap="square" rtlCol="0">
            <a:spAutoFit/>
          </a:bodyPr>
          <a:lstStyle/>
          <a:p>
            <a:r>
              <a:rPr lang="en-US" sz="2800" b="1" dirty="0" smtClean="0"/>
              <a:t> Software </a:t>
            </a:r>
            <a:r>
              <a:rPr lang="en-US" sz="2800" b="1" dirty="0"/>
              <a:t>Requirements </a:t>
            </a:r>
            <a:endParaRPr lang="en-US" sz="2800" b="1" dirty="0" smtClean="0"/>
          </a:p>
          <a:p>
            <a:endParaRPr lang="en-US" sz="1800" b="1"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Windows OS system</a:t>
            </a:r>
            <a:endParaRPr lang="en-US" sz="2000"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Arduino IDE</a:t>
            </a:r>
            <a:endParaRPr lang="en-US" sz="2000" b="1"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Language C</a:t>
            </a:r>
            <a:r>
              <a:rPr lang="en-US" sz="1800" b="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Diagram</a:t>
            </a:r>
            <a:endParaRPr lang="en-US" dirty="0"/>
          </a:p>
        </p:txBody>
      </p:sp>
      <p:sp>
        <p:nvSpPr>
          <p:cNvPr id="3" name="Text Placeholder 2"/>
          <p:cNvSpPr>
            <a:spLocks noGrp="1"/>
          </p:cNvSpPr>
          <p:nvPr>
            <p:ph type="body" idx="1"/>
          </p:nvPr>
        </p:nvSpPr>
        <p:spPr/>
        <p:txBody>
          <a:bodyPr/>
          <a:lstStyle/>
          <a:p>
            <a:r>
              <a:rPr lang="en-US" sz="1800" dirty="0" smtClean="0">
                <a:latin typeface="Times New Roman" pitchFamily="18" charset="0"/>
                <a:cs typeface="Times New Roman" pitchFamily="18" charset="0"/>
              </a:rPr>
              <a:t>DHT11</a:t>
            </a:r>
            <a:endParaRPr lang="en-US" sz="1800" dirty="0">
              <a:latin typeface="Times New Roman" pitchFamily="18" charset="0"/>
              <a:cs typeface="Times New Roman" pitchFamily="18" charset="0"/>
            </a:endParaRPr>
          </a:p>
        </p:txBody>
      </p:sp>
      <p:sp>
        <p:nvSpPr>
          <p:cNvPr id="5" name="Rectangle 4"/>
          <p:cNvSpPr/>
          <p:nvPr/>
        </p:nvSpPr>
        <p:spPr>
          <a:xfrm>
            <a:off x="1336491" y="2276872"/>
            <a:ext cx="137513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336491" y="3068960"/>
            <a:ext cx="1375133"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336491" y="3148980"/>
            <a:ext cx="1876121" cy="307777"/>
          </a:xfrm>
          <a:prstGeom prst="rect">
            <a:avLst/>
          </a:prstGeom>
          <a:noFill/>
        </p:spPr>
        <p:txBody>
          <a:bodyPr wrap="square" rtlCol="0">
            <a:spAutoFit/>
          </a:bodyPr>
          <a:lstStyle/>
          <a:p>
            <a:r>
              <a:rPr lang="en-US" dirty="0" smtClean="0"/>
              <a:t>Mq9 gas sensor</a:t>
            </a:r>
            <a:endParaRPr lang="en-IN" dirty="0"/>
          </a:p>
        </p:txBody>
      </p:sp>
      <p:sp>
        <p:nvSpPr>
          <p:cNvPr id="8" name="Rectangle 7"/>
          <p:cNvSpPr/>
          <p:nvPr/>
        </p:nvSpPr>
        <p:spPr>
          <a:xfrm>
            <a:off x="1346554" y="3918247"/>
            <a:ext cx="1375133" cy="441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346555" y="4027087"/>
            <a:ext cx="1375132" cy="307777"/>
          </a:xfrm>
          <a:prstGeom prst="rect">
            <a:avLst/>
          </a:prstGeom>
          <a:noFill/>
        </p:spPr>
        <p:txBody>
          <a:bodyPr wrap="square" rtlCol="0">
            <a:spAutoFit/>
          </a:bodyPr>
          <a:lstStyle/>
          <a:p>
            <a:r>
              <a:rPr lang="en-US" dirty="0" smtClean="0"/>
              <a:t>Mq4 sensor</a:t>
            </a:r>
            <a:endParaRPr lang="en-IN" dirty="0"/>
          </a:p>
        </p:txBody>
      </p:sp>
      <p:sp>
        <p:nvSpPr>
          <p:cNvPr id="11" name="Rectangle 10"/>
          <p:cNvSpPr/>
          <p:nvPr/>
        </p:nvSpPr>
        <p:spPr>
          <a:xfrm>
            <a:off x="1369702" y="4742318"/>
            <a:ext cx="1341922" cy="55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mmfffmmm</a:t>
            </a:r>
            <a:endParaRPr lang="en-IN" dirty="0"/>
          </a:p>
        </p:txBody>
      </p:sp>
      <p:sp>
        <p:nvSpPr>
          <p:cNvPr id="14" name="TextBox 13"/>
          <p:cNvSpPr txBox="1"/>
          <p:nvPr/>
        </p:nvSpPr>
        <p:spPr>
          <a:xfrm>
            <a:off x="1356268" y="4843554"/>
            <a:ext cx="1674947" cy="307777"/>
          </a:xfrm>
          <a:prstGeom prst="rect">
            <a:avLst/>
          </a:prstGeom>
          <a:noFill/>
        </p:spPr>
        <p:txBody>
          <a:bodyPr wrap="square" rtlCol="0">
            <a:spAutoFit/>
          </a:bodyPr>
          <a:lstStyle/>
          <a:p>
            <a:r>
              <a:rPr lang="en-US" dirty="0" smtClean="0"/>
              <a:t>Mq135 sensor</a:t>
            </a:r>
            <a:endParaRPr lang="en-IN" dirty="0"/>
          </a:p>
        </p:txBody>
      </p:sp>
      <p:sp>
        <p:nvSpPr>
          <p:cNvPr id="15" name="Rectangle 14"/>
          <p:cNvSpPr/>
          <p:nvPr/>
        </p:nvSpPr>
        <p:spPr>
          <a:xfrm>
            <a:off x="4747029" y="2276872"/>
            <a:ext cx="1687008" cy="3024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5037882" y="3610470"/>
            <a:ext cx="1396155" cy="307777"/>
          </a:xfrm>
          <a:prstGeom prst="rect">
            <a:avLst/>
          </a:prstGeom>
          <a:noFill/>
        </p:spPr>
        <p:txBody>
          <a:bodyPr wrap="square" rtlCol="0">
            <a:spAutoFit/>
          </a:bodyPr>
          <a:lstStyle/>
          <a:p>
            <a:r>
              <a:rPr lang="en-US" dirty="0" smtClean="0"/>
              <a:t>Arduino Uno</a:t>
            </a:r>
            <a:endParaRPr lang="en-IN" dirty="0"/>
          </a:p>
        </p:txBody>
      </p:sp>
      <p:cxnSp>
        <p:nvCxnSpPr>
          <p:cNvPr id="18" name="Straight Arrow Connector 17"/>
          <p:cNvCxnSpPr>
            <a:stCxn id="5" idx="3"/>
          </p:cNvCxnSpPr>
          <p:nvPr/>
        </p:nvCxnSpPr>
        <p:spPr>
          <a:xfrm>
            <a:off x="2711624" y="2492896"/>
            <a:ext cx="20354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711624" y="3302868"/>
            <a:ext cx="2035405" cy="1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21687" y="4180975"/>
            <a:ext cx="20354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39616" y="5021763"/>
            <a:ext cx="2117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12224" y="2276872"/>
            <a:ext cx="129614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8560434" y="2366495"/>
            <a:ext cx="543739" cy="307777"/>
          </a:xfrm>
          <a:prstGeom prst="rect">
            <a:avLst/>
          </a:prstGeom>
          <a:noFill/>
        </p:spPr>
        <p:txBody>
          <a:bodyPr wrap="none" rtlCol="0">
            <a:spAutoFit/>
          </a:bodyPr>
          <a:lstStyle/>
          <a:p>
            <a:r>
              <a:rPr lang="en-US" dirty="0" smtClean="0"/>
              <a:t>LCD</a:t>
            </a:r>
            <a:endParaRPr lang="en-IN" dirty="0"/>
          </a:p>
        </p:txBody>
      </p:sp>
      <p:sp>
        <p:nvSpPr>
          <p:cNvPr id="27" name="Rectangle 26"/>
          <p:cNvSpPr/>
          <p:nvPr/>
        </p:nvSpPr>
        <p:spPr>
          <a:xfrm>
            <a:off x="8134969" y="2945543"/>
            <a:ext cx="1296144" cy="40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8500752" y="2995090"/>
            <a:ext cx="564578" cy="307777"/>
          </a:xfrm>
          <a:prstGeom prst="rect">
            <a:avLst/>
          </a:prstGeom>
          <a:noFill/>
        </p:spPr>
        <p:txBody>
          <a:bodyPr wrap="none" rtlCol="0">
            <a:spAutoFit/>
          </a:bodyPr>
          <a:lstStyle/>
          <a:p>
            <a:r>
              <a:rPr lang="en-US" dirty="0" smtClean="0"/>
              <a:t>GPS</a:t>
            </a:r>
            <a:endParaRPr lang="en-IN" dirty="0"/>
          </a:p>
        </p:txBody>
      </p:sp>
      <p:sp>
        <p:nvSpPr>
          <p:cNvPr id="29" name="Rectangle 28"/>
          <p:cNvSpPr/>
          <p:nvPr/>
        </p:nvSpPr>
        <p:spPr>
          <a:xfrm>
            <a:off x="8134969" y="3610470"/>
            <a:ext cx="1296144" cy="416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8163320" y="3664889"/>
            <a:ext cx="1239442" cy="307777"/>
          </a:xfrm>
          <a:prstGeom prst="rect">
            <a:avLst/>
          </a:prstGeom>
          <a:noFill/>
        </p:spPr>
        <p:txBody>
          <a:bodyPr wrap="none" rtlCol="0">
            <a:spAutoFit/>
          </a:bodyPr>
          <a:lstStyle/>
          <a:p>
            <a:r>
              <a:rPr lang="en-US" dirty="0" smtClean="0"/>
              <a:t>Wi-Fi module</a:t>
            </a:r>
            <a:endParaRPr lang="en-IN" dirty="0"/>
          </a:p>
        </p:txBody>
      </p:sp>
      <p:pic>
        <p:nvPicPr>
          <p:cNvPr id="31" name="Picture 30"/>
          <p:cNvPicPr/>
          <p:nvPr/>
        </p:nvPicPr>
        <p:blipFill>
          <a:blip r:embed="rId2">
            <a:extLst>
              <a:ext uri="{28A0092B-C50C-407E-A947-70E740481C1C}">
                <a14:useLocalDpi xmlns:a14="http://schemas.microsoft.com/office/drawing/2010/main" xmlns="" val="0"/>
              </a:ext>
            </a:extLst>
          </a:blip>
          <a:srcRect/>
          <a:stretch>
            <a:fillRect/>
          </a:stretch>
        </p:blipFill>
        <p:spPr bwMode="auto">
          <a:xfrm>
            <a:off x="8547456" y="4083848"/>
            <a:ext cx="471170" cy="558800"/>
          </a:xfrm>
          <a:prstGeom prst="rect">
            <a:avLst/>
          </a:prstGeom>
          <a:noFill/>
          <a:ln>
            <a:noFill/>
          </a:ln>
        </p:spPr>
      </p:pic>
      <p:sp>
        <p:nvSpPr>
          <p:cNvPr id="32" name="Rectangle 31"/>
          <p:cNvSpPr/>
          <p:nvPr/>
        </p:nvSpPr>
        <p:spPr>
          <a:xfrm>
            <a:off x="8431281" y="4780613"/>
            <a:ext cx="763600" cy="55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8560434" y="4922926"/>
            <a:ext cx="545342" cy="307777"/>
          </a:xfrm>
          <a:prstGeom prst="rect">
            <a:avLst/>
          </a:prstGeom>
          <a:noFill/>
        </p:spPr>
        <p:txBody>
          <a:bodyPr wrap="none" rtlCol="0">
            <a:spAutoFit/>
          </a:bodyPr>
          <a:lstStyle/>
          <a:p>
            <a:r>
              <a:rPr lang="en-US" dirty="0" smtClean="0"/>
              <a:t>APP</a:t>
            </a:r>
            <a:endParaRPr lang="en-IN" dirty="0"/>
          </a:p>
        </p:txBody>
      </p:sp>
      <p:cxnSp>
        <p:nvCxnSpPr>
          <p:cNvPr id="35" name="Straight Arrow Connector 34"/>
          <p:cNvCxnSpPr>
            <a:endCxn id="25" idx="1"/>
          </p:cNvCxnSpPr>
          <p:nvPr/>
        </p:nvCxnSpPr>
        <p:spPr>
          <a:xfrm flipV="1">
            <a:off x="6434037" y="2492896"/>
            <a:ext cx="1678187" cy="27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434037" y="3187784"/>
            <a:ext cx="16781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p:cNvCxnSpPr>
          <p:nvPr/>
        </p:nvCxnSpPr>
        <p:spPr>
          <a:xfrm flipV="1">
            <a:off x="6434037" y="3779227"/>
            <a:ext cx="1712617" cy="9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409</Words>
  <Application>Microsoft Office PowerPoint</Application>
  <PresentationFormat>Custom</PresentationFormat>
  <Paragraphs>76</Paragraphs>
  <Slides>10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Times New Roman</vt:lpstr>
      <vt:lpstr>Libre Franklin</vt:lpstr>
      <vt:lpstr>Cambria</vt:lpstr>
      <vt:lpstr>Calibri</vt:lpstr>
      <vt:lpstr>Sitka Heading</vt:lpstr>
      <vt:lpstr>Palatino Linotype</vt:lpstr>
      <vt:lpstr>Bookman Old Style</vt:lpstr>
      <vt:lpstr>Wingdings</vt:lpstr>
      <vt:lpstr>1_RetrospectVTI</vt:lpstr>
      <vt:lpstr>Slide 1</vt:lpstr>
      <vt:lpstr>Content</vt:lpstr>
      <vt:lpstr>    Abstract:</vt:lpstr>
      <vt:lpstr>Existing System</vt:lpstr>
      <vt:lpstr>Drawbacks</vt:lpstr>
      <vt:lpstr>Proposed System</vt:lpstr>
      <vt:lpstr>Advantages</vt:lpstr>
      <vt:lpstr>Requirements</vt:lpstr>
      <vt:lpstr>Architecture Diagram</vt:lpstr>
      <vt:lpstr>            Queries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HOD</cp:lastModifiedBy>
  <cp:revision>70</cp:revision>
  <dcterms:created xsi:type="dcterms:W3CDTF">2020-05-28T02:27:55Z</dcterms:created>
  <dcterms:modified xsi:type="dcterms:W3CDTF">2024-03-28T09:18:40Z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