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8" r:id="rId3"/>
    <p:sldId id="259" r:id="rId4"/>
    <p:sldId id="260" r:id="rId5"/>
    <p:sldId id="261" r:id="rId6"/>
    <p:sldId id="262" r:id="rId7"/>
    <p:sldId id="263" r:id="rId8"/>
    <p:sldId id="264" r:id="rId9"/>
    <p:sldId id="267" r:id="rId10"/>
    <p:sldId id="268" r:id="rId11"/>
    <p:sldId id="269" r:id="rId12"/>
    <p:sldId id="270" r:id="rId13"/>
    <p:sldId id="271" r:id="rId14"/>
    <p:sldId id="265" r:id="rId15"/>
    <p:sldId id="272" r:id="rId16"/>
    <p:sldId id="273" r:id="rId17"/>
    <p:sldId id="274" r:id="rId18"/>
    <p:sldId id="266" r:id="rId19"/>
  </p:sldIdLst>
  <p:sldSz cx="9144000" cy="5143500" type="screen16x9"/>
  <p:notesSz cx="6858000" cy="9144000"/>
  <p:embeddedFontLst>
    <p:embeddedFont>
      <p:font typeface="Plus Jakarta Sans" panose="020B0604020202020204" charset="0"/>
      <p:regular r:id="rId21"/>
      <p:bold r:id="rId22"/>
      <p:italic r:id="rId23"/>
      <p:boldItalic r:id="rId24"/>
    </p:embeddedFont>
    <p:embeddedFont>
      <p:font typeface="Rubik" panose="020B0604020202020204" charset="-79"/>
      <p:regular r:id="rId25"/>
      <p:bold r:id="rId26"/>
      <p:italic r:id="rId27"/>
      <p:boldItalic r:id="rId28"/>
    </p:embeddedFont>
    <p:embeddedFont>
      <p:font typeface="Rubik Light" panose="020B0604020202020204" charset="-79"/>
      <p:regular r:id="rId29"/>
      <p:bold r:id="rId30"/>
      <p:italic r:id="rId31"/>
      <p:boldItalic r:id="rId32"/>
    </p:embeddedFont>
    <p:embeddedFont>
      <p:font typeface="Rubik Medium" panose="020B0604020202020204" charset="-79"/>
      <p:regular r:id="rId33"/>
      <p:bold r:id="rId34"/>
      <p:italic r:id="rId35"/>
      <p:boldItalic r:id="rId36"/>
    </p:embeddedFont>
    <p:embeddedFont>
      <p:font typeface="Rubik SemiBold" panose="020B0604020202020204" charset="-79"/>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8773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3255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8707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659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4702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598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6723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613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lookerstudio.google.com/reporting/0ef0de6c-031d-4df6-b5a4-7fad5c698498" TargetMode="External"/><Relationship Id="rId5" Type="http://schemas.openxmlformats.org/officeDocument/2006/relationships/image" Target="../media/image2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10" Type="http://schemas.microsoft.com/office/2007/relationships/hdphoto" Target="../media/hdphoto1.wdp"/><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coursera.org/account/accomplishments/professional-cert/AK8PEENEST8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udemy.com/certificate/UC-a857c14e-c7f4-4209-93d9-6367a2dc7883" TargetMode="External"/><Relationship Id="rId5" Type="http://schemas.openxmlformats.org/officeDocument/2006/relationships/hyperlink" Target="https://www.dicoding.com/certificates/4EXG93Q4EZRL"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youtu.be/U0IAvXzl71Y"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SaiaMazayaFatin/Big-Data-Analytics-Kimia-Farma" TargetMode="External"/><Relationship Id="rId5"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7203700" cy="1431131"/>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id-ID" sz="4500" b="1" dirty="0">
                <a:solidFill>
                  <a:schemeClr val="lt1"/>
                </a:solidFill>
                <a:latin typeface="Rubik"/>
                <a:ea typeface="Rubik"/>
                <a:cs typeface="Rubik"/>
                <a:sym typeface="Rubik"/>
              </a:rPr>
              <a:t>Performance </a:t>
            </a:r>
            <a:r>
              <a:rPr lang="id-ID" sz="4500" b="1" dirty="0" err="1">
                <a:solidFill>
                  <a:schemeClr val="lt1"/>
                </a:solidFill>
                <a:latin typeface="Rubik"/>
                <a:ea typeface="Rubik"/>
                <a:cs typeface="Rubik"/>
                <a:sym typeface="Rubik"/>
              </a:rPr>
              <a:t>Analytics</a:t>
            </a:r>
            <a:br>
              <a:rPr lang="en-US" sz="4500" b="1" dirty="0">
                <a:solidFill>
                  <a:schemeClr val="lt1"/>
                </a:solidFill>
                <a:latin typeface="Rubik"/>
                <a:ea typeface="Rubik"/>
                <a:cs typeface="Rubik"/>
                <a:sym typeface="Rubik"/>
              </a:rPr>
            </a:br>
            <a:r>
              <a:rPr lang="fi-FI" sz="1800" b="1" dirty="0">
                <a:solidFill>
                  <a:schemeClr val="lt1"/>
                </a:solidFill>
                <a:latin typeface="Rubik"/>
                <a:ea typeface="Rubik"/>
                <a:cs typeface="Rubik"/>
                <a:sym typeface="Rubik"/>
              </a:rPr>
              <a:t>Analisis kinerja bisnis Kimia Farma</a:t>
            </a:r>
          </a:p>
          <a:p>
            <a:pPr marL="0" marR="0" lvl="0" indent="0" algn="l" rtl="0">
              <a:lnSpc>
                <a:spcPct val="100000"/>
              </a:lnSpc>
              <a:spcBef>
                <a:spcPts val="0"/>
              </a:spcBef>
              <a:spcAft>
                <a:spcPts val="0"/>
              </a:spcAft>
              <a:buClr>
                <a:srgbClr val="000000"/>
              </a:buClr>
              <a:buSzPts val="4500"/>
              <a:buFont typeface="Arial"/>
              <a:buNone/>
            </a:pPr>
            <a:r>
              <a:rPr lang="fi-FI" sz="1800" b="1" dirty="0">
                <a:solidFill>
                  <a:schemeClr val="lt1"/>
                </a:solidFill>
                <a:latin typeface="Rubik"/>
                <a:ea typeface="Rubik"/>
                <a:cs typeface="Rubik"/>
                <a:sym typeface="Rubik"/>
              </a:rPr>
              <a:t>Tahun 2020-2023</a:t>
            </a:r>
            <a:endParaRPr lang="id-ID" sz="18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492412"/>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Rubik Light"/>
                <a:ea typeface="Rubik Light"/>
                <a:cs typeface="Rubik Light"/>
                <a:sym typeface="Rubik Light"/>
              </a:rPr>
              <a:t>Saia Mazaya Fatin</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a:picLocks noGrp="1" noRot="1" noMove="1" noResize="1" noEditPoints="1" noAdjustHandles="1" noChangeArrowheads="1" noChangeShapeType="1" noCrop="1"/>
          </p:cNvPicPr>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3.2 BigQuery Syntax</a:t>
            </a:r>
            <a:endParaRPr sz="2700" b="1" i="0" u="none" strike="noStrike" cap="none" dirty="0">
              <a:solidFill>
                <a:srgbClr val="000000"/>
              </a:solidFill>
              <a:latin typeface="Rubik"/>
              <a:ea typeface="Rubik"/>
              <a:cs typeface="Rubik"/>
              <a:sym typeface="Rubik"/>
            </a:endParaRPr>
          </a:p>
        </p:txBody>
      </p:sp>
      <p:pic>
        <p:nvPicPr>
          <p:cNvPr id="2" name="Picture 1">
            <a:extLst>
              <a:ext uri="{FF2B5EF4-FFF2-40B4-BE49-F238E27FC236}">
                <a16:creationId xmlns:a16="http://schemas.microsoft.com/office/drawing/2014/main" id="{DC547B9C-E854-18B3-F732-F9F7E6B94DD9}"/>
              </a:ext>
            </a:extLst>
          </p:cNvPr>
          <p:cNvPicPr/>
          <p:nvPr/>
        </p:nvPicPr>
        <p:blipFill>
          <a:blip r:embed="rId5"/>
          <a:stretch/>
        </p:blipFill>
        <p:spPr>
          <a:xfrm>
            <a:off x="504309" y="2769542"/>
            <a:ext cx="3696216" cy="1238423"/>
          </a:xfrm>
          <a:prstGeom prst="roundRect">
            <a:avLst>
              <a:gd name="adj" fmla="val 3285"/>
            </a:avLst>
          </a:prstGeom>
          <a:ln w="12700">
            <a:solidFill>
              <a:schemeClr val="tx1"/>
            </a:solidFill>
          </a:ln>
          <a:effectLst>
            <a:outerShdw dist="63500" dir="2700000" algn="tl" rotWithShape="0">
              <a:prstClr val="black"/>
            </a:outerShdw>
          </a:effectLst>
        </p:spPr>
      </p:pic>
      <p:sp>
        <p:nvSpPr>
          <p:cNvPr id="3" name="Google Shape;114;p27">
            <a:extLst>
              <a:ext uri="{FF2B5EF4-FFF2-40B4-BE49-F238E27FC236}">
                <a16:creationId xmlns:a16="http://schemas.microsoft.com/office/drawing/2014/main" id="{979BEBB1-0571-FF78-7A05-5D23AC9A72AC}"/>
              </a:ext>
            </a:extLst>
          </p:cNvPr>
          <p:cNvSpPr txBox="1">
            <a:spLocks/>
          </p:cNvSpPr>
          <p:nvPr/>
        </p:nvSpPr>
        <p:spPr>
          <a:xfrm>
            <a:off x="4476750" y="1052339"/>
            <a:ext cx="4543426" cy="3729212"/>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76250">
              <a:buClr>
                <a:schemeClr val="dk1"/>
              </a:buClr>
              <a:buSzPts val="1500"/>
            </a:pPr>
            <a:r>
              <a:rPr lang="en-US" sz="1500" b="1" dirty="0">
                <a:solidFill>
                  <a:schemeClr val="dk1"/>
                </a:solidFill>
                <a:latin typeface="Rubik" panose="020B0604020202020204" charset="-79"/>
                <a:cs typeface="Rubik" panose="020B0604020202020204" charset="-79"/>
              </a:rPr>
              <a:t>4. Case Statement – </a:t>
            </a:r>
            <a:r>
              <a:rPr lang="en-US" sz="1500" b="1" dirty="0" err="1">
                <a:solidFill>
                  <a:schemeClr val="dk1"/>
                </a:solidFill>
                <a:latin typeface="Rubik" panose="020B0604020202020204" charset="-79"/>
                <a:cs typeface="Rubik" panose="020B0604020202020204" charset="-79"/>
              </a:rPr>
              <a:t>persentase_gross_laba</a:t>
            </a:r>
            <a:r>
              <a:rPr lang="en-US" sz="1500" b="1" dirty="0">
                <a:solidFill>
                  <a:schemeClr val="dk1"/>
                </a:solidFill>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sv-SE" sz="1100" dirty="0">
                <a:solidFill>
                  <a:schemeClr val="dk1"/>
                </a:solidFill>
                <a:latin typeface="Rubik" panose="020B0604020202020204" charset="-79"/>
                <a:cs typeface="Rubik" panose="020B0604020202020204" charset="-79"/>
              </a:rPr>
              <a:t>Menghitung persentase laba berdasarkan harga produk</a:t>
            </a:r>
          </a:p>
          <a:p>
            <a:pPr marL="1104900" lvl="7"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&lt;= Rp 50.000 -&gt;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10%</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50.000 - 100.000 -&gt;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15%</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100.000 - 300.000 -&gt;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20%</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300.000 - 500.000 -&gt;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25%</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500.000 -&gt;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30%	</a:t>
            </a:r>
          </a:p>
          <a:p>
            <a:pPr marL="476250">
              <a:buClr>
                <a:schemeClr val="dk1"/>
              </a:buClr>
              <a:buSzPts val="1500"/>
            </a:pPr>
            <a:r>
              <a:rPr lang="en-US" sz="1500" b="1" dirty="0">
                <a:solidFill>
                  <a:schemeClr val="dk1"/>
                </a:solidFill>
                <a:latin typeface="Rubik" panose="020B0604020202020204" charset="-79"/>
                <a:cs typeface="Rubik" panose="020B0604020202020204" charset="-79"/>
              </a:rPr>
              <a:t>5. </a:t>
            </a:r>
            <a:r>
              <a:rPr lang="en-US" sz="1500" b="1" dirty="0" err="1">
                <a:solidFill>
                  <a:schemeClr val="dk1"/>
                </a:solidFill>
                <a:latin typeface="Rubik" panose="020B0604020202020204" charset="-79"/>
                <a:cs typeface="Rubik" panose="020B0604020202020204" charset="-79"/>
              </a:rPr>
              <a:t>Menghitung</a:t>
            </a:r>
            <a:r>
              <a:rPr lang="en-US" sz="1500" b="1" dirty="0">
                <a:solidFill>
                  <a:schemeClr val="dk1"/>
                </a:solidFill>
                <a:latin typeface="Rubik" panose="020B0604020202020204" charset="-79"/>
                <a:cs typeface="Rubik" panose="020B0604020202020204" charset="-79"/>
              </a:rPr>
              <a:t> Nett Sales dan Nett Profit:</a:t>
            </a:r>
          </a:p>
          <a:p>
            <a:pPr marL="1104900" lvl="1" indent="-171450">
              <a:buClr>
                <a:schemeClr val="dk1"/>
              </a:buClr>
              <a:buSzPts val="1500"/>
              <a:buFont typeface="Arial" panose="020B0604020202020204" pitchFamily="34" charset="0"/>
              <a:buChar char="•"/>
            </a:pPr>
            <a:r>
              <a:rPr lang="en-US" sz="1100" b="1" dirty="0" err="1">
                <a:solidFill>
                  <a:schemeClr val="dk1"/>
                </a:solidFill>
                <a:latin typeface="Rubik" panose="020B0604020202020204" charset="-79"/>
                <a:cs typeface="Rubik" panose="020B0604020202020204" charset="-79"/>
              </a:rPr>
              <a:t>nett_sales</a:t>
            </a:r>
            <a:r>
              <a:rPr lang="en-US" sz="1100" dirty="0">
                <a:solidFill>
                  <a:schemeClr val="dk1"/>
                </a:solidFill>
                <a:latin typeface="Rubik" panose="020B0604020202020204" charset="-79"/>
                <a:cs typeface="Rubik" panose="020B0604020202020204" charset="-79"/>
              </a:rPr>
              <a:t>: Harga setelah </a:t>
            </a:r>
            <a:r>
              <a:rPr lang="en-US" sz="1100" dirty="0" err="1">
                <a:solidFill>
                  <a:schemeClr val="dk1"/>
                </a:solidFill>
                <a:latin typeface="Rubik" panose="020B0604020202020204" charset="-79"/>
                <a:cs typeface="Rubik" panose="020B0604020202020204" charset="-79"/>
              </a:rPr>
              <a:t>diskon</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ft.price</a:t>
            </a:r>
            <a:r>
              <a:rPr lang="en-US" sz="1100" dirty="0">
                <a:solidFill>
                  <a:schemeClr val="dk1"/>
                </a:solidFill>
                <a:latin typeface="Rubik" panose="020B0604020202020204" charset="-79"/>
                <a:cs typeface="Rubik" panose="020B0604020202020204" charset="-79"/>
              </a:rPr>
              <a:t> * (1 - </a:t>
            </a:r>
            <a:r>
              <a:rPr lang="en-US" sz="1100" dirty="0" err="1">
                <a:solidFill>
                  <a:schemeClr val="dk1"/>
                </a:solidFill>
                <a:latin typeface="Rubik" panose="020B0604020202020204" charset="-79"/>
                <a:cs typeface="Rubik" panose="020B0604020202020204" charset="-79"/>
              </a:rPr>
              <a:t>ft.discount_percentage</a:t>
            </a:r>
            <a:r>
              <a:rPr lang="en-US" sz="1100" dirty="0">
                <a:solidFill>
                  <a:schemeClr val="dk1"/>
                </a:solidFill>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100" b="1" dirty="0" err="1">
                <a:solidFill>
                  <a:schemeClr val="dk1"/>
                </a:solidFill>
                <a:latin typeface="Rubik" panose="020B0604020202020204" charset="-79"/>
                <a:cs typeface="Rubik" panose="020B0604020202020204" charset="-79"/>
              </a:rPr>
              <a:t>nett_profit</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Keuntungan</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bersih</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nett_sales</a:t>
            </a:r>
            <a:r>
              <a:rPr lang="en-US" sz="1100" dirty="0">
                <a:solidFill>
                  <a:schemeClr val="dk1"/>
                </a:solidFill>
                <a:latin typeface="Rubik" panose="020B0604020202020204" charset="-79"/>
                <a:cs typeface="Rubik" panose="020B0604020202020204" charset="-79"/>
              </a:rPr>
              <a:t> * </a:t>
            </a:r>
            <a:r>
              <a:rPr lang="en-US" sz="1100" dirty="0" err="1">
                <a:solidFill>
                  <a:schemeClr val="dk1"/>
                </a:solidFill>
                <a:latin typeface="Rubik" panose="020B0604020202020204" charset="-79"/>
                <a:cs typeface="Rubik" panose="020B0604020202020204" charset="-79"/>
              </a:rPr>
              <a:t>persentase_gross_laba</a:t>
            </a:r>
            <a:r>
              <a:rPr lang="en-US" sz="1100" dirty="0">
                <a:solidFill>
                  <a:schemeClr val="dk1"/>
                </a:solidFill>
                <a:latin typeface="Rubik" panose="020B0604020202020204" charset="-79"/>
                <a:cs typeface="Rubik" panose="020B0604020202020204" charset="-79"/>
              </a:rPr>
              <a:t>)</a:t>
            </a:r>
            <a:endParaRPr lang="en-US" sz="1100" b="1" dirty="0">
              <a:solidFill>
                <a:schemeClr val="dk1"/>
              </a:solidFill>
              <a:latin typeface="Rubik" panose="020B0604020202020204" charset="-79"/>
              <a:cs typeface="Rubik" panose="020B0604020202020204" charset="-79"/>
            </a:endParaRPr>
          </a:p>
        </p:txBody>
      </p:sp>
      <p:pic>
        <p:nvPicPr>
          <p:cNvPr id="4" name="Picture 3">
            <a:extLst>
              <a:ext uri="{FF2B5EF4-FFF2-40B4-BE49-F238E27FC236}">
                <a16:creationId xmlns:a16="http://schemas.microsoft.com/office/drawing/2014/main" id="{FC7D6BD4-D436-B869-8F5E-AEB25CE2C30B}"/>
              </a:ext>
            </a:extLst>
          </p:cNvPr>
          <p:cNvPicPr/>
          <p:nvPr/>
        </p:nvPicPr>
        <p:blipFill>
          <a:blip r:embed="rId6"/>
          <a:stretch/>
        </p:blipFill>
        <p:spPr>
          <a:xfrm>
            <a:off x="455522" y="1444150"/>
            <a:ext cx="3734321" cy="933580"/>
          </a:xfrm>
          <a:prstGeom prst="roundRect">
            <a:avLst>
              <a:gd name="adj" fmla="val 3285"/>
            </a:avLst>
          </a:prstGeom>
          <a:ln w="12700">
            <a:solidFill>
              <a:schemeClr val="tx1"/>
            </a:solidFill>
          </a:ln>
          <a:effectLst>
            <a:outerShdw dist="63500" dir="2700000" algn="tl" rotWithShape="0">
              <a:prstClr val="black"/>
            </a:outerShdw>
          </a:effectLst>
        </p:spPr>
      </p:pic>
    </p:spTree>
    <p:extLst>
      <p:ext uri="{BB962C8B-B14F-4D97-AF65-F5344CB8AC3E}">
        <p14:creationId xmlns:p14="http://schemas.microsoft.com/office/powerpoint/2010/main" val="375388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a:picLocks noGrp="1" noRot="1" noMove="1" noResize="1" noEditPoints="1" noAdjustHandles="1" noChangeArrowheads="1" noChangeShapeType="1" noCrop="1"/>
          </p:cNvPicPr>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3.2 BigQuery Syntax</a:t>
            </a:r>
            <a:endParaRPr sz="2700" b="1" i="0" u="none" strike="noStrike" cap="none" dirty="0">
              <a:solidFill>
                <a:srgbClr val="000000"/>
              </a:solidFill>
              <a:latin typeface="Rubik"/>
              <a:ea typeface="Rubik"/>
              <a:cs typeface="Rubik"/>
              <a:sym typeface="Rubik"/>
            </a:endParaRPr>
          </a:p>
        </p:txBody>
      </p:sp>
      <p:pic>
        <p:nvPicPr>
          <p:cNvPr id="2" name="Picture 1">
            <a:extLst>
              <a:ext uri="{FF2B5EF4-FFF2-40B4-BE49-F238E27FC236}">
                <a16:creationId xmlns:a16="http://schemas.microsoft.com/office/drawing/2014/main" id="{DC547B9C-E854-18B3-F732-F9F7E6B94DD9}"/>
              </a:ext>
            </a:extLst>
          </p:cNvPr>
          <p:cNvPicPr/>
          <p:nvPr/>
        </p:nvPicPr>
        <p:blipFill>
          <a:blip r:embed="rId5"/>
          <a:stretch/>
        </p:blipFill>
        <p:spPr>
          <a:xfrm>
            <a:off x="504309" y="2769542"/>
            <a:ext cx="3696216" cy="1238423"/>
          </a:xfrm>
          <a:prstGeom prst="roundRect">
            <a:avLst>
              <a:gd name="adj" fmla="val 3285"/>
            </a:avLst>
          </a:prstGeom>
          <a:ln w="12700">
            <a:solidFill>
              <a:schemeClr val="tx1"/>
            </a:solidFill>
          </a:ln>
          <a:effectLst>
            <a:outerShdw dist="63500" dir="2700000" algn="tl" rotWithShape="0">
              <a:prstClr val="black"/>
            </a:outerShdw>
          </a:effectLst>
        </p:spPr>
      </p:pic>
      <p:sp>
        <p:nvSpPr>
          <p:cNvPr id="3" name="Google Shape;114;p27">
            <a:extLst>
              <a:ext uri="{FF2B5EF4-FFF2-40B4-BE49-F238E27FC236}">
                <a16:creationId xmlns:a16="http://schemas.microsoft.com/office/drawing/2014/main" id="{979BEBB1-0571-FF78-7A05-5D23AC9A72AC}"/>
              </a:ext>
            </a:extLst>
          </p:cNvPr>
          <p:cNvSpPr txBox="1">
            <a:spLocks/>
          </p:cNvSpPr>
          <p:nvPr/>
        </p:nvSpPr>
        <p:spPr>
          <a:xfrm>
            <a:off x="4476750" y="1052339"/>
            <a:ext cx="4543426" cy="3729212"/>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76250">
              <a:buClr>
                <a:schemeClr val="dk1"/>
              </a:buClr>
              <a:buSzPts val="1500"/>
            </a:pPr>
            <a:r>
              <a:rPr lang="en-US" sz="1500" b="1" dirty="0">
                <a:solidFill>
                  <a:schemeClr val="dk1"/>
                </a:solidFill>
                <a:latin typeface="Rubik" panose="020B0604020202020204" charset="-79"/>
                <a:cs typeface="Rubik" panose="020B0604020202020204" charset="-79"/>
              </a:rPr>
              <a:t>4. Case Statement – </a:t>
            </a:r>
            <a:r>
              <a:rPr lang="en-US" sz="1500" b="1" dirty="0" err="1">
                <a:solidFill>
                  <a:schemeClr val="dk1"/>
                </a:solidFill>
                <a:latin typeface="Rubik" panose="020B0604020202020204" charset="-79"/>
                <a:cs typeface="Rubik" panose="020B0604020202020204" charset="-79"/>
              </a:rPr>
              <a:t>persentase_gross_laba</a:t>
            </a:r>
            <a:r>
              <a:rPr lang="en-US" sz="1500" b="1" dirty="0">
                <a:solidFill>
                  <a:schemeClr val="dk1"/>
                </a:solidFill>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sv-SE" sz="1100" dirty="0">
                <a:solidFill>
                  <a:schemeClr val="dk1"/>
                </a:solidFill>
                <a:latin typeface="Rubik" panose="020B0604020202020204" charset="-79"/>
                <a:cs typeface="Rubik" panose="020B0604020202020204" charset="-79"/>
              </a:rPr>
              <a:t>Menghitung persentase laba berdasarkan harga produk</a:t>
            </a:r>
          </a:p>
          <a:p>
            <a:pPr marL="1104900" lvl="7"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&lt;= Rp 50.000 -&gt;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10%</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50.000 - 100.000 -&gt;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15%</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100.000 - 300.000 -&gt;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20%</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300.000 - 500.000 -&gt;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25%</a:t>
            </a:r>
          </a:p>
          <a:p>
            <a:pPr marL="1104900" lvl="3"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Harga &gt; Rp 500.000 -&gt; </a:t>
            </a:r>
            <a:r>
              <a:rPr lang="en-US" sz="1100" dirty="0" err="1">
                <a:solidFill>
                  <a:schemeClr val="dk1"/>
                </a:solidFill>
                <a:latin typeface="Rubik" panose="020B0604020202020204" charset="-79"/>
                <a:cs typeface="Rubik" panose="020B0604020202020204" charset="-79"/>
              </a:rPr>
              <a:t>laba</a:t>
            </a:r>
            <a:r>
              <a:rPr lang="en-US" sz="1100" dirty="0">
                <a:solidFill>
                  <a:schemeClr val="dk1"/>
                </a:solidFill>
                <a:latin typeface="Rubik" panose="020B0604020202020204" charset="-79"/>
                <a:cs typeface="Rubik" panose="020B0604020202020204" charset="-79"/>
              </a:rPr>
              <a:t> 30%	</a:t>
            </a:r>
          </a:p>
          <a:p>
            <a:pPr marL="476250">
              <a:buClr>
                <a:schemeClr val="dk1"/>
              </a:buClr>
              <a:buSzPts val="1500"/>
            </a:pPr>
            <a:r>
              <a:rPr lang="en-US" sz="1500" b="1" dirty="0">
                <a:solidFill>
                  <a:schemeClr val="dk1"/>
                </a:solidFill>
                <a:latin typeface="Rubik" panose="020B0604020202020204" charset="-79"/>
                <a:cs typeface="Rubik" panose="020B0604020202020204" charset="-79"/>
              </a:rPr>
              <a:t>5. </a:t>
            </a:r>
            <a:r>
              <a:rPr lang="en-US" sz="1500" b="1" dirty="0" err="1">
                <a:solidFill>
                  <a:schemeClr val="dk1"/>
                </a:solidFill>
                <a:latin typeface="Rubik" panose="020B0604020202020204" charset="-79"/>
                <a:cs typeface="Rubik" panose="020B0604020202020204" charset="-79"/>
              </a:rPr>
              <a:t>Menghitung</a:t>
            </a:r>
            <a:r>
              <a:rPr lang="en-US" sz="1500" b="1" dirty="0">
                <a:solidFill>
                  <a:schemeClr val="dk1"/>
                </a:solidFill>
                <a:latin typeface="Rubik" panose="020B0604020202020204" charset="-79"/>
                <a:cs typeface="Rubik" panose="020B0604020202020204" charset="-79"/>
              </a:rPr>
              <a:t> Nett Sales dan Nett Profit:</a:t>
            </a:r>
          </a:p>
          <a:p>
            <a:pPr marL="1104900" lvl="1" indent="-171450">
              <a:buClr>
                <a:schemeClr val="dk1"/>
              </a:buClr>
              <a:buSzPts val="1500"/>
              <a:buFont typeface="Arial" panose="020B0604020202020204" pitchFamily="34" charset="0"/>
              <a:buChar char="•"/>
            </a:pPr>
            <a:r>
              <a:rPr lang="en-US" sz="1100" b="1" dirty="0" err="1">
                <a:solidFill>
                  <a:schemeClr val="dk1"/>
                </a:solidFill>
                <a:latin typeface="Rubik" panose="020B0604020202020204" charset="-79"/>
                <a:cs typeface="Rubik" panose="020B0604020202020204" charset="-79"/>
              </a:rPr>
              <a:t>nett_sales</a:t>
            </a:r>
            <a:r>
              <a:rPr lang="en-US" sz="1100" dirty="0">
                <a:solidFill>
                  <a:schemeClr val="dk1"/>
                </a:solidFill>
                <a:latin typeface="Rubik" panose="020B0604020202020204" charset="-79"/>
                <a:cs typeface="Rubik" panose="020B0604020202020204" charset="-79"/>
              </a:rPr>
              <a:t>: Harga setelah </a:t>
            </a:r>
            <a:r>
              <a:rPr lang="en-US" sz="1100" dirty="0" err="1">
                <a:solidFill>
                  <a:schemeClr val="dk1"/>
                </a:solidFill>
                <a:latin typeface="Rubik" panose="020B0604020202020204" charset="-79"/>
                <a:cs typeface="Rubik" panose="020B0604020202020204" charset="-79"/>
              </a:rPr>
              <a:t>diskon</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ft.price</a:t>
            </a:r>
            <a:r>
              <a:rPr lang="en-US" sz="1100" dirty="0">
                <a:solidFill>
                  <a:schemeClr val="dk1"/>
                </a:solidFill>
                <a:latin typeface="Rubik" panose="020B0604020202020204" charset="-79"/>
                <a:cs typeface="Rubik" panose="020B0604020202020204" charset="-79"/>
              </a:rPr>
              <a:t> * (1 - </a:t>
            </a:r>
            <a:r>
              <a:rPr lang="en-US" sz="1100" dirty="0" err="1">
                <a:solidFill>
                  <a:schemeClr val="dk1"/>
                </a:solidFill>
                <a:latin typeface="Rubik" panose="020B0604020202020204" charset="-79"/>
                <a:cs typeface="Rubik" panose="020B0604020202020204" charset="-79"/>
              </a:rPr>
              <a:t>ft.discount_percentage</a:t>
            </a:r>
            <a:r>
              <a:rPr lang="en-US" sz="1100" dirty="0">
                <a:solidFill>
                  <a:schemeClr val="dk1"/>
                </a:solidFill>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100" b="1" dirty="0" err="1">
                <a:solidFill>
                  <a:schemeClr val="dk1"/>
                </a:solidFill>
                <a:latin typeface="Rubik" panose="020B0604020202020204" charset="-79"/>
                <a:cs typeface="Rubik" panose="020B0604020202020204" charset="-79"/>
              </a:rPr>
              <a:t>nett_profit</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Keuntungan</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bersih</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nett_sales</a:t>
            </a:r>
            <a:r>
              <a:rPr lang="en-US" sz="1100" dirty="0">
                <a:solidFill>
                  <a:schemeClr val="dk1"/>
                </a:solidFill>
                <a:latin typeface="Rubik" panose="020B0604020202020204" charset="-79"/>
                <a:cs typeface="Rubik" panose="020B0604020202020204" charset="-79"/>
              </a:rPr>
              <a:t> * </a:t>
            </a:r>
            <a:r>
              <a:rPr lang="en-US" sz="1100" dirty="0" err="1">
                <a:solidFill>
                  <a:schemeClr val="dk1"/>
                </a:solidFill>
                <a:latin typeface="Rubik" panose="020B0604020202020204" charset="-79"/>
                <a:cs typeface="Rubik" panose="020B0604020202020204" charset="-79"/>
              </a:rPr>
              <a:t>persentase_gross_laba</a:t>
            </a:r>
            <a:r>
              <a:rPr lang="en-US" sz="1100" dirty="0">
                <a:solidFill>
                  <a:schemeClr val="dk1"/>
                </a:solidFill>
                <a:latin typeface="Rubik" panose="020B0604020202020204" charset="-79"/>
                <a:cs typeface="Rubik" panose="020B0604020202020204" charset="-79"/>
              </a:rPr>
              <a:t>)</a:t>
            </a:r>
            <a:endParaRPr lang="en-US" sz="1100" b="1" dirty="0">
              <a:solidFill>
                <a:schemeClr val="dk1"/>
              </a:solidFill>
              <a:latin typeface="Rubik" panose="020B0604020202020204" charset="-79"/>
              <a:cs typeface="Rubik" panose="020B0604020202020204" charset="-79"/>
            </a:endParaRPr>
          </a:p>
        </p:txBody>
      </p:sp>
      <p:pic>
        <p:nvPicPr>
          <p:cNvPr id="4" name="Picture 3">
            <a:extLst>
              <a:ext uri="{FF2B5EF4-FFF2-40B4-BE49-F238E27FC236}">
                <a16:creationId xmlns:a16="http://schemas.microsoft.com/office/drawing/2014/main" id="{FC7D6BD4-D436-B869-8F5E-AEB25CE2C30B}"/>
              </a:ext>
            </a:extLst>
          </p:cNvPr>
          <p:cNvPicPr/>
          <p:nvPr/>
        </p:nvPicPr>
        <p:blipFill>
          <a:blip r:embed="rId6"/>
          <a:stretch/>
        </p:blipFill>
        <p:spPr>
          <a:xfrm>
            <a:off x="455522" y="1444150"/>
            <a:ext cx="3734321" cy="933580"/>
          </a:xfrm>
          <a:prstGeom prst="roundRect">
            <a:avLst>
              <a:gd name="adj" fmla="val 3285"/>
            </a:avLst>
          </a:prstGeom>
          <a:ln w="12700">
            <a:solidFill>
              <a:schemeClr val="tx1"/>
            </a:solidFill>
          </a:ln>
          <a:effectLst>
            <a:outerShdw dist="63500" dir="2700000" algn="tl" rotWithShape="0">
              <a:prstClr val="black"/>
            </a:outerShdw>
          </a:effectLst>
        </p:spPr>
      </p:pic>
    </p:spTree>
    <p:extLst>
      <p:ext uri="{BB962C8B-B14F-4D97-AF65-F5344CB8AC3E}">
        <p14:creationId xmlns:p14="http://schemas.microsoft.com/office/powerpoint/2010/main" val="370128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a:picLocks noGrp="1" noRot="1" noMove="1" noResize="1" noEditPoints="1" noAdjustHandles="1" noChangeArrowheads="1" noChangeShapeType="1" noCrop="1"/>
          </p:cNvPicPr>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3.3 BigQuery Syntax</a:t>
            </a:r>
            <a:endParaRPr sz="2700" b="1" i="0" u="none" strike="noStrike" cap="none" dirty="0">
              <a:solidFill>
                <a:srgbClr val="000000"/>
              </a:solidFill>
              <a:latin typeface="Rubik"/>
              <a:ea typeface="Rubik"/>
              <a:cs typeface="Rubik"/>
              <a:sym typeface="Rubik"/>
            </a:endParaRPr>
          </a:p>
        </p:txBody>
      </p:sp>
      <p:pic>
        <p:nvPicPr>
          <p:cNvPr id="2" name="Picture 1">
            <a:extLst>
              <a:ext uri="{FF2B5EF4-FFF2-40B4-BE49-F238E27FC236}">
                <a16:creationId xmlns:a16="http://schemas.microsoft.com/office/drawing/2014/main" id="{DC547B9C-E854-18B3-F732-F9F7E6B94DD9}"/>
              </a:ext>
            </a:extLst>
          </p:cNvPr>
          <p:cNvPicPr/>
          <p:nvPr/>
        </p:nvPicPr>
        <p:blipFill>
          <a:blip r:embed="rId5"/>
          <a:stretch/>
        </p:blipFill>
        <p:spPr>
          <a:xfrm>
            <a:off x="1595023" y="1561836"/>
            <a:ext cx="5953956" cy="847843"/>
          </a:xfrm>
          <a:prstGeom prst="roundRect">
            <a:avLst>
              <a:gd name="adj" fmla="val 3285"/>
            </a:avLst>
          </a:prstGeom>
          <a:ln w="12700">
            <a:solidFill>
              <a:schemeClr val="tx1"/>
            </a:solidFill>
          </a:ln>
          <a:effectLst>
            <a:outerShdw dist="63500" dir="2700000" algn="tl" rotWithShape="0">
              <a:prstClr val="black"/>
            </a:outerShdw>
          </a:effectLst>
        </p:spPr>
      </p:pic>
      <p:sp>
        <p:nvSpPr>
          <p:cNvPr id="3" name="Google Shape;114;p27">
            <a:extLst>
              <a:ext uri="{FF2B5EF4-FFF2-40B4-BE49-F238E27FC236}">
                <a16:creationId xmlns:a16="http://schemas.microsoft.com/office/drawing/2014/main" id="{979BEBB1-0571-FF78-7A05-5D23AC9A72AC}"/>
              </a:ext>
            </a:extLst>
          </p:cNvPr>
          <p:cNvSpPr txBox="1">
            <a:spLocks/>
          </p:cNvSpPr>
          <p:nvPr/>
        </p:nvSpPr>
        <p:spPr>
          <a:xfrm>
            <a:off x="340501" y="2742852"/>
            <a:ext cx="8462999" cy="2215023"/>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76250">
              <a:buClr>
                <a:schemeClr val="dk1"/>
              </a:buClr>
              <a:buSzPts val="1500"/>
            </a:pPr>
            <a:r>
              <a:rPr lang="en-US" sz="1500" b="1" dirty="0">
                <a:solidFill>
                  <a:schemeClr val="dk1"/>
                </a:solidFill>
                <a:latin typeface="Rubik" panose="020B0604020202020204" charset="-79"/>
                <a:cs typeface="Rubik" panose="020B0604020202020204" charset="-79"/>
              </a:rPr>
              <a:t>6. Join:</a:t>
            </a:r>
          </a:p>
          <a:p>
            <a:pPr marL="1104900" lvl="1" indent="-171450">
              <a:buClr>
                <a:schemeClr val="dk1"/>
              </a:buClr>
              <a:buSzPts val="1500"/>
              <a:buFont typeface="Arial" panose="020B0604020202020204" pitchFamily="34" charset="0"/>
              <a:buChar char="•"/>
            </a:pPr>
            <a:r>
              <a:rPr lang="sv-SE" sz="1100" dirty="0">
                <a:solidFill>
                  <a:schemeClr val="dk1"/>
                </a:solidFill>
                <a:latin typeface="Rubik" panose="020B0604020202020204" charset="-79"/>
                <a:cs typeface="Rubik" panose="020B0604020202020204" charset="-79"/>
              </a:rPr>
              <a:t>INNER JOIN kf_kantor_cabang kc ON ft.branch_id = kc.branch_id: Menggabungkan tabel transaksi dengan tabel kantor cabang berdasarkan branch_id.</a:t>
            </a:r>
          </a:p>
          <a:p>
            <a:pPr marL="1104900" lvl="1" indent="-171450">
              <a:buClr>
                <a:schemeClr val="dk1"/>
              </a:buClr>
              <a:buSzPts val="1500"/>
              <a:buFont typeface="Arial" panose="020B0604020202020204" pitchFamily="34" charset="0"/>
              <a:buChar char="•"/>
            </a:pPr>
            <a:r>
              <a:rPr lang="sv-SE" sz="1100" dirty="0">
                <a:solidFill>
                  <a:schemeClr val="dk1"/>
                </a:solidFill>
                <a:latin typeface="Rubik" panose="020B0604020202020204" charset="-79"/>
                <a:cs typeface="Rubik" panose="020B0604020202020204" charset="-79"/>
              </a:rPr>
              <a:t>INNER JOIN kf_product p ON ft.product_id = p.product_id: Menggabungkan tabel transaksi dengan tabel produk berdasarkan product_id`.</a:t>
            </a:r>
          </a:p>
          <a:p>
            <a:pPr marL="1104900" lvl="1" indent="-171450">
              <a:buClr>
                <a:schemeClr val="dk1"/>
              </a:buClr>
              <a:buSzPts val="1500"/>
              <a:buFont typeface="Arial" panose="020B0604020202020204" pitchFamily="34" charset="0"/>
              <a:buChar char="•"/>
            </a:pPr>
            <a:r>
              <a:rPr lang="sv-SE" sz="1100" dirty="0">
                <a:solidFill>
                  <a:schemeClr val="dk1"/>
                </a:solidFill>
                <a:latin typeface="Rubik" panose="020B0604020202020204" charset="-79"/>
                <a:cs typeface="Rubik" panose="020B0604020202020204" charset="-79"/>
              </a:rPr>
              <a:t>INNER JOIN kf_inventory i ON ft.branch_id = i.branch_id AND ft.product_id = i.product_id: Menggabungkan tabel transaksi dengan tabel inventaris berdasarkan branch_id dan product_id.</a:t>
            </a:r>
            <a:r>
              <a:rPr lang="en-US" sz="1100" dirty="0">
                <a:solidFill>
                  <a:schemeClr val="dk1"/>
                </a:solidFill>
                <a:latin typeface="Rubik" panose="020B0604020202020204" charset="-79"/>
                <a:cs typeface="Rubik" panose="020B0604020202020204" charset="-79"/>
              </a:rPr>
              <a:t>	</a:t>
            </a:r>
          </a:p>
        </p:txBody>
      </p:sp>
    </p:spTree>
    <p:extLst>
      <p:ext uri="{BB962C8B-B14F-4D97-AF65-F5344CB8AC3E}">
        <p14:creationId xmlns:p14="http://schemas.microsoft.com/office/powerpoint/2010/main" val="27094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endParaRPr sz="2700" b="1" i="0" u="none" strike="noStrike" cap="none" dirty="0">
              <a:solidFill>
                <a:srgbClr val="000000"/>
              </a:solidFill>
              <a:latin typeface="Rubik"/>
              <a:ea typeface="Rubik"/>
              <a:cs typeface="Rubik"/>
              <a:sym typeface="Rubik"/>
            </a:endParaRPr>
          </a:p>
        </p:txBody>
      </p:sp>
      <p:pic>
        <p:nvPicPr>
          <p:cNvPr id="6" name="Picture 5">
            <a:extLst>
              <a:ext uri="{FF2B5EF4-FFF2-40B4-BE49-F238E27FC236}">
                <a16:creationId xmlns:a16="http://schemas.microsoft.com/office/drawing/2014/main" id="{0771376B-E175-71F5-03F2-356A91BF20CF}"/>
              </a:ext>
            </a:extLst>
          </p:cNvPr>
          <p:cNvPicPr/>
          <p:nvPr/>
        </p:nvPicPr>
        <p:blipFill>
          <a:blip r:embed="rId5"/>
          <a:stretch/>
        </p:blipFill>
        <p:spPr>
          <a:xfrm>
            <a:off x="1225202" y="1099107"/>
            <a:ext cx="6693596" cy="3346798"/>
          </a:xfrm>
          <a:prstGeom prst="roundRect">
            <a:avLst>
              <a:gd name="adj" fmla="val 3285"/>
            </a:avLst>
          </a:prstGeom>
          <a:ln w="12700">
            <a:solidFill>
              <a:schemeClr val="tx1"/>
            </a:solidFill>
          </a:ln>
          <a:effectLst>
            <a:outerShdw dist="63500" dir="2700000" algn="tl" rotWithShape="0">
              <a:prstClr val="black"/>
            </a:outerShdw>
          </a:effectLst>
        </p:spPr>
      </p:pic>
      <p:sp>
        <p:nvSpPr>
          <p:cNvPr id="7" name="Google Shape;113;g265ee868302_0_99">
            <a:extLst>
              <a:ext uri="{FF2B5EF4-FFF2-40B4-BE49-F238E27FC236}">
                <a16:creationId xmlns:a16="http://schemas.microsoft.com/office/drawing/2014/main" id="{79270C5A-3F0E-4203-983C-EDFE145C705D}"/>
              </a:ext>
            </a:extLst>
          </p:cNvPr>
          <p:cNvSpPr txBox="1"/>
          <p:nvPr/>
        </p:nvSpPr>
        <p:spPr>
          <a:xfrm>
            <a:off x="3225974" y="4445905"/>
            <a:ext cx="3308175" cy="461635"/>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Link Looker Studio for Dashboard </a:t>
            </a:r>
            <a:r>
              <a:rPr lang="en" sz="1200" b="1" dirty="0">
                <a:latin typeface="Rubik"/>
                <a:ea typeface="Rubik"/>
                <a:cs typeface="Rubik"/>
                <a:sym typeface="Rubik"/>
                <a:hlinkClick r:id="rId6"/>
              </a:rPr>
              <a:t>here!</a:t>
            </a:r>
            <a:endParaRPr sz="1200" b="1" dirty="0">
              <a:latin typeface="Rubik"/>
              <a:ea typeface="Rubik"/>
              <a:cs typeface="Rubik"/>
              <a:sym typeface="Rubik"/>
            </a:endParaRPr>
          </a:p>
        </p:txBody>
      </p:sp>
    </p:spTree>
    <p:extLst>
      <p:ext uri="{BB962C8B-B14F-4D97-AF65-F5344CB8AC3E}">
        <p14:creationId xmlns:p14="http://schemas.microsoft.com/office/powerpoint/2010/main" val="92523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4" name="Google Shape;142;g23ec2985a68_1_56">
            <a:extLst>
              <a:ext uri="{FF2B5EF4-FFF2-40B4-BE49-F238E27FC236}">
                <a16:creationId xmlns:a16="http://schemas.microsoft.com/office/drawing/2014/main" id="{C74F7CB6-B33D-C040-D6AE-F1B1A7716581}"/>
              </a:ext>
            </a:extLst>
          </p:cNvPr>
          <p:cNvPicPr preferRelativeResize="0">
            <a:picLocks/>
          </p:cNvPicPr>
          <p:nvPr/>
        </p:nvPicPr>
        <p:blipFill rotWithShape="1">
          <a:blip r:embed="rId3">
            <a:alphaModFix amt="10000"/>
          </a:blip>
          <a:srcRect/>
          <a:stretch/>
        </p:blipFill>
        <p:spPr>
          <a:xfrm>
            <a:off x="0" y="-1"/>
            <a:ext cx="9144001" cy="5143501"/>
          </a:xfrm>
          <a:prstGeom prst="rect">
            <a:avLst/>
          </a:prstGeom>
          <a:noFill/>
          <a:ln>
            <a:noFill/>
          </a:ln>
        </p:spPr>
      </p:pic>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4.1 Dashboard  Performance Analytics</a:t>
            </a:r>
            <a:endParaRPr sz="2700" b="1"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1803AF58-FAA9-011B-6C80-363A02C125F3}"/>
              </a:ext>
            </a:extLst>
          </p:cNvPr>
          <p:cNvPicPr>
            <a:picLocks/>
          </p:cNvPicPr>
          <p:nvPr/>
        </p:nvPicPr>
        <p:blipFill>
          <a:blip r:embed="rId5"/>
          <a:stretch/>
        </p:blipFill>
        <p:spPr>
          <a:xfrm>
            <a:off x="1765790" y="1213492"/>
            <a:ext cx="2928450" cy="885918"/>
          </a:xfrm>
          <a:prstGeom prst="roundRect">
            <a:avLst>
              <a:gd name="adj" fmla="val 3285"/>
            </a:avLst>
          </a:prstGeom>
          <a:ln w="12700">
            <a:solidFill>
              <a:schemeClr val="tx1"/>
            </a:solidFill>
          </a:ln>
          <a:effectLst>
            <a:outerShdw dist="63500" dir="2700000" algn="tl" rotWithShape="0">
              <a:prstClr val="black"/>
            </a:outerShdw>
          </a:effectLst>
        </p:spPr>
      </p:pic>
      <p:pic>
        <p:nvPicPr>
          <p:cNvPr id="6" name="Picture 5">
            <a:extLst>
              <a:ext uri="{FF2B5EF4-FFF2-40B4-BE49-F238E27FC236}">
                <a16:creationId xmlns:a16="http://schemas.microsoft.com/office/drawing/2014/main" id="{315AA9AF-8273-E961-929D-62FD9044B126}"/>
              </a:ext>
            </a:extLst>
          </p:cNvPr>
          <p:cNvPicPr/>
          <p:nvPr/>
        </p:nvPicPr>
        <p:blipFill>
          <a:blip r:embed="rId6"/>
          <a:stretch/>
        </p:blipFill>
        <p:spPr>
          <a:xfrm>
            <a:off x="507304" y="2312482"/>
            <a:ext cx="3038899" cy="1057423"/>
          </a:xfrm>
          <a:prstGeom prst="roundRect">
            <a:avLst>
              <a:gd name="adj" fmla="val 3285"/>
            </a:avLst>
          </a:prstGeom>
          <a:ln w="12700">
            <a:solidFill>
              <a:schemeClr val="tx1"/>
            </a:solidFill>
          </a:ln>
          <a:effectLst>
            <a:outerShdw dist="63500" dir="2700000" algn="tl" rotWithShape="0">
              <a:prstClr val="black"/>
            </a:outerShdw>
          </a:effectLst>
        </p:spPr>
      </p:pic>
      <p:pic>
        <p:nvPicPr>
          <p:cNvPr id="7" name="Picture 6">
            <a:extLst>
              <a:ext uri="{FF2B5EF4-FFF2-40B4-BE49-F238E27FC236}">
                <a16:creationId xmlns:a16="http://schemas.microsoft.com/office/drawing/2014/main" id="{B3D5F276-0678-C1CD-62A9-F5B7DE79BFF1}"/>
              </a:ext>
            </a:extLst>
          </p:cNvPr>
          <p:cNvPicPr/>
          <p:nvPr/>
        </p:nvPicPr>
        <p:blipFill>
          <a:blip r:embed="rId7"/>
          <a:stretch/>
        </p:blipFill>
        <p:spPr>
          <a:xfrm>
            <a:off x="521708" y="3634579"/>
            <a:ext cx="1667108" cy="1076475"/>
          </a:xfrm>
          <a:prstGeom prst="roundRect">
            <a:avLst>
              <a:gd name="adj" fmla="val 3285"/>
            </a:avLst>
          </a:prstGeom>
          <a:ln w="12700">
            <a:solidFill>
              <a:schemeClr val="tx1"/>
            </a:solidFill>
          </a:ln>
          <a:effectLst>
            <a:outerShdw dist="63500" dir="2700000" algn="tl" rotWithShape="0">
              <a:prstClr val="black"/>
            </a:outerShdw>
          </a:effectLst>
        </p:spPr>
      </p:pic>
      <p:pic>
        <p:nvPicPr>
          <p:cNvPr id="8" name="Picture 7">
            <a:extLst>
              <a:ext uri="{FF2B5EF4-FFF2-40B4-BE49-F238E27FC236}">
                <a16:creationId xmlns:a16="http://schemas.microsoft.com/office/drawing/2014/main" id="{E8E38BB1-8251-5936-F079-04DF9BA4E50E}"/>
              </a:ext>
            </a:extLst>
          </p:cNvPr>
          <p:cNvPicPr/>
          <p:nvPr/>
        </p:nvPicPr>
        <p:blipFill>
          <a:blip r:embed="rId8"/>
          <a:stretch/>
        </p:blipFill>
        <p:spPr>
          <a:xfrm>
            <a:off x="2426974" y="3615526"/>
            <a:ext cx="2267266" cy="1095528"/>
          </a:xfrm>
          <a:prstGeom prst="roundRect">
            <a:avLst>
              <a:gd name="adj" fmla="val 3285"/>
            </a:avLst>
          </a:prstGeom>
          <a:ln w="12700">
            <a:solidFill>
              <a:schemeClr val="tx1"/>
            </a:solidFill>
          </a:ln>
          <a:effectLst>
            <a:outerShdw dist="63500" dir="2700000" algn="tl" rotWithShape="0">
              <a:prstClr val="black"/>
            </a:outerShdw>
          </a:effectLst>
        </p:spPr>
      </p:pic>
      <p:sp>
        <p:nvSpPr>
          <p:cNvPr id="10" name="TextBox 9">
            <a:extLst>
              <a:ext uri="{FF2B5EF4-FFF2-40B4-BE49-F238E27FC236}">
                <a16:creationId xmlns:a16="http://schemas.microsoft.com/office/drawing/2014/main" id="{3C97261F-B266-78E2-D81F-9F9DA53BC537}"/>
              </a:ext>
            </a:extLst>
          </p:cNvPr>
          <p:cNvSpPr txBox="1"/>
          <p:nvPr/>
        </p:nvSpPr>
        <p:spPr>
          <a:xfrm>
            <a:off x="4053506" y="1527974"/>
            <a:ext cx="4749993" cy="2893100"/>
          </a:xfrm>
          <a:prstGeom prst="rect">
            <a:avLst/>
          </a:prstGeom>
          <a:noFill/>
        </p:spPr>
        <p:txBody>
          <a:bodyPr wrap="square">
            <a:spAutoFit/>
          </a:bodyPr>
          <a:lstStyle/>
          <a:p>
            <a:pPr marL="1104900" lvl="1" indent="-171450">
              <a:buClr>
                <a:schemeClr val="dk1"/>
              </a:buClr>
              <a:buSzPts val="1500"/>
              <a:buFont typeface="Arial" panose="020B0604020202020204" pitchFamily="34" charset="0"/>
              <a:buChar char="•"/>
            </a:pPr>
            <a:r>
              <a:rPr lang="en-US" b="1" dirty="0">
                <a:latin typeface="Rubik" panose="020B0604020202020204" charset="-79"/>
                <a:cs typeface="Rubik" panose="020B0604020202020204" charset="-79"/>
              </a:rPr>
              <a:t>Total Profit</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Menunjukan</a:t>
            </a:r>
            <a:r>
              <a:rPr lang="en-US" dirty="0">
                <a:latin typeface="Rubik" panose="020B0604020202020204" charset="-79"/>
                <a:cs typeface="Rubik" panose="020B0604020202020204" charset="-79"/>
              </a:rPr>
              <a:t> Pendapatan </a:t>
            </a:r>
            <a:r>
              <a:rPr lang="en-US" dirty="0" err="1">
                <a:latin typeface="Rubik" panose="020B0604020202020204" charset="-79"/>
                <a:cs typeface="Rubik" panose="020B0604020202020204" charset="-79"/>
              </a:rPr>
              <a:t>bersih</a:t>
            </a:r>
            <a:r>
              <a:rPr lang="en-US" dirty="0">
                <a:latin typeface="Rubik" panose="020B0604020202020204" charset="-79"/>
                <a:cs typeface="Rubik" panose="020B0604020202020204" charset="-79"/>
              </a:rPr>
              <a:t> yang </a:t>
            </a:r>
            <a:r>
              <a:rPr lang="en-US" dirty="0" err="1">
                <a:latin typeface="Rubik" panose="020B0604020202020204" charset="-79"/>
                <a:cs typeface="Rubik" panose="020B0604020202020204" charset="-79"/>
              </a:rPr>
              <a:t>diperoleh</a:t>
            </a:r>
            <a:r>
              <a:rPr lang="en-US" dirty="0">
                <a:latin typeface="Rubik" panose="020B0604020202020204" charset="-79"/>
                <a:cs typeface="Rubik" panose="020B0604020202020204" charset="-79"/>
              </a:rPr>
              <a:t> oleh Kimia </a:t>
            </a:r>
            <a:r>
              <a:rPr lang="en-US" dirty="0" err="1">
                <a:latin typeface="Rubik" panose="020B0604020202020204" charset="-79"/>
                <a:cs typeface="Rubik" panose="020B0604020202020204" charset="-79"/>
              </a:rPr>
              <a:t>Farma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selama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periode</a:t>
            </a:r>
            <a:r>
              <a:rPr lang="en-US" dirty="0">
                <a:latin typeface="Rubik" panose="020B0604020202020204" charset="-79"/>
                <a:cs typeface="Rubik" panose="020B0604020202020204" charset="-79"/>
              </a:rPr>
              <a:t> 2020 – 2023, </a:t>
            </a:r>
            <a:r>
              <a:rPr lang="en-US" dirty="0" err="1">
                <a:latin typeface="Rubik" panose="020B0604020202020204" charset="-79"/>
                <a:cs typeface="Rubik" panose="020B0604020202020204" charset="-79"/>
              </a:rPr>
              <a:t>yaitu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sebesar</a:t>
            </a:r>
            <a:r>
              <a:rPr lang="en-US" dirty="0">
                <a:latin typeface="Rubik" panose="020B0604020202020204" charset="-79"/>
                <a:cs typeface="Rubik" panose="020B0604020202020204" charset="-79"/>
              </a:rPr>
              <a:t> 364,619,722,775.63.</a:t>
            </a:r>
          </a:p>
          <a:p>
            <a:pPr marL="1104900" lvl="1" indent="-171450">
              <a:buClr>
                <a:schemeClr val="dk1"/>
              </a:buClr>
              <a:buSzPts val="1500"/>
              <a:buFont typeface="Arial" panose="020B0604020202020204" pitchFamily="34" charset="0"/>
              <a:buChar char="•"/>
            </a:pPr>
            <a:r>
              <a:rPr lang="en-US" b="1" dirty="0">
                <a:latin typeface="Rubik" panose="020B0604020202020204" charset="-79"/>
                <a:cs typeface="Rubik" panose="020B0604020202020204" charset="-79"/>
              </a:rPr>
              <a:t>Total Pendapatan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Menunjukan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pendapatan</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kotor</a:t>
            </a:r>
            <a:r>
              <a:rPr lang="en-US" dirty="0">
                <a:latin typeface="Rubik" panose="020B0604020202020204" charset="-79"/>
                <a:cs typeface="Rubik" panose="020B0604020202020204" charset="-79"/>
              </a:rPr>
              <a:t> yang </a:t>
            </a:r>
            <a:r>
              <a:rPr lang="en-US" dirty="0" err="1">
                <a:latin typeface="Rubik" panose="020B0604020202020204" charset="-79"/>
                <a:cs typeface="Rubik" panose="020B0604020202020204" charset="-79"/>
              </a:rPr>
              <a:t>diperoleh</a:t>
            </a:r>
            <a:r>
              <a:rPr lang="en-US" dirty="0">
                <a:latin typeface="Rubik" panose="020B0604020202020204" charset="-79"/>
                <a:cs typeface="Rubik" panose="020B0604020202020204" charset="-79"/>
              </a:rPr>
              <a:t> oleh Kimia </a:t>
            </a:r>
            <a:r>
              <a:rPr lang="en-US" dirty="0" err="1">
                <a:latin typeface="Rubik" panose="020B0604020202020204" charset="-79"/>
                <a:cs typeface="Rubik" panose="020B0604020202020204" charset="-79"/>
              </a:rPr>
              <a:t>Farma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selama</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periode</a:t>
            </a:r>
            <a:r>
              <a:rPr lang="en-US" dirty="0">
                <a:latin typeface="Rubik" panose="020B0604020202020204" charset="-79"/>
                <a:cs typeface="Rubik" panose="020B0604020202020204" charset="-79"/>
              </a:rPr>
              <a:t> 2020 – 2023, </a:t>
            </a:r>
            <a:r>
              <a:rPr lang="en-US" dirty="0" err="1">
                <a:latin typeface="Rubik" panose="020B0604020202020204" charset="-79"/>
                <a:cs typeface="Rubik" panose="020B0604020202020204" charset="-79"/>
              </a:rPr>
              <a:t>yaitu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sebesar</a:t>
            </a:r>
            <a:r>
              <a:rPr lang="en-US" dirty="0">
                <a:latin typeface="Rubik" panose="020B0604020202020204" charset="-79"/>
                <a:cs typeface="Rubik" panose="020B0604020202020204" charset="-79"/>
              </a:rPr>
              <a:t> </a:t>
            </a:r>
            <a:r>
              <a:rPr lang="id-ID" dirty="0">
                <a:latin typeface="Rubik" panose="020B0604020202020204" charset="-79"/>
                <a:cs typeface="Rubik" panose="020B0604020202020204" charset="-79"/>
              </a:rPr>
              <a:t>1,283,733,641,755</a:t>
            </a:r>
            <a:r>
              <a:rPr lang="en-US" dirty="0">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b="1" dirty="0">
                <a:latin typeface="Rubik" panose="020B0604020202020204" charset="-79"/>
                <a:cs typeface="Rubik" panose="020B0604020202020204" charset="-79"/>
              </a:rPr>
              <a:t>Total </a:t>
            </a:r>
            <a:r>
              <a:rPr lang="en-US" b="1" dirty="0" err="1">
                <a:latin typeface="Rubik" panose="020B0604020202020204" charset="-79"/>
                <a:cs typeface="Rubik" panose="020B0604020202020204" charset="-79"/>
              </a:rPr>
              <a:t>Tranksaksi</a:t>
            </a:r>
            <a:r>
              <a:rPr lang="en-US" b="1"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Menunjuian</a:t>
            </a:r>
            <a:r>
              <a:rPr lang="en-US" dirty="0">
                <a:latin typeface="Rubik" panose="020B0604020202020204" charset="-79"/>
                <a:cs typeface="Rubik" panose="020B0604020202020204" charset="-79"/>
              </a:rPr>
              <a:t> jumlah total </a:t>
            </a:r>
            <a:r>
              <a:rPr lang="en-US" dirty="0" err="1">
                <a:latin typeface="Rubik" panose="020B0604020202020204" charset="-79"/>
                <a:cs typeface="Rubik" panose="020B0604020202020204" charset="-79"/>
              </a:rPr>
              <a:t>tranksaksi</a:t>
            </a:r>
            <a:r>
              <a:rPr lang="en-US" dirty="0">
                <a:latin typeface="Rubik" panose="020B0604020202020204" charset="-79"/>
                <a:cs typeface="Rubik" panose="020B0604020202020204" charset="-79"/>
              </a:rPr>
              <a:t> yang </a:t>
            </a:r>
            <a:r>
              <a:rPr lang="en-US" dirty="0" err="1">
                <a:latin typeface="Rubik" panose="020B0604020202020204" charset="-79"/>
                <a:cs typeface="Rubik" panose="020B0604020202020204" charset="-79"/>
              </a:rPr>
              <a:t>terjadi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yaitu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sebanyak</a:t>
            </a:r>
            <a:r>
              <a:rPr lang="en-US" dirty="0">
                <a:latin typeface="Rubik" panose="020B0604020202020204" charset="-79"/>
                <a:cs typeface="Rubik" panose="020B0604020202020204" charset="-79"/>
              </a:rPr>
              <a:t> 2,688,327.</a:t>
            </a:r>
          </a:p>
          <a:p>
            <a:pPr marL="1104900" lvl="1" indent="-171450">
              <a:buClr>
                <a:schemeClr val="dk1"/>
              </a:buClr>
              <a:buSzPts val="1500"/>
              <a:buFont typeface="Arial" panose="020B0604020202020204" pitchFamily="34" charset="0"/>
              <a:buChar char="•"/>
            </a:pPr>
            <a:r>
              <a:rPr lang="en-US" b="1" dirty="0">
                <a:latin typeface="Rubik" panose="020B0604020202020204" charset="-79"/>
                <a:cs typeface="Rubik" panose="020B0604020202020204" charset="-79"/>
              </a:rPr>
              <a:t>Rata – rata Rating Cabang: </a:t>
            </a:r>
            <a:r>
              <a:rPr lang="en-US" dirty="0" err="1">
                <a:latin typeface="Rubik" panose="020B0604020202020204" charset="-79"/>
                <a:cs typeface="Rubik" panose="020B0604020202020204" charset="-79"/>
              </a:rPr>
              <a:t>Menampilkan</a:t>
            </a:r>
            <a:r>
              <a:rPr lang="en-US" dirty="0">
                <a:latin typeface="Rubik" panose="020B0604020202020204" charset="-79"/>
                <a:cs typeface="Rubik" panose="020B0604020202020204" charset="-79"/>
              </a:rPr>
              <a:t> rata – rata </a:t>
            </a:r>
            <a:r>
              <a:rPr lang="en-US" dirty="0" err="1">
                <a:latin typeface="Rubik" panose="020B0604020202020204" charset="-79"/>
                <a:cs typeface="Rubik" panose="020B0604020202020204" charset="-79"/>
              </a:rPr>
              <a:t>cabang</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yaitu</a:t>
            </a:r>
            <a:r>
              <a:rPr lang="en-US" dirty="0">
                <a:latin typeface="Rubik" panose="020B0604020202020204" charset="-79"/>
                <a:cs typeface="Rubik" panose="020B0604020202020204" charset="-79"/>
              </a:rPr>
              <a:t> 4.45.</a:t>
            </a:r>
            <a:endParaRPr lang="id-ID" dirty="0">
              <a:latin typeface="Rubik" panose="020B0604020202020204" charset="-79"/>
              <a:cs typeface="Rubik" panose="020B0604020202020204" charset="-79"/>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4" name="Google Shape;142;g23ec2985a68_1_56">
            <a:extLst>
              <a:ext uri="{FF2B5EF4-FFF2-40B4-BE49-F238E27FC236}">
                <a16:creationId xmlns:a16="http://schemas.microsoft.com/office/drawing/2014/main" id="{C74F7CB6-B33D-C040-D6AE-F1B1A7716581}"/>
              </a:ext>
            </a:extLst>
          </p:cNvPr>
          <p:cNvPicPr preferRelativeResize="0">
            <a:picLocks/>
          </p:cNvPicPr>
          <p:nvPr/>
        </p:nvPicPr>
        <p:blipFill rotWithShape="1">
          <a:blip r:embed="rId3">
            <a:alphaModFix amt="10000"/>
          </a:blip>
          <a:srcRect/>
          <a:stretch/>
        </p:blipFill>
        <p:spPr>
          <a:xfrm>
            <a:off x="0" y="-1"/>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4.2 Dashboard  Performance Analytics</a:t>
            </a:r>
            <a:endParaRPr sz="2700" b="1" i="0" u="none" strike="noStrike" cap="none" dirty="0">
              <a:solidFill>
                <a:srgbClr val="000000"/>
              </a:solidFill>
              <a:latin typeface="Rubik"/>
              <a:ea typeface="Rubik"/>
              <a:cs typeface="Rubik"/>
              <a:sym typeface="Rubik"/>
            </a:endParaRPr>
          </a:p>
        </p:txBody>
      </p:sp>
      <p:pic>
        <p:nvPicPr>
          <p:cNvPr id="8" name="Picture 7">
            <a:extLst>
              <a:ext uri="{FF2B5EF4-FFF2-40B4-BE49-F238E27FC236}">
                <a16:creationId xmlns:a16="http://schemas.microsoft.com/office/drawing/2014/main" id="{E8E38BB1-8251-5936-F079-04DF9BA4E50E}"/>
              </a:ext>
            </a:extLst>
          </p:cNvPr>
          <p:cNvPicPr/>
          <p:nvPr/>
        </p:nvPicPr>
        <p:blipFill>
          <a:blip r:embed="rId5"/>
          <a:stretch/>
        </p:blipFill>
        <p:spPr>
          <a:xfrm>
            <a:off x="702949" y="1318751"/>
            <a:ext cx="3973826" cy="3175432"/>
          </a:xfrm>
          <a:prstGeom prst="roundRect">
            <a:avLst>
              <a:gd name="adj" fmla="val 3285"/>
            </a:avLst>
          </a:prstGeom>
          <a:ln w="12700">
            <a:solidFill>
              <a:schemeClr val="tx1"/>
            </a:solidFill>
          </a:ln>
          <a:effectLst>
            <a:outerShdw dist="63500" dir="2700000" algn="tl" rotWithShape="0">
              <a:prstClr val="black"/>
            </a:outerShdw>
          </a:effectLst>
        </p:spPr>
      </p:pic>
      <p:sp>
        <p:nvSpPr>
          <p:cNvPr id="10" name="TextBox 9">
            <a:extLst>
              <a:ext uri="{FF2B5EF4-FFF2-40B4-BE49-F238E27FC236}">
                <a16:creationId xmlns:a16="http://schemas.microsoft.com/office/drawing/2014/main" id="{3C97261F-B266-78E2-D81F-9F9DA53BC537}"/>
              </a:ext>
            </a:extLst>
          </p:cNvPr>
          <p:cNvSpPr txBox="1"/>
          <p:nvPr/>
        </p:nvSpPr>
        <p:spPr>
          <a:xfrm>
            <a:off x="4139231" y="1890804"/>
            <a:ext cx="4749993" cy="2031325"/>
          </a:xfrm>
          <a:prstGeom prst="rect">
            <a:avLst/>
          </a:prstGeom>
          <a:noFill/>
        </p:spPr>
        <p:txBody>
          <a:bodyPr wrap="square">
            <a:spAutoFit/>
          </a:bodyPr>
          <a:lstStyle/>
          <a:p>
            <a:pPr marL="1104900" lvl="1" indent="-171450">
              <a:buClr>
                <a:schemeClr val="dk1"/>
              </a:buClr>
              <a:buSzPts val="1500"/>
              <a:buFont typeface="Arial" panose="020B0604020202020204" pitchFamily="34" charset="0"/>
              <a:buChar char="•"/>
            </a:pPr>
            <a:r>
              <a:rPr lang="en-US" dirty="0" err="1">
                <a:latin typeface="Rubik" panose="020B0604020202020204" charset="-79"/>
                <a:cs typeface="Rubik" panose="020B0604020202020204" charset="-79"/>
              </a:rPr>
              <a:t>Menampilkan</a:t>
            </a:r>
            <a:r>
              <a:rPr lang="en-US" dirty="0">
                <a:latin typeface="Rubik" panose="020B0604020202020204" charset="-79"/>
                <a:cs typeface="Rubik" panose="020B0604020202020204" charset="-79"/>
              </a:rPr>
              <a:t> 10 </a:t>
            </a:r>
            <a:r>
              <a:rPr lang="en-US" dirty="0" err="1">
                <a:latin typeface="Rubik" panose="020B0604020202020204" charset="-79"/>
                <a:cs typeface="Rubik" panose="020B0604020202020204" charset="-79"/>
              </a:rPr>
              <a:t>cabang</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provinsi</a:t>
            </a:r>
            <a:r>
              <a:rPr lang="en-US" dirty="0">
                <a:latin typeface="Rubik" panose="020B0604020202020204" charset="-79"/>
                <a:cs typeface="Rubik" panose="020B0604020202020204" charset="-79"/>
              </a:rPr>
              <a:t> dengan total </a:t>
            </a:r>
            <a:r>
              <a:rPr lang="en-US" dirty="0" err="1">
                <a:latin typeface="Rubik" panose="020B0604020202020204" charset="-79"/>
                <a:cs typeface="Rubik" panose="020B0604020202020204" charset="-79"/>
              </a:rPr>
              <a:t>transaksi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tertinggi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Provinsi</a:t>
            </a:r>
            <a:r>
              <a:rPr lang="en-US" dirty="0">
                <a:latin typeface="Rubik" panose="020B0604020202020204" charset="-79"/>
                <a:cs typeface="Rubik" panose="020B0604020202020204" charset="-79"/>
              </a:rPr>
              <a:t> dengan jumlah </a:t>
            </a:r>
            <a:r>
              <a:rPr lang="en-US" dirty="0" err="1">
                <a:latin typeface="Rubik" panose="020B0604020202020204" charset="-79"/>
                <a:cs typeface="Rubik" panose="020B0604020202020204" charset="-79"/>
              </a:rPr>
              <a:t>transaksi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tertinggi</a:t>
            </a:r>
            <a:r>
              <a:rPr lang="en-US" dirty="0">
                <a:latin typeface="Rubik" panose="020B0604020202020204" charset="-79"/>
                <a:cs typeface="Rubik" panose="020B0604020202020204" charset="-79"/>
              </a:rPr>
              <a:t> adalah Jawa Barat dengan 195 </a:t>
            </a:r>
            <a:r>
              <a:rPr lang="en-US" dirty="0" err="1">
                <a:latin typeface="Rubik" panose="020B0604020202020204" charset="-79"/>
                <a:cs typeface="Rubik" panose="020B0604020202020204" charset="-79"/>
              </a:rPr>
              <a:t>ribu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transaksi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diikuti</a:t>
            </a:r>
            <a:r>
              <a:rPr lang="en-US" dirty="0">
                <a:latin typeface="Rubik" panose="020B0604020202020204" charset="-79"/>
                <a:cs typeface="Rubik" panose="020B0604020202020204" charset="-79"/>
              </a:rPr>
              <a:t> oleh Sumatera Utara dengan 47.3 </a:t>
            </a:r>
            <a:r>
              <a:rPr lang="en-US" dirty="0" err="1">
                <a:latin typeface="Rubik" panose="020B0604020202020204" charset="-79"/>
                <a:cs typeface="Rubik" panose="020B0604020202020204" charset="-79"/>
              </a:rPr>
              <a:t>ribu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transaksi</a:t>
            </a:r>
            <a:r>
              <a:rPr lang="en-US" dirty="0">
                <a:latin typeface="Rubik" panose="020B0604020202020204" charset="-79"/>
                <a:cs typeface="Rubik" panose="020B0604020202020204" charset="-79"/>
              </a:rPr>
              <a:t>, dan Jawa Tengah dengan 45.7 </a:t>
            </a:r>
            <a:r>
              <a:rPr lang="en-US" dirty="0" err="1">
                <a:latin typeface="Rubik" panose="020B0604020202020204" charset="-79"/>
                <a:cs typeface="Rubik" panose="020B0604020202020204" charset="-79"/>
              </a:rPr>
              <a:t>ribu</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transaksi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Grafik</a:t>
            </a:r>
            <a:r>
              <a:rPr lang="en-US" dirty="0">
                <a:latin typeface="Rubik" panose="020B0604020202020204" charset="-79"/>
                <a:cs typeface="Rubik" panose="020B0604020202020204" charset="-79"/>
              </a:rPr>
              <a:t> ini membantu </a:t>
            </a:r>
            <a:r>
              <a:rPr lang="en-US" dirty="0" err="1">
                <a:latin typeface="Rubik" panose="020B0604020202020204" charset="-79"/>
                <a:cs typeface="Rubik" panose="020B0604020202020204" charset="-79"/>
              </a:rPr>
              <a:t>mengidentifikasi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provinsi</a:t>
            </a:r>
            <a:r>
              <a:rPr lang="en-US" dirty="0">
                <a:latin typeface="Rubik" panose="020B0604020202020204" charset="-79"/>
                <a:cs typeface="Rubik" panose="020B0604020202020204" charset="-79"/>
              </a:rPr>
              <a:t> mana yang </a:t>
            </a:r>
            <a:r>
              <a:rPr lang="en-US" dirty="0" err="1">
                <a:latin typeface="Rubik" panose="020B0604020202020204" charset="-79"/>
                <a:cs typeface="Rubik" panose="020B0604020202020204" charset="-79"/>
              </a:rPr>
              <a:t>memiliki</a:t>
            </a:r>
            <a:r>
              <a:rPr lang="en-US" dirty="0">
                <a:latin typeface="Rubik" panose="020B0604020202020204" charset="-79"/>
                <a:cs typeface="Rubik" panose="020B0604020202020204" charset="-79"/>
              </a:rPr>
              <a:t> volume </a:t>
            </a:r>
            <a:r>
              <a:rPr lang="en-US" dirty="0" err="1">
                <a:latin typeface="Rubik" panose="020B0604020202020204" charset="-79"/>
                <a:cs typeface="Rubik" panose="020B0604020202020204" charset="-79"/>
              </a:rPr>
              <a:t>transaksi</a:t>
            </a:r>
            <a:r>
              <a:rPr lang="en-US" dirty="0">
                <a:latin typeface="Rubik" panose="020B0604020202020204" charset="-79"/>
                <a:cs typeface="Rubik" panose="020B0604020202020204" charset="-79"/>
              </a:rPr>
              <a:t> </a:t>
            </a:r>
            <a:r>
              <a:rPr lang="en-US" dirty="0" err="1">
                <a:latin typeface="Rubik" panose="020B0604020202020204" charset="-79"/>
                <a:cs typeface="Rubik" panose="020B0604020202020204" charset="-79"/>
              </a:rPr>
              <a:t>terbesar</a:t>
            </a:r>
            <a:endParaRPr lang="id-ID" dirty="0">
              <a:latin typeface="Rubik" panose="020B0604020202020204" charset="-79"/>
              <a:cs typeface="Rubik" panose="020B0604020202020204" charset="-79"/>
            </a:endParaRPr>
          </a:p>
        </p:txBody>
      </p:sp>
    </p:spTree>
    <p:extLst>
      <p:ext uri="{BB962C8B-B14F-4D97-AF65-F5344CB8AC3E}">
        <p14:creationId xmlns:p14="http://schemas.microsoft.com/office/powerpoint/2010/main" val="343796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4" name="Google Shape;142;g23ec2985a68_1_56">
            <a:extLst>
              <a:ext uri="{FF2B5EF4-FFF2-40B4-BE49-F238E27FC236}">
                <a16:creationId xmlns:a16="http://schemas.microsoft.com/office/drawing/2014/main" id="{C74F7CB6-B33D-C040-D6AE-F1B1A7716581}"/>
              </a:ext>
            </a:extLst>
          </p:cNvPr>
          <p:cNvPicPr preferRelativeResize="0">
            <a:picLocks/>
          </p:cNvPicPr>
          <p:nvPr/>
        </p:nvPicPr>
        <p:blipFill rotWithShape="1">
          <a:blip r:embed="rId3">
            <a:alphaModFix amt="10000"/>
          </a:blip>
          <a:srcRect/>
          <a:stretch/>
        </p:blipFill>
        <p:spPr>
          <a:xfrm>
            <a:off x="0" y="-1"/>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4.3 Dashboard  Performance Analytics</a:t>
            </a:r>
            <a:endParaRPr sz="2700" b="1" i="0" u="none" strike="noStrike" cap="none" dirty="0">
              <a:solidFill>
                <a:srgbClr val="000000"/>
              </a:solidFill>
              <a:latin typeface="Rubik"/>
              <a:ea typeface="Rubik"/>
              <a:cs typeface="Rubik"/>
              <a:sym typeface="Rubik"/>
            </a:endParaRPr>
          </a:p>
        </p:txBody>
      </p:sp>
      <p:sp>
        <p:nvSpPr>
          <p:cNvPr id="10" name="TextBox 9">
            <a:extLst>
              <a:ext uri="{FF2B5EF4-FFF2-40B4-BE49-F238E27FC236}">
                <a16:creationId xmlns:a16="http://schemas.microsoft.com/office/drawing/2014/main" id="{3C97261F-B266-78E2-D81F-9F9DA53BC537}"/>
              </a:ext>
            </a:extLst>
          </p:cNvPr>
          <p:cNvSpPr txBox="1"/>
          <p:nvPr/>
        </p:nvSpPr>
        <p:spPr>
          <a:xfrm>
            <a:off x="4197946" y="1764608"/>
            <a:ext cx="4749993" cy="2031325"/>
          </a:xfrm>
          <a:prstGeom prst="rect">
            <a:avLst/>
          </a:prstGeom>
          <a:noFill/>
        </p:spPr>
        <p:txBody>
          <a:bodyPr wrap="square">
            <a:spAutoFit/>
          </a:bodyPr>
          <a:lstStyle/>
          <a:p>
            <a:pPr marL="1104900" lvl="1" indent="-171450">
              <a:buClr>
                <a:schemeClr val="dk1"/>
              </a:buClr>
              <a:buSzPts val="1500"/>
              <a:buFont typeface="Arial" panose="020B0604020202020204" pitchFamily="34" charset="0"/>
              <a:buChar char="•"/>
            </a:pPr>
            <a:r>
              <a:rPr lang="id-ID" dirty="0">
                <a:latin typeface="Rubik" panose="020B0604020202020204" charset="-79"/>
                <a:cs typeface="Rubik" panose="020B0604020202020204" charset="-79"/>
              </a:rPr>
              <a:t>Menampilkan 10 cabang provinsi dengan </a:t>
            </a:r>
            <a:r>
              <a:rPr lang="id-ID" dirty="0" err="1">
                <a:latin typeface="Rubik" panose="020B0604020202020204" charset="-79"/>
                <a:cs typeface="Rubik" panose="020B0604020202020204" charset="-79"/>
              </a:rPr>
              <a:t>nett</a:t>
            </a:r>
            <a:r>
              <a:rPr lang="id-ID" dirty="0">
                <a:latin typeface="Rubik" panose="020B0604020202020204" charset="-79"/>
                <a:cs typeface="Rubik" panose="020B0604020202020204" charset="-79"/>
              </a:rPr>
              <a:t> </a:t>
            </a:r>
            <a:r>
              <a:rPr lang="id-ID" dirty="0" err="1">
                <a:latin typeface="Rubik" panose="020B0604020202020204" charset="-79"/>
                <a:cs typeface="Rubik" panose="020B0604020202020204" charset="-79"/>
              </a:rPr>
              <a:t>sales</a:t>
            </a:r>
            <a:r>
              <a:rPr lang="id-ID" dirty="0">
                <a:latin typeface="Rubik" panose="020B0604020202020204" charset="-79"/>
                <a:cs typeface="Rubik" panose="020B0604020202020204" charset="-79"/>
              </a:rPr>
              <a:t> tertinggi. Provinsi dengan penjualan bersih tertinggi adalah Jawa Barat dengan 378.58 miliar, diikuti oleh Sumatera Utara dengan 91.28 miliar, dan Jawa Tengah dengan 88.98 miliar. Grafik ini memberikan wawasan tentang provinsi mana yang menghasilkan penjualan bersih terbesar.</a:t>
            </a:r>
          </a:p>
        </p:txBody>
      </p:sp>
      <p:pic>
        <p:nvPicPr>
          <p:cNvPr id="2" name="Picture 1">
            <a:extLst>
              <a:ext uri="{FF2B5EF4-FFF2-40B4-BE49-F238E27FC236}">
                <a16:creationId xmlns:a16="http://schemas.microsoft.com/office/drawing/2014/main" id="{570CB0C7-55D8-947B-9585-872D9B9C73A1}"/>
              </a:ext>
            </a:extLst>
          </p:cNvPr>
          <p:cNvPicPr/>
          <p:nvPr/>
        </p:nvPicPr>
        <p:blipFill>
          <a:blip r:embed="rId5"/>
          <a:stretch/>
        </p:blipFill>
        <p:spPr>
          <a:xfrm>
            <a:off x="340500" y="1318751"/>
            <a:ext cx="4445632" cy="3160940"/>
          </a:xfrm>
          <a:prstGeom prst="roundRect">
            <a:avLst>
              <a:gd name="adj" fmla="val 3285"/>
            </a:avLst>
          </a:prstGeom>
          <a:ln w="12700">
            <a:solidFill>
              <a:schemeClr val="tx1"/>
            </a:solidFill>
          </a:ln>
          <a:effectLst>
            <a:outerShdw dist="63500" dir="2700000" algn="tl" rotWithShape="0">
              <a:prstClr val="black"/>
            </a:outerShdw>
          </a:effectLst>
        </p:spPr>
      </p:pic>
    </p:spTree>
    <p:extLst>
      <p:ext uri="{BB962C8B-B14F-4D97-AF65-F5344CB8AC3E}">
        <p14:creationId xmlns:p14="http://schemas.microsoft.com/office/powerpoint/2010/main" val="186703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4" name="Google Shape;142;g23ec2985a68_1_56">
            <a:extLst>
              <a:ext uri="{FF2B5EF4-FFF2-40B4-BE49-F238E27FC236}">
                <a16:creationId xmlns:a16="http://schemas.microsoft.com/office/drawing/2014/main" id="{C74F7CB6-B33D-C040-D6AE-F1B1A7716581}"/>
              </a:ext>
            </a:extLst>
          </p:cNvPr>
          <p:cNvPicPr preferRelativeResize="0">
            <a:picLocks/>
          </p:cNvPicPr>
          <p:nvPr/>
        </p:nvPicPr>
        <p:blipFill rotWithShape="1">
          <a:blip r:embed="rId3">
            <a:alphaModFix amt="10000"/>
          </a:blip>
          <a:srcRect/>
          <a:stretch/>
        </p:blipFill>
        <p:spPr>
          <a:xfrm>
            <a:off x="0" y="-1"/>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322032"/>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4.4 Dashboard  Performance Analytics</a:t>
            </a:r>
            <a:endParaRPr sz="2700" b="1" i="0" u="none" strike="noStrike" cap="none" dirty="0">
              <a:solidFill>
                <a:srgbClr val="000000"/>
              </a:solidFill>
              <a:latin typeface="Rubik"/>
              <a:ea typeface="Rubik"/>
              <a:cs typeface="Rubik"/>
              <a:sym typeface="Rubik"/>
            </a:endParaRPr>
          </a:p>
        </p:txBody>
      </p:sp>
      <p:sp>
        <p:nvSpPr>
          <p:cNvPr id="10" name="TextBox 9">
            <a:extLst>
              <a:ext uri="{FF2B5EF4-FFF2-40B4-BE49-F238E27FC236}">
                <a16:creationId xmlns:a16="http://schemas.microsoft.com/office/drawing/2014/main" id="{3C97261F-B266-78E2-D81F-9F9DA53BC537}"/>
              </a:ext>
            </a:extLst>
          </p:cNvPr>
          <p:cNvSpPr txBox="1"/>
          <p:nvPr/>
        </p:nvSpPr>
        <p:spPr>
          <a:xfrm>
            <a:off x="-574083" y="1374370"/>
            <a:ext cx="4749993" cy="3447098"/>
          </a:xfrm>
          <a:prstGeom prst="rect">
            <a:avLst/>
          </a:prstGeom>
          <a:noFill/>
        </p:spPr>
        <p:txBody>
          <a:bodyPr wrap="square">
            <a:spAutoFit/>
          </a:bodyPr>
          <a:lstStyle/>
          <a:p>
            <a:pPr marL="1104900" lvl="1" indent="-171450">
              <a:buClr>
                <a:schemeClr val="dk1"/>
              </a:buClr>
              <a:buSzPts val="1500"/>
              <a:buFont typeface="Arial" panose="020B0604020202020204" pitchFamily="34" charset="0"/>
              <a:buChar char="•"/>
            </a:pPr>
            <a:r>
              <a:rPr lang="en-US" sz="1200" b="1" dirty="0">
                <a:latin typeface="Rubik" panose="020B0604020202020204" charset="-79"/>
                <a:cs typeface="Rubik" panose="020B0604020202020204" charset="-79"/>
              </a:rPr>
              <a:t>Tren Pendapatan: </a:t>
            </a:r>
            <a:r>
              <a:rPr lang="en-US" sz="1200" dirty="0">
                <a:latin typeface="Rubik" panose="020B0604020202020204" charset="-79"/>
                <a:cs typeface="Rubik" panose="020B0604020202020204" charset="-79"/>
              </a:rPr>
              <a:t>Pendapatan Kimia </a:t>
            </a:r>
            <a:r>
              <a:rPr lang="en-US" sz="1200" dirty="0" err="1">
                <a:latin typeface="Rubik" panose="020B0604020202020204" charset="-79"/>
                <a:cs typeface="Rubik" panose="020B0604020202020204" charset="-79"/>
              </a:rPr>
              <a:t>Farma</a:t>
            </a:r>
            <a:r>
              <a:rPr lang="en-US" sz="1200" dirty="0">
                <a:latin typeface="Rubik" panose="020B0604020202020204" charset="-79"/>
                <a:cs typeface="Rubik" panose="020B0604020202020204" charset="-79"/>
              </a:rPr>
              <a:t> menunjukkan </a:t>
            </a:r>
            <a:r>
              <a:rPr lang="en-US" sz="1200" dirty="0" err="1">
                <a:latin typeface="Rubik" panose="020B0604020202020204" charset="-79"/>
                <a:cs typeface="Rubik" panose="020B0604020202020204" charset="-79"/>
              </a:rPr>
              <a:t>fluktuasi</a:t>
            </a:r>
            <a:r>
              <a:rPr lang="en-US" sz="1200" dirty="0">
                <a:latin typeface="Rubik" panose="020B0604020202020204" charset="-79"/>
                <a:cs typeface="Rubik" panose="020B0604020202020204" charset="-79"/>
              </a:rPr>
              <a:t> yang </a:t>
            </a:r>
            <a:r>
              <a:rPr lang="en-US" sz="1200" dirty="0" err="1">
                <a:latin typeface="Rubik" panose="020B0604020202020204" charset="-79"/>
                <a:cs typeface="Rubik" panose="020B0604020202020204" charset="-79"/>
              </a:rPr>
              <a:t>signifikan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dari</a:t>
            </a:r>
            <a:r>
              <a:rPr lang="en-US" sz="1200" dirty="0">
                <a:latin typeface="Rubik" panose="020B0604020202020204" charset="-79"/>
                <a:cs typeface="Rubik" panose="020B0604020202020204" charset="-79"/>
              </a:rPr>
              <a:t> tahun 2020 </a:t>
            </a:r>
            <a:r>
              <a:rPr lang="en-US" sz="1200" dirty="0" err="1">
                <a:latin typeface="Rubik" panose="020B0604020202020204" charset="-79"/>
                <a:cs typeface="Rubik" panose="020B0604020202020204" charset="-79"/>
              </a:rPr>
              <a:t>hingga</a:t>
            </a:r>
            <a:r>
              <a:rPr lang="en-US" sz="1200" dirty="0">
                <a:latin typeface="Rubik" panose="020B0604020202020204" charset="-79"/>
                <a:cs typeface="Rubik" panose="020B0604020202020204" charset="-79"/>
              </a:rPr>
              <a:t> 2023, dengan </a:t>
            </a:r>
            <a:r>
              <a:rPr lang="en-US" sz="1200" dirty="0" err="1">
                <a:latin typeface="Rubik" panose="020B0604020202020204" charset="-79"/>
                <a:cs typeface="Rubik" panose="020B0604020202020204" charset="-79"/>
              </a:rPr>
              <a:t>puncak</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pendapatan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terjadi</a:t>
            </a:r>
            <a:r>
              <a:rPr lang="en-US" sz="1200" dirty="0">
                <a:latin typeface="Rubik" panose="020B0604020202020204" charset="-79"/>
                <a:cs typeface="Rubik" panose="020B0604020202020204" charset="-79"/>
              </a:rPr>
              <a:t> pada </a:t>
            </a:r>
            <a:r>
              <a:rPr lang="en-US" sz="1200" dirty="0" err="1">
                <a:latin typeface="Rubik" panose="020B0604020202020204" charset="-79"/>
                <a:cs typeface="Rubik" panose="020B0604020202020204" charset="-79"/>
              </a:rPr>
              <a:t>bulan-bulan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tertentu</a:t>
            </a:r>
            <a:r>
              <a:rPr lang="en-US" sz="1200" dirty="0">
                <a:latin typeface="Rubik" panose="020B0604020202020204" charset="-79"/>
                <a:cs typeface="Rubik" panose="020B0604020202020204" charset="-79"/>
              </a:rPr>
              <a:t> yang </a:t>
            </a:r>
            <a:r>
              <a:rPr lang="en-US" sz="1200" dirty="0" err="1">
                <a:latin typeface="Rubik" panose="020B0604020202020204" charset="-79"/>
                <a:cs typeface="Rubik" panose="020B0604020202020204" charset="-79"/>
              </a:rPr>
              <a:t>mungkin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terkait</a:t>
            </a:r>
            <a:r>
              <a:rPr lang="en-US" sz="1200" dirty="0">
                <a:latin typeface="Rubik" panose="020B0604020202020204" charset="-79"/>
                <a:cs typeface="Rubik" panose="020B0604020202020204" charset="-79"/>
              </a:rPr>
              <a:t> dengan </a:t>
            </a:r>
            <a:r>
              <a:rPr lang="en-US" sz="1200" dirty="0" err="1">
                <a:latin typeface="Rubik" panose="020B0604020202020204" charset="-79"/>
                <a:cs typeface="Rubik" panose="020B0604020202020204" charset="-79"/>
              </a:rPr>
              <a:t>promosi</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khusus</a:t>
            </a:r>
            <a:r>
              <a:rPr lang="en-US" sz="1200" dirty="0">
                <a:latin typeface="Rubik" panose="020B0604020202020204" charset="-79"/>
                <a:cs typeface="Rubik" panose="020B0604020202020204" charset="-79"/>
              </a:rPr>
              <a:t> atau </a:t>
            </a:r>
            <a:r>
              <a:rPr lang="en-US" sz="1200" dirty="0" err="1">
                <a:latin typeface="Rubik" panose="020B0604020202020204" charset="-79"/>
                <a:cs typeface="Rubik" panose="020B0604020202020204" charset="-79"/>
              </a:rPr>
              <a:t>perubahan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harga</a:t>
            </a:r>
            <a:r>
              <a:rPr lang="en-US" sz="1200" dirty="0">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200" b="1" dirty="0">
                <a:latin typeface="Rubik" panose="020B0604020202020204" charset="-79"/>
                <a:cs typeface="Rubik" panose="020B0604020202020204" charset="-79"/>
              </a:rPr>
              <a:t>Total </a:t>
            </a:r>
            <a:r>
              <a:rPr lang="en-US" sz="1200" b="1" dirty="0" err="1">
                <a:latin typeface="Rubik" panose="020B0604020202020204" charset="-79"/>
                <a:cs typeface="Rubik" panose="020B0604020202020204" charset="-79"/>
              </a:rPr>
              <a:t>Transaksi</a:t>
            </a:r>
            <a:r>
              <a:rPr lang="en-US" sz="1200" b="1" dirty="0">
                <a:latin typeface="Rubik" panose="020B0604020202020204" charset="-79"/>
                <a:cs typeface="Rubik" panose="020B0604020202020204" charset="-79"/>
              </a:rPr>
              <a:t>: </a:t>
            </a:r>
            <a:r>
              <a:rPr lang="id-ID" sz="1200" dirty="0">
                <a:latin typeface="Rubik" panose="020B0604020202020204" charset="-79"/>
                <a:cs typeface="Rubik" panose="020B0604020202020204" charset="-79"/>
              </a:rPr>
              <a:t>Jawa Barat mencatat jumlah transaksi tertinggi di antara semua provinsi, diikuti oleh Sumatera Utara dan Jawa Tengah.</a:t>
            </a:r>
            <a:endParaRPr lang="en-US" sz="1200" dirty="0">
              <a:latin typeface="Rubik" panose="020B0604020202020204" charset="-79"/>
              <a:cs typeface="Rubik" panose="020B0604020202020204" charset="-79"/>
            </a:endParaRPr>
          </a:p>
          <a:p>
            <a:pPr marL="1104900" lvl="1" indent="-171450">
              <a:buClr>
                <a:schemeClr val="dk1"/>
              </a:buClr>
              <a:buSzPts val="1500"/>
              <a:buFont typeface="Arial" panose="020B0604020202020204" pitchFamily="34" charset="0"/>
              <a:buChar char="•"/>
            </a:pPr>
            <a:r>
              <a:rPr lang="en-US" sz="1200" b="1" dirty="0">
                <a:latin typeface="Rubik" panose="020B0604020202020204" charset="-79"/>
                <a:cs typeface="Rubik" panose="020B0604020202020204" charset="-79"/>
              </a:rPr>
              <a:t>Nett Sales: </a:t>
            </a:r>
            <a:r>
              <a:rPr lang="en-US" sz="1200" dirty="0">
                <a:latin typeface="Rubik" panose="020B0604020202020204" charset="-79"/>
                <a:cs typeface="Rubik" panose="020B0604020202020204" charset="-79"/>
              </a:rPr>
              <a:t>Jawa Barat juga </a:t>
            </a:r>
            <a:r>
              <a:rPr lang="en-US" sz="1200" dirty="0" err="1">
                <a:latin typeface="Rubik" panose="020B0604020202020204" charset="-79"/>
                <a:cs typeface="Rubik" panose="020B0604020202020204" charset="-79"/>
              </a:rPr>
              <a:t>memimpin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dalam</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nett</a:t>
            </a:r>
            <a:r>
              <a:rPr lang="en-US" sz="1200" dirty="0">
                <a:latin typeface="Rubik" panose="020B0604020202020204" charset="-79"/>
                <a:cs typeface="Rubik" panose="020B0604020202020204" charset="-79"/>
              </a:rPr>
              <a:t> sales, menunjukkan </a:t>
            </a:r>
            <a:r>
              <a:rPr lang="en-US" sz="1200" dirty="0" err="1">
                <a:latin typeface="Rubik" panose="020B0604020202020204" charset="-79"/>
                <a:cs typeface="Rubik" panose="020B0604020202020204" charset="-79"/>
              </a:rPr>
              <a:t>bahwa</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provinsi</a:t>
            </a:r>
            <a:r>
              <a:rPr lang="en-US" sz="1200" dirty="0">
                <a:latin typeface="Rubik" panose="020B0604020202020204" charset="-79"/>
                <a:cs typeface="Rubik" panose="020B0604020202020204" charset="-79"/>
              </a:rPr>
              <a:t> ini tidak </a:t>
            </a:r>
            <a:r>
              <a:rPr lang="en-US" sz="1200" dirty="0" err="1">
                <a:latin typeface="Rubik" panose="020B0604020202020204" charset="-79"/>
                <a:cs typeface="Rubik" panose="020B0604020202020204" charset="-79"/>
              </a:rPr>
              <a:t>hanya</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memiliki</a:t>
            </a:r>
            <a:r>
              <a:rPr lang="en-US" sz="1200" dirty="0">
                <a:latin typeface="Rubik" panose="020B0604020202020204" charset="-79"/>
                <a:cs typeface="Rubik" panose="020B0604020202020204" charset="-79"/>
              </a:rPr>
              <a:t> volume </a:t>
            </a:r>
            <a:r>
              <a:rPr lang="en-US" sz="1200" dirty="0" err="1">
                <a:latin typeface="Rubik" panose="020B0604020202020204" charset="-79"/>
                <a:cs typeface="Rubik" panose="020B0604020202020204" charset="-79"/>
              </a:rPr>
              <a:t>transaksi</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tinggi</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tetapi</a:t>
            </a:r>
            <a:r>
              <a:rPr lang="en-US" sz="1200" dirty="0">
                <a:latin typeface="Rubik" panose="020B0604020202020204" charset="-79"/>
                <a:cs typeface="Rubik" panose="020B0604020202020204" charset="-79"/>
              </a:rPr>
              <a:t> juga </a:t>
            </a:r>
            <a:r>
              <a:rPr lang="en-US" sz="1200" dirty="0" err="1">
                <a:latin typeface="Rubik" panose="020B0604020202020204" charset="-79"/>
                <a:cs typeface="Rubik" panose="020B0604020202020204" charset="-79"/>
              </a:rPr>
              <a:t>nilai</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transaksi</a:t>
            </a:r>
            <a:r>
              <a:rPr lang="en-US" sz="1200" dirty="0">
                <a:latin typeface="Rubik" panose="020B0604020202020204" charset="-79"/>
                <a:cs typeface="Rubik" panose="020B0604020202020204" charset="-79"/>
              </a:rPr>
              <a:t> yang </a:t>
            </a:r>
            <a:r>
              <a:rPr lang="en-US" sz="1200" dirty="0" err="1">
                <a:latin typeface="Rubik" panose="020B0604020202020204" charset="-79"/>
                <a:cs typeface="Rubik" panose="020B0604020202020204" charset="-79"/>
              </a:rPr>
              <a:t>tinggi</a:t>
            </a:r>
            <a:r>
              <a:rPr lang="en-US" sz="1200" dirty="0">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nn-NO" sz="1200" b="1" dirty="0">
                <a:latin typeface="Rubik" panose="020B0604020202020204" charset="-79"/>
                <a:cs typeface="Rubik" panose="020B0604020202020204" charset="-79"/>
              </a:rPr>
              <a:t>Kepuasan Pelanggan: </a:t>
            </a:r>
            <a:r>
              <a:rPr lang="nn-NO" sz="1200" dirty="0">
                <a:latin typeface="Rubik" panose="020B0604020202020204" charset="-79"/>
                <a:cs typeface="Rubik" panose="020B0604020202020204" charset="-79"/>
              </a:rPr>
              <a:t>Beberapa cabang memiliki rating cabang yang tinggi namun rating transaksi yang lebih rendah, seperti di Bekasi dan </a:t>
            </a:r>
            <a:r>
              <a:rPr lang="en-US" sz="1200" dirty="0" err="1">
                <a:latin typeface="Rubik" panose="020B0604020202020204" charset="-79"/>
                <a:cs typeface="Rubik" panose="020B0604020202020204" charset="-79"/>
              </a:rPr>
              <a:t>Tarakam</a:t>
            </a:r>
            <a:endParaRPr lang="en-US" sz="1200" dirty="0">
              <a:latin typeface="Rubik" panose="020B0604020202020204" charset="-79"/>
              <a:cs typeface="Rubik" panose="020B0604020202020204" charset="-79"/>
            </a:endParaRPr>
          </a:p>
          <a:p>
            <a:pPr marL="1104900" lvl="1" indent="-171450">
              <a:buClr>
                <a:schemeClr val="dk1"/>
              </a:buClr>
              <a:buSzPts val="1500"/>
              <a:buFont typeface="Arial" panose="020B0604020202020204" pitchFamily="34" charset="0"/>
              <a:buChar char="•"/>
            </a:pPr>
            <a:endParaRPr lang="id-ID" dirty="0">
              <a:latin typeface="Rubik" panose="020B0604020202020204" charset="-79"/>
              <a:cs typeface="Rubik" panose="020B0604020202020204" charset="-79"/>
            </a:endParaRPr>
          </a:p>
        </p:txBody>
      </p:sp>
      <p:sp>
        <p:nvSpPr>
          <p:cNvPr id="3" name="TextBox 2">
            <a:extLst>
              <a:ext uri="{FF2B5EF4-FFF2-40B4-BE49-F238E27FC236}">
                <a16:creationId xmlns:a16="http://schemas.microsoft.com/office/drawing/2014/main" id="{1EAC06AA-58EE-AB6D-9C9F-03A03DA5B0A9}"/>
              </a:ext>
            </a:extLst>
          </p:cNvPr>
          <p:cNvSpPr txBox="1"/>
          <p:nvPr/>
        </p:nvSpPr>
        <p:spPr>
          <a:xfrm>
            <a:off x="3784407" y="1366507"/>
            <a:ext cx="4749993" cy="2893100"/>
          </a:xfrm>
          <a:prstGeom prst="rect">
            <a:avLst/>
          </a:prstGeom>
          <a:noFill/>
        </p:spPr>
        <p:txBody>
          <a:bodyPr wrap="square">
            <a:spAutoFit/>
          </a:bodyPr>
          <a:lstStyle/>
          <a:p>
            <a:pPr marL="1104900" lvl="1" indent="-171450">
              <a:buClr>
                <a:schemeClr val="dk1"/>
              </a:buClr>
              <a:buSzPts val="1500"/>
              <a:buFont typeface="Arial" panose="020B0604020202020204" pitchFamily="34" charset="0"/>
              <a:buChar char="•"/>
            </a:pPr>
            <a:r>
              <a:rPr lang="en-US" sz="1200" b="1" dirty="0" err="1">
                <a:latin typeface="Rubik" panose="020B0604020202020204" charset="-79"/>
                <a:cs typeface="Rubik" panose="020B0604020202020204" charset="-79"/>
              </a:rPr>
              <a:t>Meningkatkan</a:t>
            </a:r>
            <a:r>
              <a:rPr lang="en-US" sz="1200" b="1" dirty="0">
                <a:latin typeface="Rubik" panose="020B0604020202020204" charset="-79"/>
                <a:cs typeface="Rubik" panose="020B0604020202020204" charset="-79"/>
              </a:rPr>
              <a:t> </a:t>
            </a:r>
            <a:r>
              <a:rPr lang="en-US" sz="1200" b="1" dirty="0" err="1">
                <a:latin typeface="Rubik" panose="020B0604020202020204" charset="-79"/>
                <a:cs typeface="Rubik" panose="020B0604020202020204" charset="-79"/>
              </a:rPr>
              <a:t>Kepuasan</a:t>
            </a:r>
            <a:r>
              <a:rPr lang="en-US" sz="1200" b="1" dirty="0">
                <a:latin typeface="Rubik" panose="020B0604020202020204" charset="-79"/>
                <a:cs typeface="Rubik" panose="020B0604020202020204" charset="-79"/>
              </a:rPr>
              <a:t> </a:t>
            </a:r>
            <a:r>
              <a:rPr lang="en-US" sz="1200" b="1" dirty="0" err="1">
                <a:latin typeface="Rubik" panose="020B0604020202020204" charset="-79"/>
                <a:cs typeface="Rubik" panose="020B0604020202020204" charset="-79"/>
              </a:rPr>
              <a:t>Pelanggan</a:t>
            </a:r>
            <a:r>
              <a:rPr lang="en-US" sz="1200" b="1" dirty="0">
                <a:latin typeface="Rubik" panose="020B0604020202020204" charset="-79"/>
                <a:cs typeface="Rubik" panose="020B0604020202020204" charset="-79"/>
              </a:rPr>
              <a:t>: </a:t>
            </a:r>
            <a:r>
              <a:rPr lang="nb-NO" sz="1200" dirty="0">
                <a:latin typeface="Rubik" panose="020B0604020202020204" charset="-79"/>
                <a:cs typeface="Rubik" panose="020B0604020202020204" charset="-79"/>
              </a:rPr>
              <a:t>Fokus pada perbaikan proses transaksi di cabang dengan rating transaksi rendah. Implementasikan pelatihan tambahan dan perbarui sistem transaksi</a:t>
            </a:r>
            <a:r>
              <a:rPr lang="en-US" sz="1200" dirty="0">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200" b="1" dirty="0">
                <a:latin typeface="Rubik" panose="020B0604020202020204" charset="-79"/>
                <a:cs typeface="Rubik" panose="020B0604020202020204" charset="-79"/>
              </a:rPr>
              <a:t>Strategi </a:t>
            </a:r>
            <a:r>
              <a:rPr lang="en-US" sz="1200" b="1" dirty="0" err="1">
                <a:latin typeface="Rubik" panose="020B0604020202020204" charset="-79"/>
                <a:cs typeface="Rubik" panose="020B0604020202020204" charset="-79"/>
              </a:rPr>
              <a:t>Promosi</a:t>
            </a:r>
            <a:r>
              <a:rPr lang="en-US" sz="1200" b="1" dirty="0">
                <a:latin typeface="Rubik" panose="020B0604020202020204" charset="-79"/>
                <a:cs typeface="Rubik" panose="020B0604020202020204" charset="-79"/>
              </a:rPr>
              <a:t> yang </a:t>
            </a:r>
            <a:r>
              <a:rPr lang="en-US" sz="1200" b="1" dirty="0" err="1">
                <a:latin typeface="Rubik" panose="020B0604020202020204" charset="-79"/>
                <a:cs typeface="Rubik" panose="020B0604020202020204" charset="-79"/>
              </a:rPr>
              <a:t>Lebih</a:t>
            </a:r>
            <a:r>
              <a:rPr lang="en-US" sz="1200" b="1" dirty="0">
                <a:latin typeface="Rubik" panose="020B0604020202020204" charset="-79"/>
                <a:cs typeface="Rubik" panose="020B0604020202020204" charset="-79"/>
              </a:rPr>
              <a:t> Baik: </a:t>
            </a:r>
            <a:r>
              <a:rPr lang="id-ID" sz="1200" dirty="0">
                <a:latin typeface="Rubik" panose="020B0604020202020204" charset="-79"/>
                <a:cs typeface="Rubik" panose="020B0604020202020204" charset="-79"/>
              </a:rPr>
              <a:t>Replikasi promosi yang berhasil di provinsi dengan </a:t>
            </a:r>
            <a:r>
              <a:rPr lang="id-ID" sz="1200" dirty="0" err="1">
                <a:latin typeface="Rubik" panose="020B0604020202020204" charset="-79"/>
                <a:cs typeface="Rubik" panose="020B0604020202020204" charset="-79"/>
              </a:rPr>
              <a:t>nett</a:t>
            </a:r>
            <a:r>
              <a:rPr lang="id-ID" sz="1200" dirty="0">
                <a:latin typeface="Rubik" panose="020B0604020202020204" charset="-79"/>
                <a:cs typeface="Rubik" panose="020B0604020202020204" charset="-79"/>
              </a:rPr>
              <a:t> </a:t>
            </a:r>
            <a:r>
              <a:rPr lang="id-ID" sz="1200" dirty="0" err="1">
                <a:latin typeface="Rubik" panose="020B0604020202020204" charset="-79"/>
                <a:cs typeface="Rubik" panose="020B0604020202020204" charset="-79"/>
              </a:rPr>
              <a:t>sales</a:t>
            </a:r>
            <a:r>
              <a:rPr lang="id-ID" sz="1200" dirty="0">
                <a:latin typeface="Rubik" panose="020B0604020202020204" charset="-79"/>
                <a:cs typeface="Rubik" panose="020B0604020202020204" charset="-79"/>
              </a:rPr>
              <a:t> tinggi ke provinsi lain. Fokuskan promosi pada produk-produk paling popular</a:t>
            </a:r>
            <a:r>
              <a:rPr lang="en-US" sz="1200" dirty="0">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200" b="1" dirty="0" err="1">
                <a:latin typeface="Rubik" panose="020B0604020202020204" charset="-79"/>
                <a:cs typeface="Rubik" panose="020B0604020202020204" charset="-79"/>
              </a:rPr>
              <a:t>Optimalisasi</a:t>
            </a:r>
            <a:r>
              <a:rPr lang="en-US" sz="1200" b="1" dirty="0">
                <a:latin typeface="Rubik" panose="020B0604020202020204" charset="-79"/>
                <a:cs typeface="Rubik" panose="020B0604020202020204" charset="-79"/>
              </a:rPr>
              <a:t> </a:t>
            </a:r>
            <a:r>
              <a:rPr lang="en-US" sz="1200" b="1" dirty="0" err="1">
                <a:latin typeface="Rubik" panose="020B0604020202020204" charset="-79"/>
                <a:cs typeface="Rubik" panose="020B0604020202020204" charset="-79"/>
              </a:rPr>
              <a:t>Inventori</a:t>
            </a:r>
            <a:r>
              <a:rPr lang="en-US" sz="1200" b="1"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Pastikan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produk</a:t>
            </a:r>
            <a:r>
              <a:rPr lang="en-US" sz="1200" dirty="0">
                <a:latin typeface="Rubik" panose="020B0604020202020204" charset="-79"/>
                <a:cs typeface="Rubik" panose="020B0604020202020204" charset="-79"/>
              </a:rPr>
              <a:t> yang paling </a:t>
            </a:r>
            <a:r>
              <a:rPr lang="en-US" sz="1200" dirty="0" err="1">
                <a:latin typeface="Rubik" panose="020B0604020202020204" charset="-79"/>
                <a:cs typeface="Rubik" panose="020B0604020202020204" charset="-79"/>
              </a:rPr>
              <a:t>laris</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selalu</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tersedia</a:t>
            </a:r>
            <a:r>
              <a:rPr lang="en-US" sz="1200" dirty="0">
                <a:latin typeface="Rubik" panose="020B0604020202020204" charset="-79"/>
                <a:cs typeface="Rubik" panose="020B0604020202020204" charset="-79"/>
              </a:rPr>
              <a:t> di </a:t>
            </a:r>
            <a:r>
              <a:rPr lang="en-US" sz="1200" dirty="0" err="1">
                <a:latin typeface="Rubik" panose="020B0604020202020204" charset="-79"/>
                <a:cs typeface="Rubik" panose="020B0604020202020204" charset="-79"/>
              </a:rPr>
              <a:t>cabang-cabang</a:t>
            </a:r>
            <a:r>
              <a:rPr lang="en-US" sz="1200" dirty="0">
                <a:latin typeface="Rubik" panose="020B0604020202020204" charset="-79"/>
                <a:cs typeface="Rubik" panose="020B0604020202020204" charset="-79"/>
              </a:rPr>
              <a:t> dengan </a:t>
            </a:r>
            <a:r>
              <a:rPr lang="en-US" sz="1200" dirty="0" err="1">
                <a:latin typeface="Rubik" panose="020B0604020202020204" charset="-79"/>
                <a:cs typeface="Rubik" panose="020B0604020202020204" charset="-79"/>
              </a:rPr>
              <a:t>permintaan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tinggi</a:t>
            </a:r>
            <a:r>
              <a:rPr lang="en-US" sz="1200" dirty="0">
                <a:latin typeface="Rubik" panose="020B0604020202020204" charset="-79"/>
                <a:cs typeface="Rubik" panose="020B0604020202020204" charset="-79"/>
              </a:rPr>
              <a:t>. Dan </a:t>
            </a:r>
            <a:r>
              <a:rPr lang="en-US" sz="1200" dirty="0" err="1">
                <a:latin typeface="Rubik" panose="020B0604020202020204" charset="-79"/>
                <a:cs typeface="Rubik" panose="020B0604020202020204" charset="-79"/>
              </a:rPr>
              <a:t>jika</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memungkinkan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bisa</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menambahkan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produk</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laris</a:t>
            </a:r>
            <a:r>
              <a:rPr lang="en-US" sz="1200" dirty="0">
                <a:latin typeface="Rubik" panose="020B0604020202020204" charset="-79"/>
                <a:cs typeface="Rubik" panose="020B0604020202020204" charset="-79"/>
              </a:rPr>
              <a:t> pada </a:t>
            </a:r>
            <a:r>
              <a:rPr lang="en-US" sz="1200" dirty="0" err="1">
                <a:latin typeface="Rubik" panose="020B0604020202020204" charset="-79"/>
                <a:cs typeface="Rubik" panose="020B0604020202020204" charset="-79"/>
              </a:rPr>
              <a:t>cabang</a:t>
            </a:r>
            <a:r>
              <a:rPr lang="en-US" sz="1200" dirty="0">
                <a:latin typeface="Rubik" panose="020B0604020202020204" charset="-79"/>
                <a:cs typeface="Rubik" panose="020B0604020202020204" charset="-79"/>
              </a:rPr>
              <a:t> - </a:t>
            </a:r>
            <a:r>
              <a:rPr lang="en-US" sz="1200" dirty="0" err="1">
                <a:latin typeface="Rubik" panose="020B0604020202020204" charset="-79"/>
                <a:cs typeface="Rubik" panose="020B0604020202020204" charset="-79"/>
              </a:rPr>
              <a:t>cabang</a:t>
            </a:r>
            <a:r>
              <a:rPr lang="en-US" sz="1200" dirty="0">
                <a:latin typeface="Rubik" panose="020B0604020202020204" charset="-79"/>
                <a:cs typeface="Rubik" panose="020B0604020202020204" charset="-79"/>
              </a:rPr>
              <a:t> dengan </a:t>
            </a:r>
            <a:r>
              <a:rPr lang="en-US" sz="1200" dirty="0" err="1">
                <a:latin typeface="Rubik" panose="020B0604020202020204" charset="-79"/>
                <a:cs typeface="Rubik" panose="020B0604020202020204" charset="-79"/>
              </a:rPr>
              <a:t>permintaan</a:t>
            </a:r>
            <a:r>
              <a:rPr lang="en-US" sz="1200" dirty="0">
                <a:latin typeface="Rubik" panose="020B0604020202020204" charset="-79"/>
                <a:cs typeface="Rubik" panose="020B0604020202020204" charset="-79"/>
              </a:rPr>
              <a:t> </a:t>
            </a:r>
            <a:r>
              <a:rPr lang="en-US" sz="1200" dirty="0" err="1">
                <a:latin typeface="Rubik" panose="020B0604020202020204" charset="-79"/>
                <a:cs typeface="Rubik" panose="020B0604020202020204" charset="-79"/>
              </a:rPr>
              <a:t>tinggi</a:t>
            </a:r>
            <a:endParaRPr lang="en-US" sz="1200" dirty="0">
              <a:latin typeface="Rubik" panose="020B0604020202020204" charset="-79"/>
              <a:cs typeface="Rubik" panose="020B0604020202020204" charset="-79"/>
            </a:endParaRPr>
          </a:p>
          <a:p>
            <a:pPr marL="933450" lvl="1">
              <a:buClr>
                <a:schemeClr val="dk1"/>
              </a:buClr>
              <a:buSzPts val="1500"/>
            </a:pPr>
            <a:endParaRPr lang="id-ID" dirty="0">
              <a:latin typeface="Rubik" panose="020B0604020202020204" charset="-79"/>
              <a:cs typeface="Rubik" panose="020B0604020202020204" charset="-79"/>
            </a:endParaRPr>
          </a:p>
        </p:txBody>
      </p:sp>
      <p:sp>
        <p:nvSpPr>
          <p:cNvPr id="5" name="Rounded Rectangle 2">
            <a:extLst>
              <a:ext uri="{FF2B5EF4-FFF2-40B4-BE49-F238E27FC236}">
                <a16:creationId xmlns:a16="http://schemas.microsoft.com/office/drawing/2014/main" id="{015233C2-D894-1022-FBE6-8B9AFE7B97CE}"/>
              </a:ext>
            </a:extLst>
          </p:cNvPr>
          <p:cNvSpPr/>
          <p:nvPr/>
        </p:nvSpPr>
        <p:spPr>
          <a:xfrm>
            <a:off x="386693" y="914961"/>
            <a:ext cx="3789217" cy="331094"/>
          </a:xfrm>
          <a:prstGeom prst="roundRect">
            <a:avLst/>
          </a:prstGeom>
          <a:solidFill>
            <a:srgbClr val="FFAB40"/>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dirty="0">
                <a:solidFill>
                  <a:schemeClr val="tx1"/>
                </a:solidFill>
                <a:latin typeface="Rubik" panose="020B0604020202020204" charset="-79"/>
                <a:ea typeface="Rubik"/>
                <a:cs typeface="Rubik" panose="020B0604020202020204" charset="-79"/>
                <a:sym typeface="Rubik"/>
              </a:rPr>
              <a:t>Summary Insight</a:t>
            </a:r>
            <a:endParaRPr lang="en-ID" sz="1200" u="none" strike="noStrike" cap="none" dirty="0">
              <a:solidFill>
                <a:schemeClr val="tx1"/>
              </a:solidFill>
              <a:latin typeface="Rubik" panose="020B0604020202020204" charset="-79"/>
              <a:ea typeface="Rubik"/>
              <a:cs typeface="Rubik" panose="020B0604020202020204" charset="-79"/>
              <a:sym typeface="Rubik"/>
            </a:endParaRPr>
          </a:p>
        </p:txBody>
      </p:sp>
      <p:sp>
        <p:nvSpPr>
          <p:cNvPr id="6" name="Rounded Rectangle 3">
            <a:extLst>
              <a:ext uri="{FF2B5EF4-FFF2-40B4-BE49-F238E27FC236}">
                <a16:creationId xmlns:a16="http://schemas.microsoft.com/office/drawing/2014/main" id="{29A6C44D-0A42-2F6B-E7D9-9FF645A6A52F}"/>
              </a:ext>
            </a:extLst>
          </p:cNvPr>
          <p:cNvSpPr/>
          <p:nvPr/>
        </p:nvSpPr>
        <p:spPr>
          <a:xfrm>
            <a:off x="4745182" y="914961"/>
            <a:ext cx="3789218" cy="331094"/>
          </a:xfrm>
          <a:prstGeom prst="roundRect">
            <a:avLst/>
          </a:prstGeom>
          <a:solidFill>
            <a:srgbClr val="019FAB"/>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u="none" strike="noStrike" cap="none" dirty="0">
                <a:solidFill>
                  <a:schemeClr val="tx1"/>
                </a:solidFill>
                <a:latin typeface="Rubik" panose="020B0604020202020204" charset="-79"/>
                <a:ea typeface="Rubik"/>
                <a:cs typeface="Rubik" panose="020B0604020202020204" charset="-79"/>
                <a:sym typeface="Rubik"/>
              </a:rPr>
              <a:t>Recommendation </a:t>
            </a:r>
          </a:p>
        </p:txBody>
      </p:sp>
    </p:spTree>
    <p:extLst>
      <p:ext uri="{BB962C8B-B14F-4D97-AF65-F5344CB8AC3E}">
        <p14:creationId xmlns:p14="http://schemas.microsoft.com/office/powerpoint/2010/main" val="283580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28351"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103;p4">
            <a:extLst>
              <a:ext uri="{FF2B5EF4-FFF2-40B4-BE49-F238E27FC236}">
                <a16:creationId xmlns:a16="http://schemas.microsoft.com/office/drawing/2014/main" id="{D8989E9D-3260-EFC2-4FB4-73EF082A926A}"/>
              </a:ext>
            </a:extLst>
          </p:cNvPr>
          <p:cNvPicPr preferRelativeResize="0"/>
          <p:nvPr/>
        </p:nvPicPr>
        <p:blipFill>
          <a:blip r:embed="rId5">
            <a:alphaModFix/>
          </a:blip>
          <a:stretch>
            <a:fillRect/>
          </a:stretch>
        </p:blipFill>
        <p:spPr>
          <a:xfrm>
            <a:off x="4843500" y="4138411"/>
            <a:ext cx="1400400" cy="54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a:picLocks noGrp="1" noRot="1" noMove="1" noResize="1" noEditPoints="1" noAdjustHandles="1" noChangeArrowheads="1" noChangeShapeType="1" noCrop="1"/>
          </p:cNvPicPr>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443299" y="62493"/>
            <a:ext cx="1399902" cy="541300"/>
          </a:xfrm>
          <a:prstGeom prst="rect">
            <a:avLst/>
          </a:prstGeom>
          <a:noFill/>
          <a:ln>
            <a:noFill/>
          </a:ln>
        </p:spPr>
      </p:pic>
      <p:sp>
        <p:nvSpPr>
          <p:cNvPr id="74" name="Google Shape;74;p3"/>
          <p:cNvSpPr>
            <a:spLocks noGrp="1" noRot="1" noMove="1" noResize="1" noEditPoints="1" noAdjustHandles="1" noChangeArrowheads="1" noChangeShapeType="1"/>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txBox="1"/>
          <p:nvPr/>
        </p:nvSpPr>
        <p:spPr>
          <a:xfrm>
            <a:off x="5105700" y="68208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latin typeface="Rubik SemiBold"/>
                <a:ea typeface="Rubik SemiBold"/>
                <a:cs typeface="Rubik SemiBold"/>
                <a:sym typeface="Rubik SemiBold"/>
              </a:rPr>
              <a:t>Saia Mazaya Fatin</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5105700" y="132708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Undergraduate Student</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1972085"/>
            <a:ext cx="4158986" cy="3093124"/>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id-ID" sz="1050" dirty="0">
                <a:latin typeface="Rubik Medium"/>
                <a:ea typeface="Rubik Medium"/>
                <a:cs typeface="Rubik Medium"/>
                <a:sym typeface="Rubik Medium"/>
              </a:rPr>
              <a:t>Saya saat ini sedang menempuh studi di Sekolah Tinggi Teknologi </a:t>
            </a:r>
            <a:r>
              <a:rPr lang="id-ID" sz="1050" dirty="0" err="1">
                <a:latin typeface="Rubik Medium"/>
                <a:ea typeface="Rubik Medium"/>
                <a:cs typeface="Rubik Medium"/>
                <a:sym typeface="Rubik Medium"/>
              </a:rPr>
              <a:t>Wastukancana</a:t>
            </a:r>
            <a:r>
              <a:rPr lang="id-ID" sz="1050" dirty="0">
                <a:latin typeface="Rubik Medium"/>
                <a:ea typeface="Rubik Medium"/>
                <a:cs typeface="Rubik Medium"/>
                <a:sym typeface="Rubik Medium"/>
              </a:rPr>
              <a:t>, jurusan Teknik Informatika dan sedang berada di semester 4. Saya memiliki minat yang kuat dalam bidang Kecerdasan Buatan (AI), Data </a:t>
            </a:r>
            <a:r>
              <a:rPr lang="id-ID" sz="1050" dirty="0" err="1">
                <a:latin typeface="Rubik Medium"/>
                <a:ea typeface="Rubik Medium"/>
                <a:cs typeface="Rubik Medium"/>
                <a:sym typeface="Rubik Medium"/>
              </a:rPr>
              <a:t>Science</a:t>
            </a:r>
            <a:r>
              <a:rPr lang="id-ID" sz="1050" dirty="0">
                <a:latin typeface="Rubik Medium"/>
                <a:ea typeface="Rubik Medium"/>
                <a:cs typeface="Rubik Medium"/>
                <a:sym typeface="Rubik Medium"/>
              </a:rPr>
              <a:t>, dan Pembelajaran Mesin (</a:t>
            </a:r>
            <a:r>
              <a:rPr lang="id-ID" sz="1050" dirty="0" err="1">
                <a:latin typeface="Rubik Medium"/>
                <a:ea typeface="Rubik Medium"/>
                <a:cs typeface="Rubik Medium"/>
                <a:sym typeface="Rubik Medium"/>
              </a:rPr>
              <a:t>Machine</a:t>
            </a:r>
            <a:r>
              <a:rPr lang="id-ID" sz="1050" dirty="0">
                <a:latin typeface="Rubik Medium"/>
                <a:ea typeface="Rubik Medium"/>
                <a:cs typeface="Rubik Medium"/>
                <a:sym typeface="Rubik Medium"/>
              </a:rPr>
              <a:t> </a:t>
            </a:r>
            <a:r>
              <a:rPr lang="id-ID" sz="1050" dirty="0" err="1">
                <a:latin typeface="Rubik Medium"/>
                <a:ea typeface="Rubik Medium"/>
                <a:cs typeface="Rubik Medium"/>
                <a:sym typeface="Rubik Medium"/>
              </a:rPr>
              <a:t>Learning</a:t>
            </a:r>
            <a:r>
              <a:rPr lang="id-ID" sz="1050" dirty="0">
                <a:latin typeface="Rubik Medium"/>
                <a:ea typeface="Rubik Medium"/>
                <a:cs typeface="Rubik Medium"/>
                <a:sym typeface="Rubik Medium"/>
              </a:rPr>
              <a:t>). Saya pernah terlibat dalam beberapa proyek kecil yang terkait dengan analisis data dan pengembangan model </a:t>
            </a:r>
            <a:r>
              <a:rPr lang="id-ID" sz="1050" dirty="0" err="1">
                <a:latin typeface="Rubik Medium"/>
                <a:ea typeface="Rubik Medium"/>
                <a:cs typeface="Rubik Medium"/>
                <a:sym typeface="Rubik Medium"/>
              </a:rPr>
              <a:t>machine</a:t>
            </a:r>
            <a:r>
              <a:rPr lang="id-ID" sz="1050" dirty="0">
                <a:latin typeface="Rubik Medium"/>
                <a:ea typeface="Rubik Medium"/>
                <a:cs typeface="Rubik Medium"/>
                <a:sym typeface="Rubik Medium"/>
              </a:rPr>
              <a:t> </a:t>
            </a:r>
            <a:r>
              <a:rPr lang="id-ID" sz="1050" dirty="0" err="1">
                <a:latin typeface="Rubik Medium"/>
                <a:ea typeface="Rubik Medium"/>
                <a:cs typeface="Rubik Medium"/>
                <a:sym typeface="Rubik Medium"/>
              </a:rPr>
              <a:t>learning</a:t>
            </a:r>
            <a:r>
              <a:rPr lang="id-ID" sz="1050" dirty="0">
                <a:latin typeface="Rubik Medium"/>
                <a:ea typeface="Rubik Medium"/>
                <a:cs typeface="Rubik Medium"/>
                <a:sym typeface="Rubik Medium"/>
              </a:rPr>
              <a:t>. Saya bertekad untuk terus memperdalam pengetahuan dan keterampilan di bidang ini, dengan tujuan akhir menjadi seorang </a:t>
            </a:r>
            <a:r>
              <a:rPr lang="id-ID" sz="1050" dirty="0" err="1">
                <a:latin typeface="Rubik Medium"/>
                <a:ea typeface="Rubik Medium"/>
                <a:cs typeface="Rubik Medium"/>
                <a:sym typeface="Rubik Medium"/>
              </a:rPr>
              <a:t>Machine</a:t>
            </a:r>
            <a:r>
              <a:rPr lang="id-ID" sz="1050" dirty="0">
                <a:latin typeface="Rubik Medium"/>
                <a:ea typeface="Rubik Medium"/>
                <a:cs typeface="Rubik Medium"/>
                <a:sym typeface="Rubik Medium"/>
              </a:rPr>
              <a:t> </a:t>
            </a:r>
            <a:r>
              <a:rPr lang="id-ID" sz="1050" dirty="0" err="1">
                <a:latin typeface="Rubik Medium"/>
                <a:ea typeface="Rubik Medium"/>
                <a:cs typeface="Rubik Medium"/>
                <a:sym typeface="Rubik Medium"/>
              </a:rPr>
              <a:t>Learning</a:t>
            </a:r>
            <a:r>
              <a:rPr lang="id-ID" sz="1050" dirty="0">
                <a:latin typeface="Rubik Medium"/>
                <a:ea typeface="Rubik Medium"/>
                <a:cs typeface="Rubik Medium"/>
                <a:sym typeface="Rubik Medium"/>
              </a:rPr>
              <a:t> </a:t>
            </a:r>
            <a:r>
              <a:rPr lang="id-ID" sz="1050" dirty="0" err="1">
                <a:latin typeface="Rubik Medium"/>
                <a:ea typeface="Rubik Medium"/>
                <a:cs typeface="Rubik Medium"/>
                <a:sym typeface="Rubik Medium"/>
              </a:rPr>
              <a:t>Engineer</a:t>
            </a:r>
            <a:r>
              <a:rPr lang="id-ID" sz="1050" dirty="0">
                <a:latin typeface="Rubik Medium"/>
                <a:ea typeface="Rubik Medium"/>
                <a:cs typeface="Rubik Medium"/>
                <a:sym typeface="Rubik Medium"/>
              </a:rPr>
              <a:t> yang </a:t>
            </a:r>
            <a:r>
              <a:rPr lang="id-ID" sz="1050" dirty="0" err="1">
                <a:latin typeface="Rubik Medium"/>
                <a:ea typeface="Rubik Medium"/>
                <a:cs typeface="Rubik Medium"/>
                <a:sym typeface="Rubik Medium"/>
              </a:rPr>
              <a:t>handal</a:t>
            </a:r>
            <a:r>
              <a:rPr lang="id-ID" sz="1050" dirty="0">
                <a:latin typeface="Rubik Medium"/>
                <a:ea typeface="Rubik Medium"/>
                <a:cs typeface="Rubik Medium"/>
                <a:sym typeface="Rubik Medium"/>
              </a:rPr>
              <a:t>. Saya yakin bahwa kombinasi antara pendidikan saya dan minat mendalam dalam teknologi akan membantu saya mencapai </a:t>
            </a:r>
            <a:r>
              <a:rPr lang="id-ID" sz="1050" dirty="0" err="1">
                <a:latin typeface="Rubik Medium"/>
                <a:ea typeface="Rubik Medium"/>
                <a:cs typeface="Rubik Medium"/>
                <a:sym typeface="Rubik Medium"/>
              </a:rPr>
              <a:t>karir</a:t>
            </a:r>
            <a:r>
              <a:rPr lang="id-ID" sz="1050" dirty="0">
                <a:latin typeface="Rubik Medium"/>
                <a:ea typeface="Rubik Medium"/>
                <a:cs typeface="Rubik Medium"/>
                <a:sym typeface="Rubik Medium"/>
              </a:rPr>
              <a:t> yang sukses di masa depan</a:t>
            </a:r>
          </a:p>
        </p:txBody>
      </p:sp>
      <p:pic>
        <p:nvPicPr>
          <p:cNvPr id="7" name="Picture 6">
            <a:extLst>
              <a:ext uri="{FF2B5EF4-FFF2-40B4-BE49-F238E27FC236}">
                <a16:creationId xmlns:a16="http://schemas.microsoft.com/office/drawing/2014/main" id="{073DB411-61EA-B89B-96A5-0713F9FCFAAC}"/>
              </a:ext>
            </a:extLst>
          </p:cNvPr>
          <p:cNvPicPr>
            <a:picLocks noChangeAspect="1"/>
          </p:cNvPicPr>
          <p:nvPr/>
        </p:nvPicPr>
        <p:blipFill>
          <a:blip r:embed="rId5"/>
          <a:srcRect/>
          <a:stretch/>
        </p:blipFill>
        <p:spPr>
          <a:xfrm>
            <a:off x="1069998" y="924714"/>
            <a:ext cx="2476766" cy="2476766"/>
          </a:xfrm>
          <a:prstGeom prst="ellipse">
            <a:avLst/>
          </a:prstGeom>
          <a:ln w="9525">
            <a:solidFill>
              <a:schemeClr val="tx1"/>
            </a:solidFill>
          </a:ln>
          <a:effectLst>
            <a:outerShdw dist="63500" dir="2700000" algn="tl" rotWithShape="0">
              <a:prstClr val="black"/>
            </a:outerShdw>
          </a:effectLst>
        </p:spPr>
      </p:pic>
      <p:grpSp>
        <p:nvGrpSpPr>
          <p:cNvPr id="24" name="Group 23">
            <a:extLst>
              <a:ext uri="{FF2B5EF4-FFF2-40B4-BE49-F238E27FC236}">
                <a16:creationId xmlns:a16="http://schemas.microsoft.com/office/drawing/2014/main" id="{98EDB367-4C76-A2A7-0192-DD8D4F3674F1}"/>
              </a:ext>
            </a:extLst>
          </p:cNvPr>
          <p:cNvGrpSpPr>
            <a:grpSpLocks/>
          </p:cNvGrpSpPr>
          <p:nvPr/>
        </p:nvGrpSpPr>
        <p:grpSpPr>
          <a:xfrm>
            <a:off x="317532" y="4387878"/>
            <a:ext cx="1962802" cy="396000"/>
            <a:chOff x="563548" y="4382861"/>
            <a:chExt cx="1962802" cy="396000"/>
          </a:xfrm>
        </p:grpSpPr>
        <p:sp>
          <p:nvSpPr>
            <p:cNvPr id="25" name="Rounded Rectangle 11">
              <a:extLst>
                <a:ext uri="{FF2B5EF4-FFF2-40B4-BE49-F238E27FC236}">
                  <a16:creationId xmlns:a16="http://schemas.microsoft.com/office/drawing/2014/main" id="{41F142B9-AF32-F1F7-960E-BC808EB4A8A8}"/>
                </a:ext>
              </a:extLst>
            </p:cNvPr>
            <p:cNvSpPr>
              <a:spLocks/>
            </p:cNvSpPr>
            <p:nvPr/>
          </p:nvSpPr>
          <p:spPr>
            <a:xfrm>
              <a:off x="563548" y="4382861"/>
              <a:ext cx="1863129" cy="396000"/>
            </a:xfrm>
            <a:prstGeom prst="roundRect">
              <a:avLst/>
            </a:prstGeom>
            <a:solidFill>
              <a:srgbClr val="FFAB40"/>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93FAB68-D9CC-4225-704D-CCE528543B9E}"/>
                </a:ext>
              </a:extLst>
            </p:cNvPr>
            <p:cNvGrpSpPr>
              <a:grpSpLocks/>
            </p:cNvGrpSpPr>
            <p:nvPr/>
          </p:nvGrpSpPr>
          <p:grpSpPr>
            <a:xfrm>
              <a:off x="661003" y="4399180"/>
              <a:ext cx="1865347" cy="369302"/>
              <a:chOff x="661003" y="3975392"/>
              <a:chExt cx="1865347" cy="369302"/>
            </a:xfrm>
          </p:grpSpPr>
          <p:pic>
            <p:nvPicPr>
              <p:cNvPr id="27" name="Google Shape;75;p3">
                <a:extLst>
                  <a:ext uri="{FF2B5EF4-FFF2-40B4-BE49-F238E27FC236}">
                    <a16:creationId xmlns:a16="http://schemas.microsoft.com/office/drawing/2014/main" id="{985644B6-D37D-1E62-AAF2-369CF94E5EFD}"/>
                  </a:ext>
                </a:extLst>
              </p:cNvPr>
              <p:cNvPicPr preferRelativeResize="0">
                <a:picLocks/>
              </p:cNvPicPr>
              <p:nvPr/>
            </p:nvPicPr>
            <p:blipFill rotWithShape="1">
              <a:blip r:embed="rId6">
                <a:alphaModFix/>
              </a:blip>
              <a:srcRect/>
              <a:stretch/>
            </p:blipFill>
            <p:spPr>
              <a:xfrm>
                <a:off x="661003" y="4006464"/>
                <a:ext cx="307157" cy="307157"/>
              </a:xfrm>
              <a:prstGeom prst="rect">
                <a:avLst/>
              </a:prstGeom>
              <a:noFill/>
              <a:ln>
                <a:noFill/>
              </a:ln>
            </p:spPr>
          </p:pic>
          <p:sp>
            <p:nvSpPr>
              <p:cNvPr id="28" name="Google Shape;78;p3">
                <a:extLst>
                  <a:ext uri="{FF2B5EF4-FFF2-40B4-BE49-F238E27FC236}">
                    <a16:creationId xmlns:a16="http://schemas.microsoft.com/office/drawing/2014/main" id="{D3D80763-8197-AC14-BFAE-15D9EF357104}"/>
                  </a:ext>
                </a:extLst>
              </p:cNvPr>
              <p:cNvSpPr txBox="1">
                <a:spLocks/>
              </p:cNvSpPr>
              <p:nvPr/>
            </p:nvSpPr>
            <p:spPr>
              <a:xfrm>
                <a:off x="920421" y="3975392"/>
                <a:ext cx="1605929" cy="369302"/>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rgbClr val="000000"/>
                  </a:buClr>
                  <a:buSzPts val="2000"/>
                  <a:buFont typeface="Arial"/>
                  <a:buNone/>
                </a:pPr>
                <a:r>
                  <a:rPr lang="en" sz="1200" dirty="0">
                    <a:solidFill>
                      <a:schemeClr val="tx1"/>
                    </a:solidFill>
                    <a:latin typeface="Rubik" panose="020B0604020202020204" charset="-79"/>
                    <a:ea typeface="Rubik Medium"/>
                    <a:cs typeface="Rubik" panose="020B0604020202020204" charset="-79"/>
                    <a:sym typeface="Rubik Medium"/>
                  </a:rPr>
                  <a:t>Saia Mazaya Fatin</a:t>
                </a:r>
                <a:endParaRPr sz="1200" b="0" i="0" u="none" strike="noStrike" cap="none" dirty="0">
                  <a:solidFill>
                    <a:schemeClr val="tx1"/>
                  </a:solidFill>
                  <a:latin typeface="Rubik" panose="020B0604020202020204" charset="-79"/>
                  <a:ea typeface="Rubik Medium"/>
                  <a:cs typeface="Rubik" panose="020B0604020202020204" charset="-79"/>
                  <a:sym typeface="Rubik Medium"/>
                </a:endParaRPr>
              </a:p>
            </p:txBody>
          </p:sp>
        </p:grpSp>
      </p:grpSp>
      <p:grpSp>
        <p:nvGrpSpPr>
          <p:cNvPr id="29" name="Group 28">
            <a:extLst>
              <a:ext uri="{FF2B5EF4-FFF2-40B4-BE49-F238E27FC236}">
                <a16:creationId xmlns:a16="http://schemas.microsoft.com/office/drawing/2014/main" id="{EBF64727-FF11-DE84-518F-95741871242B}"/>
              </a:ext>
            </a:extLst>
          </p:cNvPr>
          <p:cNvGrpSpPr>
            <a:grpSpLocks/>
          </p:cNvGrpSpPr>
          <p:nvPr/>
        </p:nvGrpSpPr>
        <p:grpSpPr>
          <a:xfrm>
            <a:off x="315408" y="3785719"/>
            <a:ext cx="2471177" cy="396000"/>
            <a:chOff x="1197708" y="3561759"/>
            <a:chExt cx="2208074" cy="396000"/>
          </a:xfrm>
        </p:grpSpPr>
        <p:sp>
          <p:nvSpPr>
            <p:cNvPr id="30" name="Rounded Rectangle 8">
              <a:extLst>
                <a:ext uri="{FF2B5EF4-FFF2-40B4-BE49-F238E27FC236}">
                  <a16:creationId xmlns:a16="http://schemas.microsoft.com/office/drawing/2014/main" id="{06380C38-10A0-A90E-5C4B-FA72D0A29DDF}"/>
                </a:ext>
              </a:extLst>
            </p:cNvPr>
            <p:cNvSpPr>
              <a:spLocks/>
            </p:cNvSpPr>
            <p:nvPr/>
          </p:nvSpPr>
          <p:spPr>
            <a:xfrm>
              <a:off x="1197708" y="3561759"/>
              <a:ext cx="2136336" cy="396000"/>
            </a:xfrm>
            <a:prstGeom prst="roundRect">
              <a:avLst/>
            </a:prstGeom>
            <a:solidFill>
              <a:srgbClr val="019FAB"/>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64437FC-58C8-F545-643B-3E28AA0F0624}"/>
                </a:ext>
              </a:extLst>
            </p:cNvPr>
            <p:cNvGrpSpPr>
              <a:grpSpLocks/>
            </p:cNvGrpSpPr>
            <p:nvPr/>
          </p:nvGrpSpPr>
          <p:grpSpPr>
            <a:xfrm>
              <a:off x="1294718" y="3586656"/>
              <a:ext cx="2111064" cy="369302"/>
              <a:chOff x="1294718" y="3586656"/>
              <a:chExt cx="2111064" cy="369302"/>
            </a:xfrm>
          </p:grpSpPr>
          <p:sp>
            <p:nvSpPr>
              <p:cNvPr id="32" name="Google Shape;79;p3">
                <a:extLst>
                  <a:ext uri="{FF2B5EF4-FFF2-40B4-BE49-F238E27FC236}">
                    <a16:creationId xmlns:a16="http://schemas.microsoft.com/office/drawing/2014/main" id="{94992DA2-6A98-5FC5-EE5D-29CFA3388043}"/>
                  </a:ext>
                </a:extLst>
              </p:cNvPr>
              <p:cNvSpPr txBox="1">
                <a:spLocks/>
              </p:cNvSpPr>
              <p:nvPr/>
            </p:nvSpPr>
            <p:spPr>
              <a:xfrm>
                <a:off x="1554136" y="3586656"/>
                <a:ext cx="1851646" cy="369302"/>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rgbClr val="000000"/>
                  </a:buClr>
                  <a:buSzPts val="2000"/>
                  <a:buFont typeface="Arial"/>
                  <a:buNone/>
                </a:pPr>
                <a:r>
                  <a:rPr lang="en" sz="1200" b="0" i="0" u="none" strike="noStrike" cap="none" dirty="0">
                    <a:solidFill>
                      <a:schemeClr val="tx1"/>
                    </a:solidFill>
                    <a:latin typeface="Rubik" panose="020B0604020202020204" charset="-79"/>
                    <a:ea typeface="Rubik Medium"/>
                    <a:cs typeface="Rubik" panose="020B0604020202020204" charset="-79"/>
                    <a:sym typeface="Rubik Medium"/>
                  </a:rPr>
                  <a:t>saiavivymaza</a:t>
                </a:r>
                <a:r>
                  <a:rPr lang="en" sz="1200" b="0" i="0" u="none" strike="noStrike" cap="none" dirty="0">
                    <a:solidFill>
                      <a:schemeClr val="tx1"/>
                    </a:solidFill>
                    <a:latin typeface="Times New Roman" panose="02020603050405020304" pitchFamily="18" charset="0"/>
                    <a:ea typeface="Rubik Medium"/>
                    <a:cs typeface="Times New Roman" panose="02020603050405020304" pitchFamily="18" charset="0"/>
                    <a:sym typeface="Rubik Medium"/>
                  </a:rPr>
                  <a:t>@gmail.com</a:t>
                </a:r>
                <a:endParaRPr sz="1200" b="0" i="0" u="none" strike="noStrike" cap="none" dirty="0">
                  <a:solidFill>
                    <a:schemeClr val="tx1"/>
                  </a:solidFill>
                  <a:latin typeface="Times New Roman" panose="02020603050405020304" pitchFamily="18" charset="0"/>
                  <a:ea typeface="Rubik Medium"/>
                  <a:cs typeface="Times New Roman" panose="02020603050405020304" pitchFamily="18" charset="0"/>
                  <a:sym typeface="Rubik Medium"/>
                </a:endParaRPr>
              </a:p>
            </p:txBody>
          </p:sp>
          <p:pic>
            <p:nvPicPr>
              <p:cNvPr id="33" name="Picture 12" descr="Email - Free communications icons">
                <a:extLst>
                  <a:ext uri="{FF2B5EF4-FFF2-40B4-BE49-F238E27FC236}">
                    <a16:creationId xmlns:a16="http://schemas.microsoft.com/office/drawing/2014/main" id="{0993C9C9-14AA-C87D-C761-5123C34664A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94718" y="3614891"/>
                <a:ext cx="276760" cy="27676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 name="Group 3">
            <a:extLst>
              <a:ext uri="{FF2B5EF4-FFF2-40B4-BE49-F238E27FC236}">
                <a16:creationId xmlns:a16="http://schemas.microsoft.com/office/drawing/2014/main" id="{7EC0BA3C-7343-13D0-7158-E7DA013A1DD3}"/>
              </a:ext>
            </a:extLst>
          </p:cNvPr>
          <p:cNvGrpSpPr/>
          <p:nvPr/>
        </p:nvGrpSpPr>
        <p:grpSpPr>
          <a:xfrm>
            <a:off x="2816616" y="3785719"/>
            <a:ext cx="2258810" cy="428120"/>
            <a:chOff x="2516260" y="4377039"/>
            <a:chExt cx="2089341" cy="396000"/>
          </a:xfrm>
        </p:grpSpPr>
        <p:grpSp>
          <p:nvGrpSpPr>
            <p:cNvPr id="34" name="Group 33">
              <a:extLst>
                <a:ext uri="{FF2B5EF4-FFF2-40B4-BE49-F238E27FC236}">
                  <a16:creationId xmlns:a16="http://schemas.microsoft.com/office/drawing/2014/main" id="{03DA657F-4409-A044-AA1B-1603E799A280}"/>
                </a:ext>
              </a:extLst>
            </p:cNvPr>
            <p:cNvGrpSpPr>
              <a:grpSpLocks/>
            </p:cNvGrpSpPr>
            <p:nvPr/>
          </p:nvGrpSpPr>
          <p:grpSpPr>
            <a:xfrm>
              <a:off x="2516260" y="4377039"/>
              <a:ext cx="2089341" cy="396000"/>
              <a:chOff x="5045669" y="4598397"/>
              <a:chExt cx="2089341" cy="396000"/>
            </a:xfrm>
          </p:grpSpPr>
          <p:sp>
            <p:nvSpPr>
              <p:cNvPr id="35" name="Rounded Rectangle 12">
                <a:extLst>
                  <a:ext uri="{FF2B5EF4-FFF2-40B4-BE49-F238E27FC236}">
                    <a16:creationId xmlns:a16="http://schemas.microsoft.com/office/drawing/2014/main" id="{57613D9C-A75A-F71D-6FE8-DDE9607FE95C}"/>
                  </a:ext>
                </a:extLst>
              </p:cNvPr>
              <p:cNvSpPr>
                <a:spLocks/>
              </p:cNvSpPr>
              <p:nvPr/>
            </p:nvSpPr>
            <p:spPr>
              <a:xfrm>
                <a:off x="5045669" y="4598397"/>
                <a:ext cx="1434262" cy="396000"/>
              </a:xfrm>
              <a:prstGeom prst="roundRect">
                <a:avLst/>
              </a:prstGeom>
              <a:solidFill>
                <a:srgbClr val="FFAB40"/>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79;p3">
                <a:extLst>
                  <a:ext uri="{FF2B5EF4-FFF2-40B4-BE49-F238E27FC236}">
                    <a16:creationId xmlns:a16="http://schemas.microsoft.com/office/drawing/2014/main" id="{D2C3792E-674F-4165-1067-3EC956FC03EE}"/>
                  </a:ext>
                </a:extLst>
              </p:cNvPr>
              <p:cNvSpPr txBox="1">
                <a:spLocks/>
              </p:cNvSpPr>
              <p:nvPr/>
            </p:nvSpPr>
            <p:spPr>
              <a:xfrm>
                <a:off x="5449076" y="4623517"/>
                <a:ext cx="1685934" cy="369302"/>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rgbClr val="000000"/>
                  </a:buClr>
                  <a:buSzPts val="2000"/>
                  <a:buFont typeface="Arial"/>
                  <a:buNone/>
                </a:pPr>
                <a:r>
                  <a:rPr lang="en-US" sz="1200" b="0" i="0" strike="noStrike" cap="none" dirty="0" err="1">
                    <a:solidFill>
                      <a:schemeClr val="tx1"/>
                    </a:solidFill>
                    <a:latin typeface="Rubik" panose="020B0604020202020204" charset="-79"/>
                    <a:ea typeface="Rubik Medium"/>
                    <a:cs typeface="Rubik" panose="020B0604020202020204" charset="-79"/>
                    <a:sym typeface="Rubik Medium"/>
                  </a:rPr>
                  <a:t>Purwakarta</a:t>
                </a:r>
                <a:endParaRPr lang="id-ID" sz="1200" b="0" i="0" strike="noStrike" cap="none" dirty="0">
                  <a:solidFill>
                    <a:schemeClr val="tx1"/>
                  </a:solidFill>
                  <a:latin typeface="Rubik" panose="020B0604020202020204" charset="-79"/>
                  <a:ea typeface="Rubik Medium"/>
                  <a:cs typeface="Rubik" panose="020B0604020202020204" charset="-79"/>
                  <a:sym typeface="Rubik Medium"/>
                </a:endParaRPr>
              </a:p>
            </p:txBody>
          </p:sp>
        </p:grpSp>
        <p:pic>
          <p:nvPicPr>
            <p:cNvPr id="82" name="Google Shape;82;p3"/>
            <p:cNvPicPr preferRelativeResize="0"/>
            <p:nvPr/>
          </p:nvPicPr>
          <p:blipFill>
            <a:blip r:embed="rId8">
              <a:alphaModFix/>
            </a:blip>
            <a:stretch>
              <a:fillRect/>
            </a:stretch>
          </p:blipFill>
          <p:spPr>
            <a:xfrm>
              <a:off x="2585727" y="4424051"/>
              <a:ext cx="301976" cy="301976"/>
            </a:xfrm>
            <a:prstGeom prst="rect">
              <a:avLst/>
            </a:prstGeom>
            <a:noFill/>
            <a:ln>
              <a:noFill/>
            </a:ln>
          </p:spPr>
        </p:pic>
      </p:grpSp>
      <p:grpSp>
        <p:nvGrpSpPr>
          <p:cNvPr id="6" name="Group 5">
            <a:extLst>
              <a:ext uri="{FF2B5EF4-FFF2-40B4-BE49-F238E27FC236}">
                <a16:creationId xmlns:a16="http://schemas.microsoft.com/office/drawing/2014/main" id="{4B4C7EB8-AF5B-F73E-A939-E4438E6CC847}"/>
              </a:ext>
            </a:extLst>
          </p:cNvPr>
          <p:cNvGrpSpPr>
            <a:grpSpLocks/>
          </p:cNvGrpSpPr>
          <p:nvPr/>
        </p:nvGrpSpPr>
        <p:grpSpPr>
          <a:xfrm>
            <a:off x="2314955" y="4387878"/>
            <a:ext cx="2879036" cy="396000"/>
            <a:chOff x="5045669" y="4598397"/>
            <a:chExt cx="2089341" cy="396000"/>
          </a:xfrm>
        </p:grpSpPr>
        <p:sp>
          <p:nvSpPr>
            <p:cNvPr id="9" name="Rounded Rectangle 12">
              <a:extLst>
                <a:ext uri="{FF2B5EF4-FFF2-40B4-BE49-F238E27FC236}">
                  <a16:creationId xmlns:a16="http://schemas.microsoft.com/office/drawing/2014/main" id="{7C394E72-134C-63ED-9203-0F800D799B5A}"/>
                </a:ext>
              </a:extLst>
            </p:cNvPr>
            <p:cNvSpPr>
              <a:spLocks/>
            </p:cNvSpPr>
            <p:nvPr/>
          </p:nvSpPr>
          <p:spPr>
            <a:xfrm>
              <a:off x="5045669" y="4598397"/>
              <a:ext cx="1434262" cy="396000"/>
            </a:xfrm>
            <a:prstGeom prst="roundRect">
              <a:avLst/>
            </a:prstGeom>
            <a:solidFill>
              <a:srgbClr val="FFAB40"/>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79;p3">
              <a:extLst>
                <a:ext uri="{FF2B5EF4-FFF2-40B4-BE49-F238E27FC236}">
                  <a16:creationId xmlns:a16="http://schemas.microsoft.com/office/drawing/2014/main" id="{96168392-1931-15B8-380F-7564DD05B6A7}"/>
                </a:ext>
              </a:extLst>
            </p:cNvPr>
            <p:cNvSpPr txBox="1">
              <a:spLocks/>
            </p:cNvSpPr>
            <p:nvPr/>
          </p:nvSpPr>
          <p:spPr>
            <a:xfrm>
              <a:off x="5449076" y="4623517"/>
              <a:ext cx="1685934" cy="369302"/>
            </a:xfrm>
            <a:prstGeom prst="rect">
              <a:avLst/>
            </a:prstGeom>
            <a:noFill/>
            <a:ln>
              <a:noFill/>
            </a:ln>
          </p:spPr>
          <p:txBody>
            <a:bodyPr spcFirstLastPara="1" wrap="square" lIns="91425" tIns="91425" rIns="91425" bIns="91425" anchor="t" anchorCtr="0">
              <a:spAutoFit/>
            </a:bodyPr>
            <a:lstStyle/>
            <a:p>
              <a:pPr marL="0" marR="0" lvl="0" indent="0" rtl="0">
                <a:spcBef>
                  <a:spcPts val="0"/>
                </a:spcBef>
                <a:spcAft>
                  <a:spcPts val="0"/>
                </a:spcAft>
                <a:buClr>
                  <a:srgbClr val="000000"/>
                </a:buClr>
                <a:buSzPts val="2000"/>
                <a:buFont typeface="Arial"/>
                <a:buNone/>
              </a:pPr>
              <a:r>
                <a:rPr lang="en-US" sz="1200" b="0" i="0" strike="noStrike" cap="none" dirty="0" err="1">
                  <a:solidFill>
                    <a:schemeClr val="tx1"/>
                  </a:solidFill>
                  <a:latin typeface="Rubik" panose="020B0604020202020204" charset="-79"/>
                  <a:ea typeface="Rubik Medium"/>
                  <a:cs typeface="Rubik" panose="020B0604020202020204" charset="-79"/>
                  <a:sym typeface="Rubik Medium"/>
                </a:rPr>
                <a:t>SaiaMazaya</a:t>
              </a:r>
              <a:r>
                <a:rPr lang="en-US" sz="1200" dirty="0" err="1">
                  <a:solidFill>
                    <a:schemeClr val="tx1"/>
                  </a:solidFill>
                  <a:latin typeface="Rubik" panose="020B0604020202020204" charset="-79"/>
                  <a:ea typeface="Rubik Medium"/>
                  <a:cs typeface="Rubik" panose="020B0604020202020204" charset="-79"/>
                  <a:sym typeface="Rubik Medium"/>
                </a:rPr>
                <a:t>Fatin</a:t>
              </a:r>
              <a:endParaRPr lang="id-ID" sz="1200" b="0" i="0" strike="noStrike" cap="none" dirty="0">
                <a:solidFill>
                  <a:schemeClr val="tx1"/>
                </a:solidFill>
                <a:latin typeface="Rubik" panose="020B0604020202020204" charset="-79"/>
                <a:ea typeface="Rubik Medium"/>
                <a:cs typeface="Rubik" panose="020B0604020202020204" charset="-79"/>
                <a:sym typeface="Rubik Medium"/>
              </a:endParaRPr>
            </a:p>
          </p:txBody>
        </p:sp>
      </p:grpSp>
      <p:pic>
        <p:nvPicPr>
          <p:cNvPr id="3" name="Picture 8" descr="GitHub Logos and Usage · GitHub">
            <a:extLst>
              <a:ext uri="{FF2B5EF4-FFF2-40B4-BE49-F238E27FC236}">
                <a16:creationId xmlns:a16="http://schemas.microsoft.com/office/drawing/2014/main" id="{B0496623-CE63-F7E7-A7CC-02DAE566D3BC}"/>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492476" y="4391615"/>
            <a:ext cx="373200" cy="37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3" name="Google Shape;93;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Courses and </a:t>
            </a:r>
            <a:r>
              <a:rPr lang="en" sz="3000" b="1">
                <a:solidFill>
                  <a:schemeClr val="accent5"/>
                </a:solidFill>
                <a:latin typeface="Rubik"/>
                <a:ea typeface="Rubik"/>
                <a:cs typeface="Rubik"/>
                <a:sym typeface="Rubik"/>
              </a:rPr>
              <a:t>Certification</a:t>
            </a:r>
            <a:endParaRPr sz="3000" b="1" i="0" strike="noStrike" cap="none">
              <a:solidFill>
                <a:schemeClr val="accent5"/>
              </a:solidFill>
              <a:latin typeface="Rubik"/>
              <a:ea typeface="Rubik"/>
              <a:cs typeface="Rubik"/>
              <a:sym typeface="Rubik"/>
            </a:endParaRPr>
          </a:p>
        </p:txBody>
      </p:sp>
      <p:sp>
        <p:nvSpPr>
          <p:cNvPr id="2" name="Google Shape;86;g265ee868302_0_130">
            <a:extLst>
              <a:ext uri="{FF2B5EF4-FFF2-40B4-BE49-F238E27FC236}">
                <a16:creationId xmlns:a16="http://schemas.microsoft.com/office/drawing/2014/main" id="{A5792D90-93DC-6BC9-8F26-F8AA058420CD}"/>
              </a:ext>
            </a:extLst>
          </p:cNvPr>
          <p:cNvSpPr txBox="1">
            <a:spLocks/>
          </p:cNvSpPr>
          <p:nvPr/>
        </p:nvSpPr>
        <p:spPr>
          <a:xfrm>
            <a:off x="357653" y="1966296"/>
            <a:ext cx="8786347" cy="1477297"/>
          </a:xfrm>
          <a:prstGeom prst="rect">
            <a:avLst/>
          </a:prstGeom>
          <a:noFill/>
          <a:ln>
            <a:noFill/>
          </a:ln>
        </p:spPr>
        <p:txBody>
          <a:bodyPr spcFirstLastPara="1" wrap="square" lIns="91425" tIns="91425" rIns="91425" bIns="91425" anchor="t" anchorCtr="0">
            <a:spAutoFit/>
          </a:bodyPr>
          <a:lstStyle/>
          <a:p>
            <a:pPr marL="90488" algn="just">
              <a:lnSpc>
                <a:spcPct val="200000"/>
              </a:lnSpc>
              <a:buClr>
                <a:schemeClr val="dk1"/>
              </a:buClr>
              <a:buSzPts val="1100"/>
            </a:pPr>
            <a:r>
              <a:rPr lang="en-ID" sz="1050" b="1" i="0" u="none" strike="noStrike" cap="none" dirty="0" err="1">
                <a:solidFill>
                  <a:srgbClr val="000000"/>
                </a:solidFill>
                <a:latin typeface="Plus Jakarta Sans" pitchFamily="2" charset="77"/>
                <a:ea typeface="Rubik"/>
                <a:cs typeface="Plus Jakarta Sans" pitchFamily="2" charset="77"/>
                <a:sym typeface="Rubik"/>
              </a:rPr>
              <a:t>Belajar</a:t>
            </a:r>
            <a:r>
              <a:rPr lang="en-ID" sz="1050" b="1" i="0" u="none" strike="noStrike" cap="none" dirty="0">
                <a:solidFill>
                  <a:srgbClr val="000000"/>
                </a:solidFill>
                <a:latin typeface="Plus Jakarta Sans" pitchFamily="2" charset="77"/>
                <a:ea typeface="Rubik"/>
                <a:cs typeface="Plus Jakarta Sans" pitchFamily="2" charset="77"/>
                <a:sym typeface="Rubik"/>
              </a:rPr>
              <a:t> Dasar </a:t>
            </a:r>
            <a:r>
              <a:rPr lang="en-ID" sz="1050" b="1" i="0" u="none" strike="noStrike" cap="none" dirty="0" err="1">
                <a:solidFill>
                  <a:srgbClr val="000000"/>
                </a:solidFill>
                <a:latin typeface="Plus Jakarta Sans" pitchFamily="2" charset="77"/>
                <a:ea typeface="Rubik"/>
                <a:cs typeface="Plus Jakarta Sans" pitchFamily="2" charset="77"/>
                <a:sym typeface="Rubik"/>
              </a:rPr>
              <a:t>Visualisasi</a:t>
            </a:r>
            <a:r>
              <a:rPr lang="en-ID" sz="1050" b="1" i="0" u="none" strike="noStrike" cap="none" dirty="0">
                <a:solidFill>
                  <a:srgbClr val="000000"/>
                </a:solidFill>
                <a:latin typeface="Plus Jakarta Sans" pitchFamily="2" charset="77"/>
                <a:ea typeface="Rubik"/>
                <a:cs typeface="Plus Jakarta Sans" pitchFamily="2" charset="77"/>
                <a:sym typeface="Rubik"/>
              </a:rPr>
              <a:t> Data| </a:t>
            </a:r>
            <a:r>
              <a:rPr lang="en-ID" sz="1050" i="0" u="none" strike="noStrike" cap="none" dirty="0">
                <a:solidFill>
                  <a:schemeClr val="accent5"/>
                </a:solidFill>
                <a:latin typeface="Plus Jakarta Sans" pitchFamily="2" charset="77"/>
                <a:ea typeface="Rubik"/>
                <a:cs typeface="Plus Jakarta Sans" pitchFamily="2" charset="77"/>
                <a:sym typeface="Rubik"/>
                <a:hlinkClick r:id="rId5"/>
              </a:rPr>
              <a:t>https://www.dicoding.com/certificates/4EXG93Q4EZRL</a:t>
            </a:r>
            <a:r>
              <a:rPr lang="en-ID" sz="1050" i="0" u="none" strike="noStrike" cap="none" dirty="0">
                <a:solidFill>
                  <a:schemeClr val="accent5"/>
                </a:solidFill>
                <a:latin typeface="Plus Jakarta Sans" pitchFamily="2" charset="77"/>
                <a:ea typeface="Rubik"/>
                <a:cs typeface="Plus Jakarta Sans" pitchFamily="2" charset="77"/>
                <a:sym typeface="Rubik"/>
              </a:rPr>
              <a:t>		</a:t>
            </a:r>
            <a:r>
              <a:rPr lang="en-ID" sz="1050" dirty="0">
                <a:solidFill>
                  <a:schemeClr val="accent5"/>
                </a:solidFill>
                <a:latin typeface="Plus Jakarta Sans" pitchFamily="2" charset="77"/>
                <a:ea typeface="Rubik"/>
                <a:cs typeface="Plus Jakarta Sans" pitchFamily="2" charset="77"/>
                <a:sym typeface="Rubik"/>
              </a:rPr>
              <a:t>	</a:t>
            </a:r>
            <a:r>
              <a:rPr lang="en-ID" sz="1050" b="1" dirty="0" err="1">
                <a:solidFill>
                  <a:schemeClr val="accent5"/>
                </a:solidFill>
                <a:latin typeface="Plus Jakarta Sans" pitchFamily="2" charset="77"/>
                <a:ea typeface="Rubik"/>
                <a:cs typeface="Plus Jakarta Sans" pitchFamily="2" charset="77"/>
                <a:sym typeface="Rubik"/>
              </a:rPr>
              <a:t>J</a:t>
            </a:r>
            <a:r>
              <a:rPr lang="en-ID" sz="1050" b="1" i="0" u="none" strike="noStrike" cap="none" dirty="0" err="1">
                <a:solidFill>
                  <a:schemeClr val="accent5"/>
                </a:solidFill>
                <a:latin typeface="Plus Jakarta Sans" pitchFamily="2" charset="77"/>
                <a:ea typeface="Rubik"/>
                <a:cs typeface="Plus Jakarta Sans" pitchFamily="2" charset="77"/>
                <a:sym typeface="Rubik"/>
              </a:rPr>
              <a:t>anuari</a:t>
            </a:r>
            <a:r>
              <a:rPr lang="en-ID" sz="1050" b="1" i="0" u="none" strike="noStrike" cap="none" dirty="0">
                <a:solidFill>
                  <a:schemeClr val="accent5"/>
                </a:solidFill>
                <a:latin typeface="Plus Jakarta Sans" pitchFamily="2" charset="77"/>
                <a:ea typeface="Rubik"/>
                <a:cs typeface="Plus Jakarta Sans" pitchFamily="2" charset="77"/>
                <a:sym typeface="Rubik"/>
              </a:rPr>
              <a:t>, 2023</a:t>
            </a:r>
          </a:p>
          <a:p>
            <a:pPr marL="90488" algn="just">
              <a:lnSpc>
                <a:spcPct val="200000"/>
              </a:lnSpc>
              <a:buClr>
                <a:schemeClr val="dk1"/>
              </a:buClr>
              <a:buSzPts val="1100"/>
            </a:pPr>
            <a:r>
              <a:rPr lang="en-US" sz="1050" b="1" dirty="0">
                <a:latin typeface="Plus Jakarta Sans" pitchFamily="2" charset="77"/>
                <a:ea typeface="Rubik"/>
                <a:cs typeface="Plus Jakarta Sans" pitchFamily="2" charset="77"/>
                <a:sym typeface="Rubik"/>
              </a:rPr>
              <a:t>Belajar Machine Learning untuk </a:t>
            </a:r>
            <a:r>
              <a:rPr lang="en-US" sz="1050" b="1" dirty="0" err="1">
                <a:latin typeface="Plus Jakarta Sans" pitchFamily="2" charset="77"/>
                <a:ea typeface="Rubik"/>
                <a:cs typeface="Plus Jakarta Sans" pitchFamily="2" charset="77"/>
                <a:sym typeface="Rubik"/>
              </a:rPr>
              <a:t>Pemula</a:t>
            </a:r>
            <a:r>
              <a:rPr lang="en-US" sz="1050" b="1" dirty="0">
                <a:latin typeface="Plus Jakarta Sans" pitchFamily="2" charset="77"/>
                <a:ea typeface="Rubik"/>
                <a:cs typeface="Plus Jakarta Sans" pitchFamily="2" charset="77"/>
                <a:sym typeface="Rubik"/>
              </a:rPr>
              <a:t> </a:t>
            </a:r>
            <a:r>
              <a:rPr lang="en" sz="1050" b="1" i="0" u="none" strike="noStrike" cap="none" dirty="0">
                <a:solidFill>
                  <a:srgbClr val="000000"/>
                </a:solidFill>
                <a:latin typeface="Plus Jakarta Sans" pitchFamily="2" charset="77"/>
                <a:ea typeface="Rubik"/>
                <a:cs typeface="Plus Jakarta Sans" pitchFamily="2" charset="77"/>
                <a:sym typeface="Rubik"/>
              </a:rPr>
              <a:t>| </a:t>
            </a:r>
            <a:r>
              <a:rPr lang="en-ID" sz="1050" i="0" u="none" strike="noStrike" cap="none" dirty="0">
                <a:solidFill>
                  <a:schemeClr val="accent5"/>
                </a:solidFill>
                <a:latin typeface="Plus Jakarta Sans" pitchFamily="2" charset="77"/>
                <a:ea typeface="Rubik"/>
                <a:cs typeface="Plus Jakarta Sans" pitchFamily="2" charset="77"/>
                <a:sym typeface="Rubik"/>
              </a:rPr>
              <a:t>https://www.dicoding.com/certificates/N9ZO5W63YPG5</a:t>
            </a:r>
            <a:r>
              <a:rPr lang="en" sz="1050" b="1" i="0" u="none" strike="noStrike" cap="none" dirty="0">
                <a:solidFill>
                  <a:schemeClr val="accent5"/>
                </a:solidFill>
                <a:latin typeface="Plus Jakarta Sans" pitchFamily="2" charset="77"/>
                <a:ea typeface="Rubik"/>
                <a:cs typeface="Plus Jakarta Sans" pitchFamily="2" charset="77"/>
                <a:sym typeface="Rubik"/>
              </a:rPr>
              <a:t>	</a:t>
            </a:r>
            <a:r>
              <a:rPr lang="en" sz="1050" b="1" dirty="0">
                <a:solidFill>
                  <a:schemeClr val="accent5"/>
                </a:solidFill>
                <a:latin typeface="Plus Jakarta Sans" pitchFamily="2" charset="77"/>
                <a:ea typeface="Rubik"/>
                <a:cs typeface="Plus Jakarta Sans" pitchFamily="2" charset="77"/>
                <a:sym typeface="Rubik"/>
              </a:rPr>
              <a:t>	</a:t>
            </a:r>
            <a:r>
              <a:rPr lang="en" sz="1050" b="1" i="0" u="none" strike="noStrike" cap="none" dirty="0">
                <a:solidFill>
                  <a:schemeClr val="accent5"/>
                </a:solidFill>
                <a:latin typeface="Plus Jakarta Sans" pitchFamily="2" charset="77"/>
                <a:ea typeface="Rubik"/>
                <a:cs typeface="Plus Jakarta Sans" pitchFamily="2" charset="77"/>
                <a:sym typeface="Rubik"/>
              </a:rPr>
              <a:t>November, 2023</a:t>
            </a:r>
            <a:endParaRPr lang="en-ID" sz="1050" b="1" i="0" u="none" strike="noStrike" cap="none" dirty="0">
              <a:solidFill>
                <a:schemeClr val="accent5"/>
              </a:solidFill>
              <a:latin typeface="Plus Jakarta Sans" pitchFamily="2" charset="77"/>
              <a:ea typeface="Rubik"/>
              <a:cs typeface="Plus Jakarta Sans" pitchFamily="2" charset="77"/>
              <a:sym typeface="Rubik"/>
            </a:endParaRPr>
          </a:p>
          <a:p>
            <a:pPr marL="90488" algn="just">
              <a:lnSpc>
                <a:spcPct val="200000"/>
              </a:lnSpc>
              <a:buClr>
                <a:schemeClr val="dk1"/>
              </a:buClr>
              <a:buSzPts val="1100"/>
            </a:pPr>
            <a:r>
              <a:rPr lang="en-ID" sz="1050" b="1" dirty="0">
                <a:latin typeface="Plus Jakarta Sans" pitchFamily="2" charset="77"/>
                <a:ea typeface="Rubik"/>
                <a:cs typeface="Plus Jakarta Sans" pitchFamily="2" charset="77"/>
                <a:sym typeface="Rubik"/>
              </a:rPr>
              <a:t>Crash Course on Python </a:t>
            </a:r>
            <a:r>
              <a:rPr lang="en-ID" sz="1050" b="1" i="0" u="none" strike="noStrike" cap="none" dirty="0">
                <a:solidFill>
                  <a:srgbClr val="000000"/>
                </a:solidFill>
                <a:latin typeface="Plus Jakarta Sans" pitchFamily="2" charset="77"/>
                <a:ea typeface="Rubik"/>
                <a:cs typeface="Plus Jakarta Sans" pitchFamily="2" charset="77"/>
                <a:sym typeface="Rubik"/>
              </a:rPr>
              <a:t>| </a:t>
            </a:r>
            <a:r>
              <a:rPr lang="en-ID" sz="1050" i="0" u="none" strike="noStrike" cap="none" dirty="0">
                <a:solidFill>
                  <a:schemeClr val="accent5"/>
                </a:solidFill>
                <a:latin typeface="Plus Jakarta Sans" pitchFamily="2" charset="77"/>
                <a:ea typeface="Rubik"/>
                <a:cs typeface="Plus Jakarta Sans" pitchFamily="2" charset="77"/>
                <a:sym typeface="Rubik"/>
                <a:hlinkClick r:id="rId6"/>
              </a:rPr>
              <a:t>https://www.udemy.com/certificate/UC-a857c14e-c7f4-4209-93d9-6367a2dc7883</a:t>
            </a:r>
            <a:r>
              <a:rPr lang="en-ID" sz="1050" i="0" u="none" strike="noStrike" cap="none" dirty="0">
                <a:solidFill>
                  <a:schemeClr val="accent5"/>
                </a:solidFill>
                <a:latin typeface="Plus Jakarta Sans" pitchFamily="2" charset="77"/>
                <a:ea typeface="Rubik"/>
                <a:cs typeface="Plus Jakarta Sans" pitchFamily="2" charset="77"/>
                <a:sym typeface="Rubik"/>
              </a:rPr>
              <a:t> </a:t>
            </a:r>
            <a:r>
              <a:rPr lang="en-ID" sz="1050" b="1" dirty="0">
                <a:solidFill>
                  <a:schemeClr val="accent5"/>
                </a:solidFill>
                <a:latin typeface="Plus Jakarta Sans" pitchFamily="2" charset="77"/>
                <a:ea typeface="Rubik"/>
                <a:cs typeface="Plus Jakarta Sans" pitchFamily="2" charset="77"/>
                <a:sym typeface="Rubik"/>
              </a:rPr>
              <a:t>	</a:t>
            </a:r>
            <a:r>
              <a:rPr lang="en-ID" sz="1050" b="1" i="0" u="none" strike="noStrike" cap="none" dirty="0">
                <a:solidFill>
                  <a:schemeClr val="accent5"/>
                </a:solidFill>
                <a:latin typeface="Plus Jakarta Sans" pitchFamily="2" charset="77"/>
                <a:ea typeface="Rubik"/>
                <a:cs typeface="Plus Jakarta Sans" pitchFamily="2" charset="77"/>
                <a:sym typeface="Rubik"/>
              </a:rPr>
              <a:t>November, 2023</a:t>
            </a:r>
          </a:p>
          <a:p>
            <a:pPr marL="90488" algn="just">
              <a:lnSpc>
                <a:spcPct val="200000"/>
              </a:lnSpc>
              <a:buClr>
                <a:schemeClr val="dk1"/>
              </a:buClr>
              <a:buSzPts val="1100"/>
            </a:pPr>
            <a:r>
              <a:rPr lang="en-ID" sz="1050" b="1" dirty="0">
                <a:latin typeface="Plus Jakarta Sans" pitchFamily="2" charset="77"/>
                <a:ea typeface="Rubik"/>
                <a:cs typeface="Plus Jakarta Sans" pitchFamily="2" charset="77"/>
                <a:sym typeface="Rubik"/>
              </a:rPr>
              <a:t>What is Data Science? </a:t>
            </a:r>
            <a:r>
              <a:rPr lang="en-ID" sz="1050" b="1" i="0" u="none" strike="noStrike" cap="none" dirty="0">
                <a:solidFill>
                  <a:srgbClr val="000000"/>
                </a:solidFill>
                <a:latin typeface="Plus Jakarta Sans" pitchFamily="2" charset="77"/>
                <a:ea typeface="Rubik"/>
                <a:cs typeface="Plus Jakarta Sans" pitchFamily="2" charset="77"/>
                <a:sym typeface="Rubik"/>
              </a:rPr>
              <a:t>| </a:t>
            </a:r>
            <a:r>
              <a:rPr lang="en-ID" sz="1050" i="0" u="none" strike="noStrike" cap="none" dirty="0">
                <a:solidFill>
                  <a:schemeClr val="accent5"/>
                </a:solidFill>
                <a:latin typeface="Plus Jakarta Sans" pitchFamily="2" charset="77"/>
                <a:ea typeface="Rubik"/>
                <a:cs typeface="Plus Jakarta Sans" pitchFamily="2" charset="77"/>
                <a:sym typeface="Rubik"/>
                <a:hlinkClick r:id="rId7"/>
              </a:rPr>
              <a:t>https://www.coursera.org/account/accomplishments/professional-cert/AK8PEENEST8Y</a:t>
            </a:r>
            <a:r>
              <a:rPr lang="en-ID" sz="1050" i="0" u="none" strike="noStrike" cap="none" dirty="0">
                <a:solidFill>
                  <a:schemeClr val="accent5"/>
                </a:solidFill>
                <a:latin typeface="Plus Jakarta Sans" pitchFamily="2" charset="77"/>
                <a:ea typeface="Rubik"/>
                <a:cs typeface="Plus Jakarta Sans" pitchFamily="2" charset="77"/>
                <a:sym typeface="Rubik"/>
              </a:rPr>
              <a:t> 	</a:t>
            </a:r>
            <a:r>
              <a:rPr lang="en-ID" sz="1050" b="1" i="0" u="none" strike="noStrike" cap="none" dirty="0" err="1">
                <a:solidFill>
                  <a:schemeClr val="accent5"/>
                </a:solidFill>
                <a:latin typeface="Plus Jakarta Sans" pitchFamily="2" charset="77"/>
                <a:ea typeface="Rubik"/>
                <a:cs typeface="Plus Jakarta Sans" pitchFamily="2" charset="77"/>
                <a:sym typeface="Rubik"/>
              </a:rPr>
              <a:t>Desember</a:t>
            </a:r>
            <a:r>
              <a:rPr lang="en-ID" sz="1050" b="1" i="0" u="none" strike="noStrike" cap="none" dirty="0">
                <a:solidFill>
                  <a:schemeClr val="accent5"/>
                </a:solidFill>
                <a:latin typeface="Plus Jakarta Sans" pitchFamily="2" charset="77"/>
                <a:ea typeface="Rubik"/>
                <a:cs typeface="Plus Jakarta Sans" pitchFamily="2" charset="77"/>
                <a:sym typeface="Rubik"/>
              </a:rPr>
              <a:t>, 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698773" y="1364951"/>
            <a:ext cx="4289777" cy="315775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Kimia Farma merupakan perusahaan industri farmasi pertama di Indonesia yang didirikan oleh pemerintah Hindia Belanda pada tahun 1817. Nama asli perusahaan tersebut adalah NV </a:t>
            </a:r>
            <a:r>
              <a:rPr lang="id-ID" sz="1200" b="1" dirty="0" err="1">
                <a:latin typeface="Rubik"/>
                <a:ea typeface="Rubik"/>
                <a:cs typeface="Rubik"/>
                <a:sym typeface="Rubik"/>
              </a:rPr>
              <a:t>Chemicalien</a:t>
            </a:r>
            <a:r>
              <a:rPr lang="id-ID" sz="1200" b="1" dirty="0">
                <a:latin typeface="Rubik"/>
                <a:ea typeface="Rubik"/>
                <a:cs typeface="Rubik"/>
                <a:sym typeface="Rubik"/>
              </a:rPr>
              <a:t> </a:t>
            </a:r>
            <a:r>
              <a:rPr lang="id-ID" sz="1200" b="1" dirty="0" err="1">
                <a:latin typeface="Rubik"/>
                <a:ea typeface="Rubik"/>
                <a:cs typeface="Rubik"/>
                <a:sym typeface="Rubik"/>
              </a:rPr>
              <a:t>Handle</a:t>
            </a:r>
            <a:r>
              <a:rPr lang="id-ID" sz="1200" b="1" dirty="0">
                <a:latin typeface="Rubik"/>
                <a:ea typeface="Rubik"/>
                <a:cs typeface="Rubik"/>
                <a:sym typeface="Rubik"/>
              </a:rPr>
              <a:t> </a:t>
            </a:r>
            <a:r>
              <a:rPr lang="id-ID" sz="1200" b="1" dirty="0" err="1">
                <a:latin typeface="Rubik"/>
                <a:ea typeface="Rubik"/>
                <a:cs typeface="Rubik"/>
                <a:sym typeface="Rubik"/>
              </a:rPr>
              <a:t>Rathkamp</a:t>
            </a:r>
            <a:r>
              <a:rPr lang="id-ID" sz="1200" b="1" dirty="0">
                <a:latin typeface="Rubik"/>
                <a:ea typeface="Rubik"/>
                <a:cs typeface="Rubik"/>
                <a:sym typeface="Rubik"/>
              </a:rPr>
              <a:t> &amp; Co. Berdasarkan kebijakan nasionalisasi perusahaan-perusahaan bekas Belanda pada awal masa kemerdekaan, pada tahun </a:t>
            </a:r>
            <a:r>
              <a:rPr lang="id-ID" sz="1200" b="1" dirty="0" err="1">
                <a:latin typeface="Rubik"/>
                <a:ea typeface="Rubik"/>
                <a:cs typeface="Rubik"/>
                <a:sym typeface="Rubik"/>
              </a:rPr>
              <a:t>Tahun</a:t>
            </a:r>
            <a:r>
              <a:rPr lang="id-ID" sz="1200" b="1" dirty="0">
                <a:latin typeface="Rubik"/>
                <a:ea typeface="Rubik"/>
                <a:cs typeface="Rubik"/>
                <a:sym typeface="Rubik"/>
              </a:rPr>
              <a:t> 1958, pemerintah Republik Indonesia menggabungkan beberapa perusahaan farmasi menjadi PNF (Perusahaan Farmasi Negara) </a:t>
            </a:r>
            <a:r>
              <a:rPr lang="id-ID" sz="1200" b="1" dirty="0" err="1">
                <a:latin typeface="Rubik"/>
                <a:ea typeface="Rubik"/>
                <a:cs typeface="Rubik"/>
                <a:sym typeface="Rubik"/>
              </a:rPr>
              <a:t>Bhinneka</a:t>
            </a:r>
            <a:r>
              <a:rPr lang="id-ID" sz="1200" b="1" dirty="0">
                <a:latin typeface="Rubik"/>
                <a:ea typeface="Rubik"/>
                <a:cs typeface="Rubik"/>
                <a:sym typeface="Rubik"/>
              </a:rPr>
              <a:t> Kimia Farma. Kemudian pada tanggal 16 Agustus 1971, bentuk hukum PNF diubah menjadi Perseroan Terbatas, sehingga nama perusahaan diubah menjadi PT Kimia Farma (Persero).</a:t>
            </a:r>
            <a:endParaRPr sz="1200" b="1"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5513813" y="1919412"/>
            <a:ext cx="3104925" cy="1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a:picLocks noGrp="1" noRot="1" noMove="1" noResize="1" noEditPoints="1" noAdjustHandles="1" noChangeArrowheads="1" noChangeShapeType="1" noCrop="1"/>
          </p:cNvPicPr>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1" y="1215437"/>
            <a:ext cx="8340300" cy="2677626"/>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id-ID" sz="1200" i="0" u="none" strike="noStrike" cap="none" dirty="0">
                <a:solidFill>
                  <a:srgbClr val="000000"/>
                </a:solidFill>
                <a:latin typeface="Rubik"/>
                <a:ea typeface="Rubik"/>
                <a:cs typeface="Rubik"/>
                <a:sym typeface="Rubik"/>
              </a:rPr>
              <a:t>Proyek ini bertujuan mengevaluasi kinerja bisnis penjualan Kimia Farma dari tahun 2020 hingga 2023 melalui analisis data secara detail. Tugas pertama adalah mengimpor </a:t>
            </a:r>
            <a:r>
              <a:rPr lang="id-ID" sz="1200" i="0" u="none" strike="noStrike" cap="none" dirty="0" err="1">
                <a:solidFill>
                  <a:srgbClr val="000000"/>
                </a:solidFill>
                <a:latin typeface="Rubik"/>
                <a:ea typeface="Rubik"/>
                <a:cs typeface="Rubik"/>
                <a:sym typeface="Rubik"/>
              </a:rPr>
              <a:t>dataset</a:t>
            </a:r>
            <a:r>
              <a:rPr lang="id-ID" sz="1200" i="0" u="none" strike="noStrike" cap="none" dirty="0">
                <a:solidFill>
                  <a:srgbClr val="000000"/>
                </a:solidFill>
                <a:latin typeface="Rubik"/>
                <a:ea typeface="Rubik"/>
                <a:cs typeface="Rubik"/>
                <a:sym typeface="Rubik"/>
              </a:rPr>
              <a:t> yang telah disediakan ke </a:t>
            </a:r>
            <a:r>
              <a:rPr lang="id-ID" sz="1200" i="0" u="none" strike="noStrike" cap="none" dirty="0" err="1">
                <a:solidFill>
                  <a:srgbClr val="000000"/>
                </a:solidFill>
                <a:latin typeface="Rubik"/>
                <a:ea typeface="Rubik"/>
                <a:cs typeface="Rubik"/>
                <a:sym typeface="Rubik"/>
              </a:rPr>
              <a:t>BigQuery</a:t>
            </a:r>
            <a:r>
              <a:rPr lang="id-ID" sz="1200" i="0" u="none" strike="noStrike" cap="none" dirty="0">
                <a:solidFill>
                  <a:srgbClr val="000000"/>
                </a:solidFill>
                <a:latin typeface="Rubik"/>
                <a:ea typeface="Rubik"/>
                <a:cs typeface="Rubik"/>
                <a:sym typeface="Rubik"/>
              </a:rPr>
              <a:t>. Selanjutnya membuat tabel analisa berdasarkan hasil agregasi dari keempat tabel tersebut. Tabel analisa ini harus mencakup kolom-kolom yang saling berelasi.</a:t>
            </a:r>
          </a:p>
          <a:p>
            <a:pPr marL="0" marR="0" lvl="0" indent="0" algn="just" rtl="0">
              <a:lnSpc>
                <a:spcPct val="150000"/>
              </a:lnSpc>
              <a:spcBef>
                <a:spcPts val="0"/>
              </a:spcBef>
              <a:spcAft>
                <a:spcPts val="0"/>
              </a:spcAft>
              <a:buClr>
                <a:schemeClr val="dk1"/>
              </a:buClr>
              <a:buSzPts val="1100"/>
              <a:buFont typeface="Arial"/>
              <a:buNone/>
            </a:pPr>
            <a:endParaRPr lang="id-ID" sz="1200" i="0" u="none" strike="noStrike" cap="none" dirty="0">
              <a:solidFill>
                <a:srgbClr val="000000"/>
              </a:solidFill>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id-ID" sz="1200" i="0" u="none" strike="noStrike" cap="none" dirty="0" err="1">
                <a:solidFill>
                  <a:srgbClr val="000000"/>
                </a:solidFill>
                <a:latin typeface="Rubik"/>
                <a:ea typeface="Rubik"/>
                <a:cs typeface="Rubik"/>
                <a:sym typeface="Rubik"/>
              </a:rPr>
              <a:t>Bersarkan</a:t>
            </a:r>
            <a:r>
              <a:rPr lang="id-ID" sz="1200" i="0" u="none" strike="noStrike" cap="none" dirty="0">
                <a:solidFill>
                  <a:srgbClr val="000000"/>
                </a:solidFill>
                <a:latin typeface="Rubik"/>
                <a:ea typeface="Rubik"/>
                <a:cs typeface="Rubik"/>
                <a:sym typeface="Rubik"/>
              </a:rPr>
              <a:t> tabel analisa yang telah dibuat di </a:t>
            </a:r>
            <a:r>
              <a:rPr lang="id-ID" sz="1200" i="0" u="none" strike="noStrike" cap="none" dirty="0" err="1">
                <a:solidFill>
                  <a:srgbClr val="000000"/>
                </a:solidFill>
                <a:latin typeface="Rubik"/>
                <a:ea typeface="Rubik"/>
                <a:cs typeface="Rubik"/>
                <a:sym typeface="Rubik"/>
              </a:rPr>
              <a:t>BigQuery</a:t>
            </a:r>
            <a:r>
              <a:rPr lang="id-ID" sz="1200" i="0" u="none" strike="noStrike" cap="none" dirty="0">
                <a:solidFill>
                  <a:srgbClr val="000000"/>
                </a:solidFill>
                <a:latin typeface="Rubik"/>
                <a:ea typeface="Rubik"/>
                <a:cs typeface="Rubik"/>
                <a:sym typeface="Rubik"/>
              </a:rPr>
              <a:t>. </a:t>
            </a:r>
            <a:r>
              <a:rPr lang="id-ID" sz="1200" i="0" u="none" strike="noStrike" cap="none" dirty="0" err="1">
                <a:solidFill>
                  <a:srgbClr val="000000"/>
                </a:solidFill>
                <a:latin typeface="Rubik"/>
                <a:ea typeface="Rubik"/>
                <a:cs typeface="Rubik"/>
                <a:sym typeface="Rubik"/>
              </a:rPr>
              <a:t>Dashboard</a:t>
            </a:r>
            <a:r>
              <a:rPr lang="id-ID" sz="1200" i="0" u="none" strike="noStrike" cap="none" dirty="0">
                <a:solidFill>
                  <a:srgbClr val="000000"/>
                </a:solidFill>
                <a:latin typeface="Rubik"/>
                <a:ea typeface="Rubik"/>
                <a:cs typeface="Rubik"/>
                <a:sym typeface="Rubik"/>
              </a:rPr>
              <a:t> ini harus mencakup judul, </a:t>
            </a:r>
            <a:r>
              <a:rPr lang="id-ID" sz="1200" i="0" u="none" strike="noStrike" cap="none" dirty="0" err="1">
                <a:solidFill>
                  <a:srgbClr val="000000"/>
                </a:solidFill>
                <a:latin typeface="Rubik"/>
                <a:ea typeface="Rubik"/>
                <a:cs typeface="Rubik"/>
                <a:sym typeface="Rubik"/>
              </a:rPr>
              <a:t>summary</a:t>
            </a:r>
            <a:r>
              <a:rPr lang="id-ID" sz="1200" i="0" u="none" strike="noStrike" cap="none" dirty="0">
                <a:solidFill>
                  <a:srgbClr val="000000"/>
                </a:solidFill>
                <a:latin typeface="Rubik"/>
                <a:ea typeface="Rubik"/>
                <a:cs typeface="Rubik"/>
                <a:sym typeface="Rubik"/>
              </a:rPr>
              <a:t>, filter </a:t>
            </a:r>
            <a:r>
              <a:rPr lang="id-ID" sz="1200" i="0" u="none" strike="noStrike" cap="none" dirty="0" err="1">
                <a:solidFill>
                  <a:srgbClr val="000000"/>
                </a:solidFill>
                <a:latin typeface="Rubik"/>
                <a:ea typeface="Rubik"/>
                <a:cs typeface="Rubik"/>
                <a:sym typeface="Rubik"/>
              </a:rPr>
              <a:t>control</a:t>
            </a:r>
            <a:r>
              <a:rPr lang="id-ID" sz="1200" i="0" u="none" strike="noStrike" cap="none" dirty="0">
                <a:solidFill>
                  <a:srgbClr val="000000"/>
                </a:solidFill>
                <a:latin typeface="Rubik"/>
                <a:ea typeface="Rubik"/>
                <a:cs typeface="Rubik"/>
                <a:sym typeface="Rubik"/>
              </a:rPr>
              <a:t>, </a:t>
            </a:r>
            <a:r>
              <a:rPr lang="id-ID" sz="1200" i="0" u="none" strike="noStrike" cap="none" dirty="0" err="1">
                <a:solidFill>
                  <a:srgbClr val="000000"/>
                </a:solidFill>
                <a:latin typeface="Rubik"/>
                <a:ea typeface="Rubik"/>
                <a:cs typeface="Rubik"/>
                <a:sym typeface="Rubik"/>
              </a:rPr>
              <a:t>snapshot</a:t>
            </a:r>
            <a:r>
              <a:rPr lang="id-ID" sz="1200" i="0" u="none" strike="noStrike" cap="none" dirty="0">
                <a:solidFill>
                  <a:srgbClr val="000000"/>
                </a:solidFill>
                <a:latin typeface="Rubik"/>
                <a:ea typeface="Rubik"/>
                <a:cs typeface="Rubik"/>
                <a:sym typeface="Rubik"/>
              </a:rPr>
              <a:t> data, perbandingan pendapatan tahun ke tahun, top 10 total transaksi cabang provinsi, top 10 </a:t>
            </a:r>
            <a:r>
              <a:rPr lang="id-ID" sz="1200" i="0" u="none" strike="noStrike" cap="none" dirty="0" err="1">
                <a:solidFill>
                  <a:srgbClr val="000000"/>
                </a:solidFill>
                <a:latin typeface="Rubik"/>
                <a:ea typeface="Rubik"/>
                <a:cs typeface="Rubik"/>
                <a:sym typeface="Rubik"/>
              </a:rPr>
              <a:t>nett</a:t>
            </a:r>
            <a:r>
              <a:rPr lang="id-ID" sz="1200" i="0" u="none" strike="noStrike" cap="none" dirty="0">
                <a:solidFill>
                  <a:srgbClr val="000000"/>
                </a:solidFill>
                <a:latin typeface="Rubik"/>
                <a:ea typeface="Rubik"/>
                <a:cs typeface="Rubik"/>
                <a:sym typeface="Rubik"/>
              </a:rPr>
              <a:t> </a:t>
            </a:r>
            <a:r>
              <a:rPr lang="id-ID" sz="1200" i="0" u="none" strike="noStrike" cap="none" dirty="0" err="1">
                <a:solidFill>
                  <a:srgbClr val="000000"/>
                </a:solidFill>
                <a:latin typeface="Rubik"/>
                <a:ea typeface="Rubik"/>
                <a:cs typeface="Rubik"/>
                <a:sym typeface="Rubik"/>
              </a:rPr>
              <a:t>sales</a:t>
            </a:r>
            <a:r>
              <a:rPr lang="id-ID" sz="1200" i="0" u="none" strike="noStrike" cap="none" dirty="0">
                <a:solidFill>
                  <a:srgbClr val="000000"/>
                </a:solidFill>
                <a:latin typeface="Rubik"/>
                <a:ea typeface="Rubik"/>
                <a:cs typeface="Rubik"/>
                <a:sym typeface="Rubik"/>
              </a:rPr>
              <a:t> cabang provinsi, top 5 cabang dengan </a:t>
            </a:r>
            <a:r>
              <a:rPr lang="id-ID" sz="1200" i="0" u="none" strike="noStrike" cap="none" dirty="0" err="1">
                <a:solidFill>
                  <a:srgbClr val="000000"/>
                </a:solidFill>
                <a:latin typeface="Rubik"/>
                <a:ea typeface="Rubik"/>
                <a:cs typeface="Rubik"/>
                <a:sym typeface="Rubik"/>
              </a:rPr>
              <a:t>rating</a:t>
            </a:r>
            <a:r>
              <a:rPr lang="id-ID" sz="1200" i="0" u="none" strike="noStrike" cap="none" dirty="0">
                <a:solidFill>
                  <a:srgbClr val="000000"/>
                </a:solidFill>
                <a:latin typeface="Rubik"/>
                <a:ea typeface="Rubik"/>
                <a:cs typeface="Rubik"/>
                <a:sym typeface="Rubik"/>
              </a:rPr>
              <a:t> tertinggi namun </a:t>
            </a:r>
            <a:r>
              <a:rPr lang="id-ID" sz="1200" i="0" u="none" strike="noStrike" cap="none" dirty="0" err="1">
                <a:solidFill>
                  <a:srgbClr val="000000"/>
                </a:solidFill>
                <a:latin typeface="Rubik"/>
                <a:ea typeface="Rubik"/>
                <a:cs typeface="Rubik"/>
                <a:sym typeface="Rubik"/>
              </a:rPr>
              <a:t>rating</a:t>
            </a:r>
            <a:r>
              <a:rPr lang="id-ID" sz="1200" i="0" u="none" strike="noStrike" cap="none" dirty="0">
                <a:solidFill>
                  <a:srgbClr val="000000"/>
                </a:solidFill>
                <a:latin typeface="Rubik"/>
                <a:ea typeface="Rubik"/>
                <a:cs typeface="Rubik"/>
                <a:sym typeface="Rubik"/>
              </a:rPr>
              <a:t> transaksi terendah, dan peta geografis Indonesia untuk total profit masing-masing provinsi.</a:t>
            </a:r>
          </a:p>
        </p:txBody>
      </p:sp>
      <p:sp>
        <p:nvSpPr>
          <p:cNvPr id="112" name="Google Shape;112;g265ee868302_0_99"/>
          <p:cNvSpPr txBox="1"/>
          <p:nvPr/>
        </p:nvSpPr>
        <p:spPr>
          <a:xfrm>
            <a:off x="340501" y="403675"/>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Project </a:t>
            </a:r>
            <a:r>
              <a:rPr lang="en" sz="3000" b="1" dirty="0">
                <a:solidFill>
                  <a:schemeClr val="accent5"/>
                </a:solidFill>
                <a:latin typeface="Rubik"/>
                <a:ea typeface="Rubik"/>
                <a:cs typeface="Rubik"/>
                <a:sym typeface="Rubik"/>
              </a:rPr>
              <a:t>Portfolio</a:t>
            </a:r>
            <a:endParaRPr sz="3000" b="1" i="0" u="none" strike="noStrike" cap="none" dirty="0">
              <a:solidFill>
                <a:schemeClr val="accent5"/>
              </a:solidFill>
              <a:latin typeface="Rubik"/>
              <a:ea typeface="Rubik"/>
              <a:cs typeface="Rubik"/>
              <a:sym typeface="Rubik"/>
            </a:endParaRPr>
          </a:p>
        </p:txBody>
      </p:sp>
      <p:sp>
        <p:nvSpPr>
          <p:cNvPr id="113" name="Google Shape;113;g265ee868302_0_99"/>
          <p:cNvSpPr txBox="1"/>
          <p:nvPr/>
        </p:nvSpPr>
        <p:spPr>
          <a:xfrm>
            <a:off x="6054900" y="4058325"/>
            <a:ext cx="3089100" cy="461635"/>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a:t>
            </a:r>
            <a:r>
              <a:rPr lang="en" sz="1200" b="1" dirty="0">
                <a:latin typeface="Rubik"/>
                <a:ea typeface="Rubik"/>
                <a:cs typeface="Rubik"/>
                <a:sym typeface="Rubik"/>
                <a:hlinkClick r:id="rId5"/>
              </a:rPr>
              <a:t>here!</a:t>
            </a:r>
            <a:endParaRPr sz="1200" b="1" dirty="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a:picLocks noGrp="1" noRot="1" noMove="1" noResize="1" noEditPoints="1" noAdjustHandles="1" noChangeArrowheads="1" noChangeShapeType="1" noCrop="1"/>
          </p:cNvPicPr>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Importing Dataset to BigQuery</a:t>
            </a:r>
            <a:endParaRPr sz="2700" b="1" i="0" u="none" strike="noStrike" cap="none" dirty="0">
              <a:solidFill>
                <a:srgbClr val="000000"/>
              </a:solidFill>
              <a:latin typeface="Rubik"/>
              <a:ea typeface="Rubik"/>
              <a:cs typeface="Rubik"/>
              <a:sym typeface="Rubik"/>
            </a:endParaRPr>
          </a:p>
        </p:txBody>
      </p:sp>
      <p:grpSp>
        <p:nvGrpSpPr>
          <p:cNvPr id="18" name="Group 17">
            <a:extLst>
              <a:ext uri="{FF2B5EF4-FFF2-40B4-BE49-F238E27FC236}">
                <a16:creationId xmlns:a16="http://schemas.microsoft.com/office/drawing/2014/main" id="{B6DFE4E7-FF08-725E-B7D2-475E5B7F6EE5}"/>
              </a:ext>
            </a:extLst>
          </p:cNvPr>
          <p:cNvGrpSpPr/>
          <p:nvPr/>
        </p:nvGrpSpPr>
        <p:grpSpPr>
          <a:xfrm>
            <a:off x="1408049" y="1075995"/>
            <a:ext cx="6096000" cy="1495755"/>
            <a:chOff x="478939" y="1099409"/>
            <a:chExt cx="6096000" cy="1495755"/>
          </a:xfrm>
        </p:grpSpPr>
        <p:cxnSp>
          <p:nvCxnSpPr>
            <p:cNvPr id="20" name="Straight Arrow Connector 19">
              <a:extLst>
                <a:ext uri="{FF2B5EF4-FFF2-40B4-BE49-F238E27FC236}">
                  <a16:creationId xmlns:a16="http://schemas.microsoft.com/office/drawing/2014/main" id="{F7429093-0FAF-8261-F964-424F89CBE946}"/>
                </a:ext>
              </a:extLst>
            </p:cNvPr>
            <p:cNvCxnSpPr/>
            <p:nvPr/>
          </p:nvCxnSpPr>
          <p:spPr>
            <a:xfrm flipH="1">
              <a:off x="4532617" y="2295014"/>
              <a:ext cx="1972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2355402-060D-B23C-B6D9-F5DD1EC10D44}"/>
                </a:ext>
              </a:extLst>
            </p:cNvPr>
            <p:cNvCxnSpPr/>
            <p:nvPr/>
          </p:nvCxnSpPr>
          <p:spPr>
            <a:xfrm flipH="1">
              <a:off x="2434873" y="2295014"/>
              <a:ext cx="1972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1">
              <a:extLst>
                <a:ext uri="{FF2B5EF4-FFF2-40B4-BE49-F238E27FC236}">
                  <a16:creationId xmlns:a16="http://schemas.microsoft.com/office/drawing/2014/main" id="{6BD35981-0177-30D4-E276-57A49B4C2DDC}"/>
                </a:ext>
              </a:extLst>
            </p:cNvPr>
            <p:cNvSpPr/>
            <p:nvPr/>
          </p:nvSpPr>
          <p:spPr>
            <a:xfrm>
              <a:off x="478939" y="1102851"/>
              <a:ext cx="1900518" cy="600300"/>
            </a:xfrm>
            <a:prstGeom prst="roundRect">
              <a:avLst/>
            </a:prstGeom>
            <a:solidFill>
              <a:srgbClr val="019FAB"/>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u="none" strike="noStrike" cap="none" dirty="0">
                  <a:solidFill>
                    <a:schemeClr val="tx1"/>
                  </a:solidFill>
                  <a:latin typeface="Rubik" panose="020B0604020202020204" charset="-79"/>
                  <a:ea typeface="Rubik"/>
                  <a:cs typeface="Rubik" panose="020B0604020202020204" charset="-79"/>
                  <a:sym typeface="Rubik"/>
                </a:rPr>
                <a:t>Prepare the dataset</a:t>
              </a:r>
            </a:p>
          </p:txBody>
        </p:sp>
        <p:sp>
          <p:nvSpPr>
            <p:cNvPr id="23" name="Rounded Rectangle 2">
              <a:extLst>
                <a:ext uri="{FF2B5EF4-FFF2-40B4-BE49-F238E27FC236}">
                  <a16:creationId xmlns:a16="http://schemas.microsoft.com/office/drawing/2014/main" id="{C077E593-DAAA-1D74-C19C-0DB4E22D6003}"/>
                </a:ext>
              </a:extLst>
            </p:cNvPr>
            <p:cNvSpPr/>
            <p:nvPr/>
          </p:nvSpPr>
          <p:spPr>
            <a:xfrm>
              <a:off x="2576680" y="1102851"/>
              <a:ext cx="1900518" cy="600300"/>
            </a:xfrm>
            <a:prstGeom prst="roundRect">
              <a:avLst/>
            </a:prstGeom>
            <a:solidFill>
              <a:srgbClr val="019FAB"/>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u="none" strike="noStrike" cap="none" dirty="0">
                  <a:solidFill>
                    <a:schemeClr val="tx1"/>
                  </a:solidFill>
                  <a:latin typeface="Rubik" panose="020B0604020202020204" charset="-79"/>
                  <a:ea typeface="Rubik"/>
                  <a:cs typeface="Rubik" panose="020B0604020202020204" charset="-79"/>
                  <a:sym typeface="Rubik"/>
                </a:rPr>
                <a:t>Create GCP Project:</a:t>
              </a:r>
            </a:p>
            <a:p>
              <a:pPr algn="ctr"/>
              <a:r>
                <a:rPr lang="en-ID" sz="1200" dirty="0">
                  <a:solidFill>
                    <a:schemeClr val="tx1"/>
                  </a:solidFill>
                  <a:latin typeface="Rubik" panose="020B0604020202020204" charset="-79"/>
                  <a:ea typeface="Rubik"/>
                  <a:cs typeface="Rubik" panose="020B0604020202020204" charset="-79"/>
                  <a:sym typeface="Rubik"/>
                </a:rPr>
                <a:t>‘</a:t>
              </a:r>
              <a:r>
                <a:rPr lang="en-ID" sz="1200" u="none" strike="noStrike" cap="none" dirty="0" err="1">
                  <a:solidFill>
                    <a:schemeClr val="tx1"/>
                  </a:solidFill>
                  <a:latin typeface="Rubik" panose="020B0604020202020204" charset="-79"/>
                  <a:ea typeface="Rubik"/>
                  <a:cs typeface="Rubik" panose="020B0604020202020204" charset="-79"/>
                  <a:sym typeface="Rubik"/>
                </a:rPr>
                <a:t>Rakamin</a:t>
              </a:r>
              <a:r>
                <a:rPr lang="en-ID" sz="1200" u="none" strike="noStrike" cap="none" dirty="0">
                  <a:solidFill>
                    <a:schemeClr val="tx1"/>
                  </a:solidFill>
                  <a:latin typeface="Rubik" panose="020B0604020202020204" charset="-79"/>
                  <a:ea typeface="Rubik"/>
                  <a:cs typeface="Rubik" panose="020B0604020202020204" charset="-79"/>
                  <a:sym typeface="Rubik"/>
                </a:rPr>
                <a:t> KF Analytics’</a:t>
              </a:r>
            </a:p>
          </p:txBody>
        </p:sp>
        <p:sp>
          <p:nvSpPr>
            <p:cNvPr id="24" name="Rounded Rectangle 3">
              <a:extLst>
                <a:ext uri="{FF2B5EF4-FFF2-40B4-BE49-F238E27FC236}">
                  <a16:creationId xmlns:a16="http://schemas.microsoft.com/office/drawing/2014/main" id="{2A00D139-59AB-B0F8-2F95-DA4DC4937520}"/>
                </a:ext>
              </a:extLst>
            </p:cNvPr>
            <p:cNvSpPr/>
            <p:nvPr/>
          </p:nvSpPr>
          <p:spPr>
            <a:xfrm>
              <a:off x="4674421" y="1099409"/>
              <a:ext cx="1900518" cy="600300"/>
            </a:xfrm>
            <a:prstGeom prst="roundRect">
              <a:avLst/>
            </a:prstGeom>
            <a:solidFill>
              <a:srgbClr val="019FAB"/>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dirty="0">
                  <a:solidFill>
                    <a:schemeClr val="tx1"/>
                  </a:solidFill>
                  <a:latin typeface="Rubik" panose="020B0604020202020204" charset="-79"/>
                  <a:ea typeface="Rubik"/>
                  <a:cs typeface="Rubik" panose="020B0604020202020204" charset="-79"/>
                  <a:sym typeface="Rubik"/>
                </a:rPr>
                <a:t>Open </a:t>
              </a:r>
              <a:r>
                <a:rPr lang="en-ID" sz="1200" dirty="0" err="1">
                  <a:solidFill>
                    <a:schemeClr val="tx1"/>
                  </a:solidFill>
                  <a:latin typeface="Rubik" panose="020B0604020202020204" charset="-79"/>
                  <a:ea typeface="Rubik"/>
                  <a:cs typeface="Rubik" panose="020B0604020202020204" charset="-79"/>
                  <a:sym typeface="Rubik"/>
                </a:rPr>
                <a:t>BigQuery</a:t>
              </a:r>
              <a:r>
                <a:rPr lang="en-ID" sz="1200" dirty="0">
                  <a:solidFill>
                    <a:schemeClr val="tx1"/>
                  </a:solidFill>
                  <a:latin typeface="Rubik" panose="020B0604020202020204" charset="-79"/>
                  <a:ea typeface="Rubik"/>
                  <a:cs typeface="Rubik" panose="020B0604020202020204" charset="-79"/>
                  <a:sym typeface="Rubik"/>
                </a:rPr>
                <a:t> Console</a:t>
              </a:r>
              <a:endParaRPr lang="en-ID" sz="1200" u="none" strike="noStrike" cap="none" dirty="0">
                <a:solidFill>
                  <a:schemeClr val="tx1"/>
                </a:solidFill>
                <a:latin typeface="Rubik" panose="020B0604020202020204" charset="-79"/>
                <a:ea typeface="Rubik"/>
                <a:cs typeface="Rubik" panose="020B0604020202020204" charset="-79"/>
                <a:sym typeface="Rubik"/>
              </a:endParaRPr>
            </a:p>
          </p:txBody>
        </p:sp>
        <p:cxnSp>
          <p:nvCxnSpPr>
            <p:cNvPr id="26" name="Straight Arrow Connector 25">
              <a:extLst>
                <a:ext uri="{FF2B5EF4-FFF2-40B4-BE49-F238E27FC236}">
                  <a16:creationId xmlns:a16="http://schemas.microsoft.com/office/drawing/2014/main" id="{2B89A740-8F38-9E95-098E-EC5E8469646F}"/>
                </a:ext>
              </a:extLst>
            </p:cNvPr>
            <p:cNvCxnSpPr>
              <a:stCxn id="22" idx="3"/>
              <a:endCxn id="23" idx="1"/>
            </p:cNvCxnSpPr>
            <p:nvPr/>
          </p:nvCxnSpPr>
          <p:spPr>
            <a:xfrm>
              <a:off x="2379457" y="1403001"/>
              <a:ext cx="1972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5">
              <a:extLst>
                <a:ext uri="{FF2B5EF4-FFF2-40B4-BE49-F238E27FC236}">
                  <a16:creationId xmlns:a16="http://schemas.microsoft.com/office/drawing/2014/main" id="{62A9DC1F-4D26-4E57-512C-B529FCFD1D3F}"/>
                </a:ext>
              </a:extLst>
            </p:cNvPr>
            <p:cNvSpPr/>
            <p:nvPr/>
          </p:nvSpPr>
          <p:spPr>
            <a:xfrm>
              <a:off x="4674421" y="1994864"/>
              <a:ext cx="1900518" cy="600300"/>
            </a:xfrm>
            <a:prstGeom prst="roundRect">
              <a:avLst/>
            </a:prstGeom>
            <a:solidFill>
              <a:srgbClr val="FFAB40"/>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dirty="0">
                  <a:solidFill>
                    <a:schemeClr val="tx1"/>
                  </a:solidFill>
                  <a:latin typeface="Rubik" panose="020B0604020202020204" charset="-79"/>
                  <a:ea typeface="Rubik"/>
                  <a:cs typeface="Rubik" panose="020B0604020202020204" charset="-79"/>
                  <a:sym typeface="Rubik"/>
                </a:rPr>
                <a:t>Create a Dataset:</a:t>
              </a:r>
            </a:p>
            <a:p>
              <a:pPr algn="ctr"/>
              <a:r>
                <a:rPr lang="en-ID" sz="1200" dirty="0">
                  <a:solidFill>
                    <a:schemeClr val="tx1"/>
                  </a:solidFill>
                  <a:latin typeface="Rubik" panose="020B0604020202020204" charset="-79"/>
                  <a:ea typeface="Rubik"/>
                  <a:cs typeface="Rubik" panose="020B0604020202020204" charset="-79"/>
                  <a:sym typeface="Rubik"/>
                </a:rPr>
                <a:t>‘</a:t>
              </a:r>
              <a:r>
                <a:rPr lang="en-ID" sz="1200" u="none" strike="noStrike" cap="none" dirty="0" err="1">
                  <a:solidFill>
                    <a:schemeClr val="tx1"/>
                  </a:solidFill>
                  <a:latin typeface="Rubik" panose="020B0604020202020204" charset="-79"/>
                  <a:ea typeface="Rubik"/>
                  <a:cs typeface="Rubik" panose="020B0604020202020204" charset="-79"/>
                  <a:sym typeface="Rubik"/>
                </a:rPr>
                <a:t>kimia_farma</a:t>
              </a:r>
              <a:r>
                <a:rPr lang="en-ID" sz="1200" u="none" strike="noStrike" cap="none" dirty="0">
                  <a:solidFill>
                    <a:schemeClr val="tx1"/>
                  </a:solidFill>
                  <a:latin typeface="Rubik" panose="020B0604020202020204" charset="-79"/>
                  <a:ea typeface="Rubik"/>
                  <a:cs typeface="Rubik" panose="020B0604020202020204" charset="-79"/>
                  <a:sym typeface="Rubik"/>
                </a:rPr>
                <a:t>’</a:t>
              </a:r>
            </a:p>
          </p:txBody>
        </p:sp>
        <p:sp>
          <p:nvSpPr>
            <p:cNvPr id="29" name="Rounded Rectangle 26">
              <a:extLst>
                <a:ext uri="{FF2B5EF4-FFF2-40B4-BE49-F238E27FC236}">
                  <a16:creationId xmlns:a16="http://schemas.microsoft.com/office/drawing/2014/main" id="{90D74116-FBB6-8719-E8EE-1C420EC93B19}"/>
                </a:ext>
              </a:extLst>
            </p:cNvPr>
            <p:cNvSpPr/>
            <p:nvPr/>
          </p:nvSpPr>
          <p:spPr>
            <a:xfrm>
              <a:off x="2576680" y="1994864"/>
              <a:ext cx="1900518" cy="600300"/>
            </a:xfrm>
            <a:prstGeom prst="roundRect">
              <a:avLst/>
            </a:prstGeom>
            <a:solidFill>
              <a:srgbClr val="FFAB40"/>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u="none" strike="noStrike" cap="none" dirty="0">
                  <a:solidFill>
                    <a:schemeClr val="tx1"/>
                  </a:solidFill>
                  <a:latin typeface="Rubik" panose="020B0604020202020204" charset="-79"/>
                  <a:ea typeface="Rubik"/>
                  <a:cs typeface="Rubik" panose="020B0604020202020204" charset="-79"/>
                  <a:sym typeface="Rubik"/>
                </a:rPr>
                <a:t>Import data into </a:t>
              </a:r>
              <a:r>
                <a:rPr lang="en-ID" sz="1200" u="none" strike="noStrike" cap="none" dirty="0" err="1">
                  <a:solidFill>
                    <a:schemeClr val="tx1"/>
                  </a:solidFill>
                  <a:latin typeface="Rubik" panose="020B0604020202020204" charset="-79"/>
                  <a:ea typeface="Rubik"/>
                  <a:cs typeface="Rubik" panose="020B0604020202020204" charset="-79"/>
                  <a:sym typeface="Rubik"/>
                </a:rPr>
                <a:t>BigQuery</a:t>
              </a:r>
              <a:endParaRPr lang="en-ID" sz="1200" u="none" strike="noStrike" cap="none" dirty="0">
                <a:solidFill>
                  <a:schemeClr val="tx1"/>
                </a:solidFill>
                <a:latin typeface="Rubik" panose="020B0604020202020204" charset="-79"/>
                <a:ea typeface="Rubik"/>
                <a:cs typeface="Rubik" panose="020B0604020202020204" charset="-79"/>
                <a:sym typeface="Rubik"/>
              </a:endParaRPr>
            </a:p>
          </p:txBody>
        </p:sp>
        <p:sp>
          <p:nvSpPr>
            <p:cNvPr id="30" name="Rounded Rectangle 27">
              <a:extLst>
                <a:ext uri="{FF2B5EF4-FFF2-40B4-BE49-F238E27FC236}">
                  <a16:creationId xmlns:a16="http://schemas.microsoft.com/office/drawing/2014/main" id="{D850A744-35E0-A41E-F158-CCDF02BE3ED6}"/>
                </a:ext>
              </a:extLst>
            </p:cNvPr>
            <p:cNvSpPr/>
            <p:nvPr/>
          </p:nvSpPr>
          <p:spPr>
            <a:xfrm>
              <a:off x="478939" y="1994864"/>
              <a:ext cx="1900518" cy="600300"/>
            </a:xfrm>
            <a:prstGeom prst="roundRect">
              <a:avLst/>
            </a:prstGeom>
            <a:solidFill>
              <a:srgbClr val="FFAB40"/>
            </a:solidFill>
            <a:ln w="12700">
              <a:solidFill>
                <a:schemeClr val="tx1"/>
              </a:solidFill>
            </a:ln>
            <a:effectLst>
              <a:outerShdw dist="635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1200">
                  <a:solidFill>
                    <a:schemeClr val="tx1"/>
                  </a:solidFill>
                  <a:latin typeface="Rubik" panose="020B0604020202020204" charset="-79"/>
                  <a:ea typeface="Rubik"/>
                  <a:cs typeface="Rubik" panose="020B0604020202020204" charset="-79"/>
                  <a:sym typeface="Rubik"/>
                </a:rPr>
                <a:t>Run SQL query:</a:t>
              </a:r>
            </a:p>
            <a:p>
              <a:pPr algn="ctr"/>
              <a:r>
                <a:rPr lang="en-ID" sz="1200">
                  <a:solidFill>
                    <a:schemeClr val="tx1"/>
                  </a:solidFill>
                  <a:latin typeface="Rubik" panose="020B0604020202020204" charset="-79"/>
                  <a:ea typeface="Rubik"/>
                  <a:cs typeface="Rubik" panose="020B0604020202020204" charset="-79"/>
                  <a:sym typeface="Rubik"/>
                </a:rPr>
                <a:t>Create new table</a:t>
              </a:r>
              <a:endParaRPr lang="en-ID" sz="1200" u="none" strike="noStrike" cap="none">
                <a:solidFill>
                  <a:schemeClr val="tx1"/>
                </a:solidFill>
                <a:latin typeface="Rubik" panose="020B0604020202020204" charset="-79"/>
                <a:ea typeface="Rubik"/>
                <a:cs typeface="Rubik" panose="020B0604020202020204" charset="-79"/>
                <a:sym typeface="Rubik"/>
              </a:endParaRPr>
            </a:p>
          </p:txBody>
        </p:sp>
        <p:cxnSp>
          <p:nvCxnSpPr>
            <p:cNvPr id="31" name="Straight Arrow Connector 30">
              <a:extLst>
                <a:ext uri="{FF2B5EF4-FFF2-40B4-BE49-F238E27FC236}">
                  <a16:creationId xmlns:a16="http://schemas.microsoft.com/office/drawing/2014/main" id="{1AA3BFC7-6615-1816-19BF-EBA09191B18F}"/>
                </a:ext>
              </a:extLst>
            </p:cNvPr>
            <p:cNvCxnSpPr>
              <a:stCxn id="23" idx="3"/>
              <a:endCxn id="24" idx="1"/>
            </p:cNvCxnSpPr>
            <p:nvPr/>
          </p:nvCxnSpPr>
          <p:spPr>
            <a:xfrm flipV="1">
              <a:off x="4477198" y="1399559"/>
              <a:ext cx="197223" cy="34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F2C0B2-7160-0032-273C-FFEEBDD6FE9F}"/>
                </a:ext>
              </a:extLst>
            </p:cNvPr>
            <p:cNvCxnSpPr>
              <a:cxnSpLocks/>
            </p:cNvCxnSpPr>
            <p:nvPr/>
          </p:nvCxnSpPr>
          <p:spPr>
            <a:xfrm>
              <a:off x="5624680" y="1699709"/>
              <a:ext cx="0" cy="2951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5" name="Picture 34">
            <a:extLst>
              <a:ext uri="{FF2B5EF4-FFF2-40B4-BE49-F238E27FC236}">
                <a16:creationId xmlns:a16="http://schemas.microsoft.com/office/drawing/2014/main" id="{AFE07D5D-CE9D-1E9E-440F-B3CE7BF2E34E}"/>
              </a:ext>
            </a:extLst>
          </p:cNvPr>
          <p:cNvPicPr/>
          <p:nvPr/>
        </p:nvPicPr>
        <p:blipFill>
          <a:blip r:embed="rId5"/>
          <a:srcRect t="556" b="556"/>
          <a:stretch/>
        </p:blipFill>
        <p:spPr>
          <a:xfrm>
            <a:off x="131281" y="2920061"/>
            <a:ext cx="1999632" cy="1783535"/>
          </a:xfrm>
          <a:prstGeom prst="roundRect">
            <a:avLst>
              <a:gd name="adj" fmla="val 3285"/>
            </a:avLst>
          </a:prstGeom>
          <a:ln w="12700">
            <a:solidFill>
              <a:schemeClr val="tx1"/>
            </a:solidFill>
          </a:ln>
          <a:effectLst>
            <a:outerShdw dist="63500" dir="2700000" algn="tl" rotWithShape="0">
              <a:prstClr val="black"/>
            </a:outerShdw>
          </a:effectLst>
        </p:spPr>
      </p:pic>
      <p:pic>
        <p:nvPicPr>
          <p:cNvPr id="36" name="Picture 35">
            <a:extLst>
              <a:ext uri="{FF2B5EF4-FFF2-40B4-BE49-F238E27FC236}">
                <a16:creationId xmlns:a16="http://schemas.microsoft.com/office/drawing/2014/main" id="{CA1752F8-362A-31A7-103D-4975365A8372}"/>
              </a:ext>
            </a:extLst>
          </p:cNvPr>
          <p:cNvPicPr/>
          <p:nvPr/>
        </p:nvPicPr>
        <p:blipFill>
          <a:blip r:embed="rId6"/>
          <a:srcRect l="7892" r="7892"/>
          <a:stretch/>
        </p:blipFill>
        <p:spPr>
          <a:xfrm>
            <a:off x="2410692" y="2920061"/>
            <a:ext cx="1999632" cy="1783535"/>
          </a:xfrm>
          <a:prstGeom prst="roundRect">
            <a:avLst>
              <a:gd name="adj" fmla="val 3285"/>
            </a:avLst>
          </a:prstGeom>
          <a:ln w="12700">
            <a:solidFill>
              <a:schemeClr val="tx1"/>
            </a:solidFill>
          </a:ln>
          <a:effectLst>
            <a:outerShdw dist="63500" dir="2700000" algn="tl" rotWithShape="0">
              <a:prstClr val="black"/>
            </a:outerShdw>
          </a:effectLst>
        </p:spPr>
      </p:pic>
      <p:pic>
        <p:nvPicPr>
          <p:cNvPr id="37" name="Picture 36">
            <a:extLst>
              <a:ext uri="{FF2B5EF4-FFF2-40B4-BE49-F238E27FC236}">
                <a16:creationId xmlns:a16="http://schemas.microsoft.com/office/drawing/2014/main" id="{1E48FFFA-9B82-A5A7-C0CF-EE6CB88B5B5F}"/>
              </a:ext>
            </a:extLst>
          </p:cNvPr>
          <p:cNvPicPr/>
          <p:nvPr/>
        </p:nvPicPr>
        <p:blipFill>
          <a:blip r:embed="rId7"/>
          <a:srcRect l="4192" r="4192"/>
          <a:stretch/>
        </p:blipFill>
        <p:spPr>
          <a:xfrm>
            <a:off x="4690103" y="2907927"/>
            <a:ext cx="1999632" cy="1783535"/>
          </a:xfrm>
          <a:prstGeom prst="roundRect">
            <a:avLst>
              <a:gd name="adj" fmla="val 3285"/>
            </a:avLst>
          </a:prstGeom>
          <a:ln w="12700">
            <a:solidFill>
              <a:schemeClr val="tx1"/>
            </a:solidFill>
          </a:ln>
          <a:effectLst>
            <a:outerShdw dist="63500" dir="2700000" algn="tl" rotWithShape="0">
              <a:prstClr val="black"/>
            </a:outerShdw>
          </a:effectLst>
        </p:spPr>
      </p:pic>
      <p:pic>
        <p:nvPicPr>
          <p:cNvPr id="38" name="Picture 37">
            <a:extLst>
              <a:ext uri="{FF2B5EF4-FFF2-40B4-BE49-F238E27FC236}">
                <a16:creationId xmlns:a16="http://schemas.microsoft.com/office/drawing/2014/main" id="{6982C746-09D7-8543-AB8A-CC201391F46A}"/>
              </a:ext>
            </a:extLst>
          </p:cNvPr>
          <p:cNvPicPr>
            <a:picLocks/>
          </p:cNvPicPr>
          <p:nvPr/>
        </p:nvPicPr>
        <p:blipFill>
          <a:blip r:embed="rId8"/>
          <a:stretch/>
        </p:blipFill>
        <p:spPr>
          <a:xfrm>
            <a:off x="6908383" y="2920061"/>
            <a:ext cx="2016969" cy="1771402"/>
          </a:xfrm>
          <a:prstGeom prst="roundRect">
            <a:avLst>
              <a:gd name="adj" fmla="val 3285"/>
            </a:avLst>
          </a:prstGeom>
          <a:ln w="12700">
            <a:solidFill>
              <a:schemeClr val="tx1"/>
            </a:solidFill>
          </a:ln>
          <a:effectLst>
            <a:outerShdw dist="63500" dir="2700000" algn="tl" rotWithShape="0">
              <a:prstClr val="black"/>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1BF06FA2-9B55-3A22-CD73-E49DF5538018}"/>
              </a:ext>
            </a:extLst>
          </p:cNvPr>
          <p:cNvPicPr/>
          <p:nvPr/>
        </p:nvPicPr>
        <p:blipFill>
          <a:blip r:embed="rId5"/>
          <a:srcRect t="493" b="493"/>
          <a:stretch/>
        </p:blipFill>
        <p:spPr>
          <a:xfrm>
            <a:off x="1949685" y="1318751"/>
            <a:ext cx="5244630" cy="3173299"/>
          </a:xfrm>
          <a:prstGeom prst="roundRect">
            <a:avLst>
              <a:gd name="adj" fmla="val 3285"/>
            </a:avLst>
          </a:prstGeom>
          <a:ln w="12700">
            <a:solidFill>
              <a:schemeClr val="tx1"/>
            </a:solidFill>
          </a:ln>
          <a:effectLst>
            <a:outerShdw dist="63500" dir="2700000" algn="tl" rotWithShape="0">
              <a:prstClr val="black"/>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2" name="Picture 1">
            <a:extLst>
              <a:ext uri="{FF2B5EF4-FFF2-40B4-BE49-F238E27FC236}">
                <a16:creationId xmlns:a16="http://schemas.microsoft.com/office/drawing/2014/main" id="{DC547B9C-E854-18B3-F732-F9F7E6B94DD9}"/>
              </a:ext>
            </a:extLst>
          </p:cNvPr>
          <p:cNvPicPr/>
          <p:nvPr/>
        </p:nvPicPr>
        <p:blipFill>
          <a:blip r:embed="rId5"/>
          <a:srcRect l="1393" r="1393"/>
          <a:stretch/>
        </p:blipFill>
        <p:spPr>
          <a:xfrm>
            <a:off x="1755986" y="1052338"/>
            <a:ext cx="3958413" cy="3530634"/>
          </a:xfrm>
          <a:prstGeom prst="roundRect">
            <a:avLst>
              <a:gd name="adj" fmla="val 3285"/>
            </a:avLst>
          </a:prstGeom>
          <a:ln w="12700">
            <a:solidFill>
              <a:schemeClr val="tx1"/>
            </a:solidFill>
          </a:ln>
          <a:effectLst>
            <a:outerShdw dist="63500" dir="2700000" algn="tl" rotWithShape="0">
              <a:prstClr val="black"/>
            </a:outerShdw>
          </a:effectLst>
        </p:spPr>
      </p:pic>
      <p:sp>
        <p:nvSpPr>
          <p:cNvPr id="3" name="Google Shape;113;g265ee868302_0_99">
            <a:extLst>
              <a:ext uri="{FF2B5EF4-FFF2-40B4-BE49-F238E27FC236}">
                <a16:creationId xmlns:a16="http://schemas.microsoft.com/office/drawing/2014/main" id="{0DCFF51E-7C0C-ECBD-DBF6-66A47F017079}"/>
              </a:ext>
            </a:extLst>
          </p:cNvPr>
          <p:cNvSpPr txBox="1"/>
          <p:nvPr/>
        </p:nvSpPr>
        <p:spPr>
          <a:xfrm>
            <a:off x="5992554" y="4352154"/>
            <a:ext cx="3089100" cy="461635"/>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Link Souce Code From Github </a:t>
            </a:r>
            <a:r>
              <a:rPr lang="en" sz="1200" b="1" dirty="0">
                <a:latin typeface="Rubik"/>
                <a:ea typeface="Rubik"/>
                <a:cs typeface="Rubik"/>
                <a:sym typeface="Rubik"/>
                <a:hlinkClick r:id="rId6"/>
              </a:rPr>
              <a:t>here!</a:t>
            </a:r>
            <a:endParaRPr sz="1200" b="1" dirty="0">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51562"/>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700" b="1" dirty="0">
                <a:latin typeface="Rubik"/>
                <a:ea typeface="Rubik"/>
                <a:cs typeface="Rubik"/>
                <a:sym typeface="Rubik"/>
              </a:rPr>
              <a:t>3.1 BigQuery Syntax</a:t>
            </a:r>
            <a:endParaRPr sz="2700" b="1" i="0" u="none" strike="noStrike" cap="none" dirty="0">
              <a:solidFill>
                <a:srgbClr val="000000"/>
              </a:solidFill>
              <a:latin typeface="Rubik"/>
              <a:ea typeface="Rubik"/>
              <a:cs typeface="Rubik"/>
              <a:sym typeface="Rubik"/>
            </a:endParaRPr>
          </a:p>
        </p:txBody>
      </p:sp>
      <p:pic>
        <p:nvPicPr>
          <p:cNvPr id="2" name="Picture 1">
            <a:extLst>
              <a:ext uri="{FF2B5EF4-FFF2-40B4-BE49-F238E27FC236}">
                <a16:creationId xmlns:a16="http://schemas.microsoft.com/office/drawing/2014/main" id="{DC547B9C-E854-18B3-F732-F9F7E6B94DD9}"/>
              </a:ext>
            </a:extLst>
          </p:cNvPr>
          <p:cNvPicPr/>
          <p:nvPr/>
        </p:nvPicPr>
        <p:blipFill>
          <a:blip r:embed="rId5"/>
          <a:stretch/>
        </p:blipFill>
        <p:spPr>
          <a:xfrm>
            <a:off x="651421" y="1452814"/>
            <a:ext cx="3829584" cy="209579"/>
          </a:xfrm>
          <a:prstGeom prst="roundRect">
            <a:avLst>
              <a:gd name="adj" fmla="val 3285"/>
            </a:avLst>
          </a:prstGeom>
          <a:ln w="12700">
            <a:solidFill>
              <a:schemeClr val="tx1"/>
            </a:solidFill>
          </a:ln>
          <a:effectLst>
            <a:outerShdw dist="63500" dir="2700000" algn="tl" rotWithShape="0">
              <a:prstClr val="black"/>
            </a:outerShdw>
          </a:effectLst>
        </p:spPr>
      </p:pic>
      <p:sp>
        <p:nvSpPr>
          <p:cNvPr id="6" name="Google Shape;114;p27">
            <a:extLst>
              <a:ext uri="{FF2B5EF4-FFF2-40B4-BE49-F238E27FC236}">
                <a16:creationId xmlns:a16="http://schemas.microsoft.com/office/drawing/2014/main" id="{E10C3769-5E7F-78DE-5495-29295F4F9DAD}"/>
              </a:ext>
            </a:extLst>
          </p:cNvPr>
          <p:cNvSpPr txBox="1">
            <a:spLocks/>
          </p:cNvSpPr>
          <p:nvPr/>
        </p:nvSpPr>
        <p:spPr>
          <a:xfrm>
            <a:off x="4572000" y="969351"/>
            <a:ext cx="4326750" cy="3988523"/>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76250">
              <a:buClr>
                <a:schemeClr val="dk1"/>
              </a:buClr>
              <a:buSzPts val="1500"/>
              <a:buFont typeface="+mj-lt"/>
              <a:buAutoNum type="arabicPeriod"/>
            </a:pPr>
            <a:r>
              <a:rPr lang="en-US" sz="1500" b="1" dirty="0">
                <a:solidFill>
                  <a:schemeClr val="dk1"/>
                </a:solidFill>
                <a:latin typeface="Rubik" panose="020B0604020202020204" charset="-79"/>
                <a:cs typeface="Rubik" panose="020B0604020202020204" charset="-79"/>
              </a:rPr>
              <a:t>Create Table:</a:t>
            </a:r>
          </a:p>
          <a:p>
            <a:pPr marL="1104900" lvl="1" indent="-171450">
              <a:buClr>
                <a:schemeClr val="dk1"/>
              </a:buClr>
              <a:buSzPts val="1500"/>
              <a:buFont typeface="Arial" panose="020B0604020202020204" pitchFamily="34" charset="0"/>
              <a:buChar char="•"/>
            </a:pPr>
            <a:r>
              <a:rPr lang="sv-SE" sz="1100" dirty="0">
                <a:solidFill>
                  <a:schemeClr val="dk1"/>
                </a:solidFill>
                <a:latin typeface="Rubik" panose="020B0604020202020204" charset="-79"/>
                <a:cs typeface="Rubik" panose="020B0604020202020204" charset="-79"/>
              </a:rPr>
              <a:t>Membuat tabel baru bernama Table_Analysis di dalam dataset kimia_farma.</a:t>
            </a:r>
            <a:r>
              <a:rPr lang="en-US" sz="1100" dirty="0">
                <a:solidFill>
                  <a:schemeClr val="dk1"/>
                </a:solidFill>
                <a:latin typeface="Rubik" panose="020B0604020202020204" charset="-79"/>
                <a:cs typeface="Rubik" panose="020B0604020202020204" charset="-79"/>
              </a:rPr>
              <a:t>	</a:t>
            </a:r>
          </a:p>
          <a:p>
            <a:pPr marL="476250">
              <a:buClr>
                <a:schemeClr val="dk1"/>
              </a:buClr>
              <a:buSzPts val="1500"/>
              <a:buFont typeface="+mj-lt"/>
              <a:buAutoNum type="arabicPeriod"/>
            </a:pPr>
            <a:r>
              <a:rPr lang="en-US" sz="1500" b="1" dirty="0">
                <a:solidFill>
                  <a:schemeClr val="dk1"/>
                </a:solidFill>
                <a:latin typeface="Rubik" panose="020B0604020202020204" charset="-79"/>
                <a:cs typeface="Rubik" panose="020B0604020202020204" charset="-79"/>
              </a:rPr>
              <a:t>Select:</a:t>
            </a:r>
          </a:p>
          <a:p>
            <a:pPr marL="1104900" lvl="1" indent="-171450">
              <a:buClr>
                <a:schemeClr val="dk1"/>
              </a:buClr>
              <a:buSzPts val="1500"/>
              <a:buFont typeface="Arial" panose="020B0604020202020204" pitchFamily="34" charset="0"/>
              <a:buChar char="•"/>
            </a:pPr>
            <a:r>
              <a:rPr lang="en-US" sz="1100" dirty="0">
                <a:solidFill>
                  <a:schemeClr val="dk1"/>
                </a:solidFill>
                <a:latin typeface="Rubik" panose="020B0604020202020204" charset="-79"/>
                <a:cs typeface="Rubik" panose="020B0604020202020204" charset="-79"/>
              </a:rPr>
              <a:t>Memilih </a:t>
            </a:r>
            <a:r>
              <a:rPr lang="en-US" sz="1100" dirty="0" err="1">
                <a:solidFill>
                  <a:schemeClr val="dk1"/>
                </a:solidFill>
                <a:latin typeface="Rubik" panose="020B0604020202020204" charset="-79"/>
                <a:cs typeface="Rubik" panose="020B0604020202020204" charset="-79"/>
              </a:rPr>
              <a:t>kolom-kolom</a:t>
            </a:r>
            <a:r>
              <a:rPr lang="en-US" sz="1100" dirty="0">
                <a:solidFill>
                  <a:schemeClr val="dk1"/>
                </a:solidFill>
                <a:latin typeface="Rubik" panose="020B0604020202020204" charset="-79"/>
                <a:cs typeface="Rubik" panose="020B0604020202020204" charset="-79"/>
              </a:rPr>
              <a:t> yang </a:t>
            </a:r>
            <a:r>
              <a:rPr lang="en-US" sz="1100" dirty="0" err="1">
                <a:solidFill>
                  <a:schemeClr val="dk1"/>
                </a:solidFill>
                <a:latin typeface="Rubik" panose="020B0604020202020204" charset="-79"/>
                <a:cs typeface="Rubik" panose="020B0604020202020204" charset="-79"/>
              </a:rPr>
              <a:t>diperlukan</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dari</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tabel</a:t>
            </a:r>
            <a:r>
              <a:rPr lang="en-US" sz="1100" dirty="0">
                <a:solidFill>
                  <a:schemeClr val="dk1"/>
                </a:solidFill>
                <a:latin typeface="Rubik" panose="020B0604020202020204" charset="-79"/>
                <a:cs typeface="Rubik" panose="020B0604020202020204" charset="-79"/>
              </a:rPr>
              <a:t> yang sudah </a:t>
            </a:r>
            <a:r>
              <a:rPr lang="en-US" sz="1100" dirty="0" err="1">
                <a:solidFill>
                  <a:schemeClr val="dk1"/>
                </a:solidFill>
                <a:latin typeface="Rubik" panose="020B0604020202020204" charset="-79"/>
                <a:cs typeface="Rubik" panose="020B0604020202020204" charset="-79"/>
              </a:rPr>
              <a:t>diimpor</a:t>
            </a:r>
            <a:r>
              <a:rPr lang="en-US" sz="1100" dirty="0">
                <a:solidFill>
                  <a:schemeClr val="dk1"/>
                </a:solidFill>
                <a:latin typeface="Rubik" panose="020B0604020202020204" charset="-79"/>
                <a:cs typeface="Rubik" panose="020B0604020202020204" charset="-79"/>
              </a:rPr>
              <a:t>.</a:t>
            </a:r>
          </a:p>
          <a:p>
            <a:pPr marL="476250">
              <a:buClr>
                <a:schemeClr val="dk1"/>
              </a:buClr>
              <a:buSzPts val="1500"/>
              <a:buFont typeface="+mj-lt"/>
              <a:buAutoNum type="arabicPeriod"/>
            </a:pPr>
            <a:r>
              <a:rPr lang="en-US" sz="1500" b="1" dirty="0">
                <a:solidFill>
                  <a:schemeClr val="dk1"/>
                </a:solidFill>
                <a:latin typeface="Rubik" panose="020B0604020202020204" charset="-79"/>
                <a:cs typeface="Rubik" panose="020B0604020202020204" charset="-79"/>
              </a:rPr>
              <a:t>Kolom – </a:t>
            </a:r>
            <a:r>
              <a:rPr lang="en-US" sz="1500" b="1" dirty="0" err="1">
                <a:solidFill>
                  <a:schemeClr val="dk1"/>
                </a:solidFill>
                <a:latin typeface="Rubik" panose="020B0604020202020204" charset="-79"/>
                <a:cs typeface="Rubik" panose="020B0604020202020204" charset="-79"/>
              </a:rPr>
              <a:t>kolom</a:t>
            </a:r>
            <a:r>
              <a:rPr lang="en-US" sz="1500" b="1" dirty="0">
                <a:solidFill>
                  <a:schemeClr val="dk1"/>
                </a:solidFill>
                <a:latin typeface="Rubik" panose="020B0604020202020204" charset="-79"/>
                <a:cs typeface="Rubik" panose="020B0604020202020204" charset="-79"/>
              </a:rPr>
              <a:t> yang </a:t>
            </a:r>
            <a:r>
              <a:rPr lang="en-US" sz="1500" b="1" dirty="0" err="1">
                <a:solidFill>
                  <a:schemeClr val="dk1"/>
                </a:solidFill>
                <a:latin typeface="Rubik" panose="020B0604020202020204" charset="-79"/>
                <a:cs typeface="Rubik" panose="020B0604020202020204" charset="-79"/>
              </a:rPr>
              <a:t>Dipilih</a:t>
            </a:r>
            <a:r>
              <a:rPr lang="en-US" sz="1500" b="1" dirty="0">
                <a:solidFill>
                  <a:schemeClr val="dk1"/>
                </a:solidFill>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100" b="1" dirty="0">
                <a:solidFill>
                  <a:schemeClr val="dk1"/>
                </a:solidFill>
                <a:latin typeface="Rubik" panose="020B0604020202020204" charset="-79"/>
                <a:cs typeface="Rubik" panose="020B0604020202020204" charset="-79"/>
              </a:rPr>
              <a:t>ft.transaction_id, </a:t>
            </a:r>
            <a:r>
              <a:rPr lang="en-US" sz="1100" b="1" dirty="0" err="1">
                <a:solidFill>
                  <a:schemeClr val="dk1"/>
                </a:solidFill>
                <a:latin typeface="Rubik" panose="020B0604020202020204" charset="-79"/>
                <a:cs typeface="Rubik" panose="020B0604020202020204" charset="-79"/>
              </a:rPr>
              <a:t>ft.date</a:t>
            </a:r>
            <a:r>
              <a:rPr lang="en-US" sz="1100" b="1" dirty="0">
                <a:solidFill>
                  <a:schemeClr val="dk1"/>
                </a:solidFill>
                <a:latin typeface="Rubik" panose="020B0604020202020204" charset="-79"/>
                <a:cs typeface="Rubik" panose="020B0604020202020204" charset="-79"/>
              </a:rPr>
              <a:t>, </a:t>
            </a:r>
            <a:r>
              <a:rPr lang="en-US" sz="1100" b="1" dirty="0" err="1">
                <a:solidFill>
                  <a:schemeClr val="dk1"/>
                </a:solidFill>
                <a:latin typeface="Rubik" panose="020B0604020202020204" charset="-79"/>
                <a:cs typeface="Rubik" panose="020B0604020202020204" charset="-79"/>
              </a:rPr>
              <a:t>ft.branch_id</a:t>
            </a:r>
            <a:r>
              <a:rPr lang="en-US" sz="1100" b="1" dirty="0">
                <a:solidFill>
                  <a:schemeClr val="dk1"/>
                </a:solidFill>
                <a:latin typeface="Rubik" panose="020B0604020202020204" charset="-79"/>
                <a:cs typeface="Rubik" panose="020B0604020202020204" charset="-79"/>
              </a:rPr>
              <a:t>: </a:t>
            </a:r>
            <a:r>
              <a:rPr lang="en-US" sz="1100" dirty="0">
                <a:solidFill>
                  <a:schemeClr val="dk1"/>
                </a:solidFill>
                <a:latin typeface="Rubik" panose="020B0604020202020204" charset="-79"/>
                <a:cs typeface="Rubik" panose="020B0604020202020204" charset="-79"/>
              </a:rPr>
              <a:t>Mengambil informasi </a:t>
            </a:r>
            <a:r>
              <a:rPr lang="en-US" sz="1100" dirty="0" err="1">
                <a:solidFill>
                  <a:schemeClr val="dk1"/>
                </a:solidFill>
                <a:latin typeface="Rubik" panose="020B0604020202020204" charset="-79"/>
                <a:cs typeface="Rubik" panose="020B0604020202020204" charset="-79"/>
              </a:rPr>
              <a:t>dasar</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dari</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tabel</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transaksi</a:t>
            </a:r>
            <a:r>
              <a:rPr lang="en-US" sz="1100" dirty="0">
                <a:solidFill>
                  <a:schemeClr val="dk1"/>
                </a:solidFill>
                <a:latin typeface="Rubik" panose="020B0604020202020204" charset="-79"/>
                <a:cs typeface="Rubik" panose="020B0604020202020204" charset="-79"/>
              </a:rPr>
              <a:t> </a:t>
            </a:r>
            <a:r>
              <a:rPr lang="en-US" sz="1100" b="1" dirty="0">
                <a:solidFill>
                  <a:schemeClr val="dk1"/>
                </a:solidFill>
                <a:latin typeface="Rubik" panose="020B0604020202020204" charset="-79"/>
                <a:cs typeface="Rubik" panose="020B0604020202020204" charset="-79"/>
              </a:rPr>
              <a:t>(</a:t>
            </a:r>
            <a:r>
              <a:rPr lang="en-US" sz="1100" b="1" dirty="0" err="1">
                <a:solidFill>
                  <a:schemeClr val="dk1"/>
                </a:solidFill>
                <a:latin typeface="Rubik" panose="020B0604020202020204" charset="-79"/>
                <a:cs typeface="Rubik" panose="020B0604020202020204" charset="-79"/>
              </a:rPr>
              <a:t>kf_final_transaction</a:t>
            </a:r>
            <a:r>
              <a:rPr lang="en-US" sz="1100" b="1" dirty="0">
                <a:solidFill>
                  <a:schemeClr val="dk1"/>
                </a:solidFill>
                <a:latin typeface="Rubik" panose="020B0604020202020204" charset="-79"/>
                <a:cs typeface="Rubik" panose="020B0604020202020204" charset="-79"/>
              </a:rPr>
              <a:t>)</a:t>
            </a:r>
            <a:r>
              <a:rPr lang="en-US" sz="1100" dirty="0">
                <a:solidFill>
                  <a:schemeClr val="dk1"/>
                </a:solidFill>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100" b="1" dirty="0">
                <a:solidFill>
                  <a:schemeClr val="dk1"/>
                </a:solidFill>
                <a:latin typeface="Rubik" panose="020B0604020202020204" charset="-79"/>
                <a:cs typeface="Rubik" panose="020B0604020202020204" charset="-79"/>
              </a:rPr>
              <a:t>kc.branch_name, </a:t>
            </a:r>
            <a:r>
              <a:rPr lang="en-US" sz="1100" b="1" dirty="0" err="1">
                <a:solidFill>
                  <a:schemeClr val="dk1"/>
                </a:solidFill>
                <a:latin typeface="Rubik" panose="020B0604020202020204" charset="-79"/>
                <a:cs typeface="Rubik" panose="020B0604020202020204" charset="-79"/>
              </a:rPr>
              <a:t>kc.kota</a:t>
            </a:r>
            <a:r>
              <a:rPr lang="en-US" sz="1100" b="1" dirty="0">
                <a:solidFill>
                  <a:schemeClr val="dk1"/>
                </a:solidFill>
                <a:latin typeface="Rubik" panose="020B0604020202020204" charset="-79"/>
                <a:cs typeface="Rubik" panose="020B0604020202020204" charset="-79"/>
              </a:rPr>
              <a:t>, </a:t>
            </a:r>
            <a:r>
              <a:rPr lang="en-US" sz="1100" b="1" dirty="0" err="1">
                <a:solidFill>
                  <a:schemeClr val="dk1"/>
                </a:solidFill>
                <a:latin typeface="Rubik" panose="020B0604020202020204" charset="-79"/>
                <a:cs typeface="Rubik" panose="020B0604020202020204" charset="-79"/>
              </a:rPr>
              <a:t>kc.provinsi</a:t>
            </a:r>
            <a:r>
              <a:rPr lang="en-US" sz="1100" b="1" dirty="0">
                <a:solidFill>
                  <a:schemeClr val="dk1"/>
                </a:solidFill>
                <a:latin typeface="Rubik" panose="020B0604020202020204" charset="-79"/>
                <a:cs typeface="Rubik" panose="020B0604020202020204" charset="-79"/>
              </a:rPr>
              <a:t>, </a:t>
            </a:r>
            <a:r>
              <a:rPr lang="en-US" sz="1100" b="1" dirty="0" err="1">
                <a:solidFill>
                  <a:schemeClr val="dk1"/>
                </a:solidFill>
                <a:latin typeface="Rubik" panose="020B0604020202020204" charset="-79"/>
                <a:cs typeface="Rubik" panose="020B0604020202020204" charset="-79"/>
              </a:rPr>
              <a:t>kc.rating</a:t>
            </a:r>
            <a:r>
              <a:rPr lang="en-US" sz="1100" b="1" dirty="0">
                <a:solidFill>
                  <a:schemeClr val="dk1"/>
                </a:solidFill>
                <a:latin typeface="Rubik" panose="020B0604020202020204" charset="-79"/>
                <a:cs typeface="Rubik" panose="020B0604020202020204" charset="-79"/>
              </a:rPr>
              <a:t> AS </a:t>
            </a:r>
            <a:r>
              <a:rPr lang="en-US" sz="1100" b="1" dirty="0" err="1">
                <a:solidFill>
                  <a:schemeClr val="dk1"/>
                </a:solidFill>
                <a:latin typeface="Rubik" panose="020B0604020202020204" charset="-79"/>
                <a:cs typeface="Rubik" panose="020B0604020202020204" charset="-79"/>
              </a:rPr>
              <a:t>rating_cabang</a:t>
            </a:r>
            <a:r>
              <a:rPr lang="en-US" sz="1100" b="1" dirty="0">
                <a:solidFill>
                  <a:schemeClr val="dk1"/>
                </a:solidFill>
                <a:latin typeface="Rubik" panose="020B0604020202020204" charset="-79"/>
                <a:cs typeface="Rubik" panose="020B0604020202020204" charset="-79"/>
              </a:rPr>
              <a:t>:</a:t>
            </a:r>
            <a:r>
              <a:rPr lang="en-US" sz="1100" dirty="0">
                <a:solidFill>
                  <a:schemeClr val="dk1"/>
                </a:solidFill>
                <a:latin typeface="Rubik" panose="020B0604020202020204" charset="-79"/>
                <a:cs typeface="Rubik" panose="020B0604020202020204" charset="-79"/>
              </a:rPr>
              <a:t> Mengambil informasi </a:t>
            </a:r>
            <a:r>
              <a:rPr lang="en-US" sz="1100" dirty="0" err="1">
                <a:solidFill>
                  <a:schemeClr val="dk1"/>
                </a:solidFill>
                <a:latin typeface="Rubik" panose="020B0604020202020204" charset="-79"/>
                <a:cs typeface="Rubik" panose="020B0604020202020204" charset="-79"/>
              </a:rPr>
              <a:t>cabang</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dari</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tabel</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kantor</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cabang</a:t>
            </a:r>
            <a:r>
              <a:rPr lang="en-US" sz="1100" dirty="0">
                <a:solidFill>
                  <a:schemeClr val="dk1"/>
                </a:solidFill>
                <a:latin typeface="Rubik" panose="020B0604020202020204" charset="-79"/>
                <a:cs typeface="Rubik" panose="020B0604020202020204" charset="-79"/>
              </a:rPr>
              <a:t> </a:t>
            </a:r>
            <a:r>
              <a:rPr lang="en-US" sz="1100" b="1" dirty="0">
                <a:solidFill>
                  <a:schemeClr val="dk1"/>
                </a:solidFill>
                <a:latin typeface="Rubik" panose="020B0604020202020204" charset="-79"/>
                <a:cs typeface="Rubik" panose="020B0604020202020204" charset="-79"/>
              </a:rPr>
              <a:t>(</a:t>
            </a:r>
            <a:r>
              <a:rPr lang="en-US" sz="1100" b="1" dirty="0" err="1">
                <a:solidFill>
                  <a:schemeClr val="dk1"/>
                </a:solidFill>
                <a:latin typeface="Rubik" panose="020B0604020202020204" charset="-79"/>
                <a:cs typeface="Rubik" panose="020B0604020202020204" charset="-79"/>
              </a:rPr>
              <a:t>kf_kantor_cabang</a:t>
            </a:r>
            <a:r>
              <a:rPr lang="en-US" sz="1100" b="1" dirty="0">
                <a:solidFill>
                  <a:schemeClr val="dk1"/>
                </a:solidFill>
                <a:latin typeface="Rubik" panose="020B0604020202020204" charset="-79"/>
                <a:cs typeface="Rubik" panose="020B0604020202020204" charset="-79"/>
              </a:rPr>
              <a:t>).</a:t>
            </a:r>
          </a:p>
          <a:p>
            <a:pPr marL="1104900" lvl="1" indent="-171450">
              <a:buClr>
                <a:schemeClr val="dk1"/>
              </a:buClr>
              <a:buSzPts val="1500"/>
              <a:buFont typeface="Arial" panose="020B0604020202020204" pitchFamily="34" charset="0"/>
              <a:buChar char="•"/>
            </a:pPr>
            <a:r>
              <a:rPr lang="en-US" sz="1100" b="1" dirty="0" err="1">
                <a:solidFill>
                  <a:schemeClr val="dk1"/>
                </a:solidFill>
                <a:latin typeface="Rubik" panose="020B0604020202020204" charset="-79"/>
                <a:cs typeface="Rubik" panose="020B0604020202020204" charset="-79"/>
              </a:rPr>
              <a:t>ft.customer_name</a:t>
            </a:r>
            <a:r>
              <a:rPr lang="en-US" sz="1100" b="1" dirty="0">
                <a:solidFill>
                  <a:schemeClr val="dk1"/>
                </a:solidFill>
                <a:latin typeface="Rubik" panose="020B0604020202020204" charset="-79"/>
                <a:cs typeface="Rubik" panose="020B0604020202020204" charset="-79"/>
              </a:rPr>
              <a:t>, </a:t>
            </a:r>
            <a:r>
              <a:rPr lang="en-US" sz="1100" b="1" dirty="0" err="1">
                <a:solidFill>
                  <a:schemeClr val="dk1"/>
                </a:solidFill>
                <a:latin typeface="Rubik" panose="020B0604020202020204" charset="-79"/>
                <a:cs typeface="Rubik" panose="020B0604020202020204" charset="-79"/>
              </a:rPr>
              <a:t>ft.product_id</a:t>
            </a:r>
            <a:r>
              <a:rPr lang="en-US" sz="1100" b="1" dirty="0">
                <a:solidFill>
                  <a:schemeClr val="dk1"/>
                </a:solidFill>
                <a:latin typeface="Rubik" panose="020B0604020202020204" charset="-79"/>
                <a:cs typeface="Rubik" panose="020B0604020202020204" charset="-79"/>
              </a:rPr>
              <a:t>, </a:t>
            </a:r>
            <a:r>
              <a:rPr lang="en-US" sz="1100" b="1" dirty="0" err="1">
                <a:solidFill>
                  <a:schemeClr val="dk1"/>
                </a:solidFill>
                <a:latin typeface="Rubik" panose="020B0604020202020204" charset="-79"/>
                <a:cs typeface="Rubik" panose="020B0604020202020204" charset="-79"/>
              </a:rPr>
              <a:t>p.product_name</a:t>
            </a:r>
            <a:r>
              <a:rPr lang="en-US" sz="1100" b="1" dirty="0">
                <a:solidFill>
                  <a:schemeClr val="dk1"/>
                </a:solidFill>
                <a:latin typeface="Rubik" panose="020B0604020202020204" charset="-79"/>
                <a:cs typeface="Rubik" panose="020B0604020202020204" charset="-79"/>
              </a:rPr>
              <a:t>:</a:t>
            </a:r>
            <a:r>
              <a:rPr lang="en-US" sz="1100" dirty="0">
                <a:solidFill>
                  <a:schemeClr val="dk1"/>
                </a:solidFill>
                <a:latin typeface="Rubik" panose="020B0604020202020204" charset="-79"/>
                <a:cs typeface="Rubik" panose="020B0604020202020204" charset="-79"/>
              </a:rPr>
              <a:t> Mengambil informasi </a:t>
            </a:r>
            <a:r>
              <a:rPr lang="en-US" sz="1100" dirty="0" err="1">
                <a:solidFill>
                  <a:schemeClr val="dk1"/>
                </a:solidFill>
                <a:latin typeface="Rubik" panose="020B0604020202020204" charset="-79"/>
                <a:cs typeface="Rubik" panose="020B0604020202020204" charset="-79"/>
              </a:rPr>
              <a:t>produk</a:t>
            </a:r>
            <a:r>
              <a:rPr lang="en-US" sz="1100" dirty="0">
                <a:solidFill>
                  <a:schemeClr val="dk1"/>
                </a:solidFill>
                <a:latin typeface="Rubik" panose="020B0604020202020204" charset="-79"/>
                <a:cs typeface="Rubik" panose="020B0604020202020204" charset="-79"/>
              </a:rPr>
              <a:t> dan customer.</a:t>
            </a:r>
          </a:p>
          <a:p>
            <a:pPr marL="1104900" lvl="1" indent="-171450">
              <a:buClr>
                <a:schemeClr val="dk1"/>
              </a:buClr>
              <a:buSzPts val="1500"/>
              <a:buFont typeface="Arial" panose="020B0604020202020204" pitchFamily="34" charset="0"/>
              <a:buChar char="•"/>
            </a:pPr>
            <a:r>
              <a:rPr lang="en-US" sz="1100" b="1" dirty="0" err="1">
                <a:solidFill>
                  <a:schemeClr val="dk1"/>
                </a:solidFill>
                <a:latin typeface="Rubik" panose="020B0604020202020204" charset="-79"/>
                <a:cs typeface="Rubik" panose="020B0604020202020204" charset="-79"/>
              </a:rPr>
              <a:t>ft.price</a:t>
            </a:r>
            <a:r>
              <a:rPr lang="en-US" sz="1100" b="1" dirty="0">
                <a:solidFill>
                  <a:schemeClr val="dk1"/>
                </a:solidFill>
                <a:latin typeface="Rubik" panose="020B0604020202020204" charset="-79"/>
                <a:cs typeface="Rubik" panose="020B0604020202020204" charset="-79"/>
              </a:rPr>
              <a:t> AS </a:t>
            </a:r>
            <a:r>
              <a:rPr lang="en-US" sz="1100" b="1" dirty="0" err="1">
                <a:solidFill>
                  <a:schemeClr val="dk1"/>
                </a:solidFill>
                <a:latin typeface="Rubik" panose="020B0604020202020204" charset="-79"/>
                <a:cs typeface="Rubik" panose="020B0604020202020204" charset="-79"/>
              </a:rPr>
              <a:t>actual_price</a:t>
            </a:r>
            <a:r>
              <a:rPr lang="en-US" sz="1100" b="1" dirty="0">
                <a:solidFill>
                  <a:schemeClr val="dk1"/>
                </a:solidFill>
                <a:latin typeface="Rubik" panose="020B0604020202020204" charset="-79"/>
                <a:cs typeface="Rubik" panose="020B0604020202020204" charset="-79"/>
              </a:rPr>
              <a:t>, </a:t>
            </a:r>
            <a:r>
              <a:rPr lang="en-US" sz="1100" b="1" dirty="0" err="1">
                <a:solidFill>
                  <a:schemeClr val="dk1"/>
                </a:solidFill>
                <a:latin typeface="Rubik" panose="020B0604020202020204" charset="-79"/>
                <a:cs typeface="Rubik" panose="020B0604020202020204" charset="-79"/>
              </a:rPr>
              <a:t>ft.discount_percentage</a:t>
            </a:r>
            <a:r>
              <a:rPr lang="en-US" sz="1100" b="1" dirty="0">
                <a:solidFill>
                  <a:schemeClr val="dk1"/>
                </a:solidFill>
                <a:latin typeface="Rubik" panose="020B0604020202020204" charset="-79"/>
                <a:cs typeface="Rubik" panose="020B0604020202020204" charset="-79"/>
              </a:rPr>
              <a:t>:</a:t>
            </a:r>
            <a:r>
              <a:rPr lang="en-US" sz="1100" dirty="0">
                <a:solidFill>
                  <a:schemeClr val="dk1"/>
                </a:solidFill>
                <a:latin typeface="Rubik" panose="020B0604020202020204" charset="-79"/>
                <a:cs typeface="Rubik" panose="020B0604020202020204" charset="-79"/>
              </a:rPr>
              <a:t> Mengambil </a:t>
            </a:r>
            <a:r>
              <a:rPr lang="en-US" sz="1100" dirty="0" err="1">
                <a:solidFill>
                  <a:schemeClr val="dk1"/>
                </a:solidFill>
                <a:latin typeface="Rubik" panose="020B0604020202020204" charset="-79"/>
                <a:cs typeface="Rubik" panose="020B0604020202020204" charset="-79"/>
              </a:rPr>
              <a:t>harga</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produk</a:t>
            </a:r>
            <a:r>
              <a:rPr lang="en-US" sz="1100" dirty="0">
                <a:solidFill>
                  <a:schemeClr val="dk1"/>
                </a:solidFill>
                <a:latin typeface="Rubik" panose="020B0604020202020204" charset="-79"/>
                <a:cs typeface="Rubik" panose="020B0604020202020204" charset="-79"/>
              </a:rPr>
              <a:t> dan </a:t>
            </a:r>
            <a:r>
              <a:rPr lang="en-US" sz="1100" dirty="0" err="1">
                <a:solidFill>
                  <a:schemeClr val="dk1"/>
                </a:solidFill>
                <a:latin typeface="Rubik" panose="020B0604020202020204" charset="-79"/>
                <a:cs typeface="Rubik" panose="020B0604020202020204" charset="-79"/>
              </a:rPr>
              <a:t>diskon</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dari</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tabel</a:t>
            </a:r>
            <a:r>
              <a:rPr lang="en-US" sz="1100" dirty="0">
                <a:solidFill>
                  <a:schemeClr val="dk1"/>
                </a:solidFill>
                <a:latin typeface="Rubik" panose="020B0604020202020204" charset="-79"/>
                <a:cs typeface="Rubik" panose="020B0604020202020204" charset="-79"/>
              </a:rPr>
              <a:t> </a:t>
            </a:r>
            <a:r>
              <a:rPr lang="en-US" sz="1100" dirty="0" err="1">
                <a:solidFill>
                  <a:schemeClr val="dk1"/>
                </a:solidFill>
                <a:latin typeface="Rubik" panose="020B0604020202020204" charset="-79"/>
                <a:cs typeface="Rubik" panose="020B0604020202020204" charset="-79"/>
              </a:rPr>
              <a:t>transaksi</a:t>
            </a:r>
            <a:r>
              <a:rPr lang="en-US" sz="1100" dirty="0">
                <a:solidFill>
                  <a:schemeClr val="dk1"/>
                </a:solidFill>
                <a:latin typeface="Rubik" panose="020B0604020202020204" charset="-79"/>
                <a:cs typeface="Rubik" panose="020B0604020202020204" charset="-79"/>
              </a:rPr>
              <a:t> </a:t>
            </a:r>
            <a:r>
              <a:rPr lang="en-US" sz="1100" b="1" dirty="0">
                <a:solidFill>
                  <a:schemeClr val="dk1"/>
                </a:solidFill>
                <a:latin typeface="Rubik" panose="020B0604020202020204" charset="-79"/>
                <a:cs typeface="Rubik" panose="020B0604020202020204" charset="-79"/>
              </a:rPr>
              <a:t>(</a:t>
            </a:r>
            <a:r>
              <a:rPr lang="en-US" sz="1100" b="1" dirty="0" err="1">
                <a:solidFill>
                  <a:schemeClr val="dk1"/>
                </a:solidFill>
                <a:latin typeface="Rubik" panose="020B0604020202020204" charset="-79"/>
                <a:cs typeface="Rubik" panose="020B0604020202020204" charset="-79"/>
              </a:rPr>
              <a:t>kf_final_transaction</a:t>
            </a:r>
            <a:r>
              <a:rPr lang="en-US" sz="1100" b="1" dirty="0">
                <a:solidFill>
                  <a:schemeClr val="dk1"/>
                </a:solidFill>
                <a:latin typeface="Rubik" panose="020B0604020202020204" charset="-79"/>
                <a:cs typeface="Rubik" panose="020B0604020202020204" charset="-79"/>
              </a:rPr>
              <a:t>).</a:t>
            </a:r>
          </a:p>
        </p:txBody>
      </p:sp>
      <p:pic>
        <p:nvPicPr>
          <p:cNvPr id="7" name="Picture 6">
            <a:extLst>
              <a:ext uri="{FF2B5EF4-FFF2-40B4-BE49-F238E27FC236}">
                <a16:creationId xmlns:a16="http://schemas.microsoft.com/office/drawing/2014/main" id="{CABD6BF5-F365-AA47-6E2B-180E9E6DE653}"/>
              </a:ext>
            </a:extLst>
          </p:cNvPr>
          <p:cNvPicPr/>
          <p:nvPr/>
        </p:nvPicPr>
        <p:blipFill>
          <a:blip r:embed="rId6"/>
          <a:stretch/>
        </p:blipFill>
        <p:spPr>
          <a:xfrm>
            <a:off x="1084299" y="2180236"/>
            <a:ext cx="2849525" cy="2511226"/>
          </a:xfrm>
          <a:prstGeom prst="roundRect">
            <a:avLst>
              <a:gd name="adj" fmla="val 3285"/>
            </a:avLst>
          </a:prstGeom>
          <a:ln w="12700">
            <a:solidFill>
              <a:schemeClr val="tx1"/>
            </a:solidFill>
          </a:ln>
          <a:effectLst>
            <a:outerShdw dist="63500" dir="2700000" algn="tl" rotWithShape="0">
              <a:prstClr val="black"/>
            </a:outerShdw>
          </a:effectLst>
        </p:spPr>
      </p:pic>
    </p:spTree>
    <p:extLst>
      <p:ext uri="{BB962C8B-B14F-4D97-AF65-F5344CB8AC3E}">
        <p14:creationId xmlns:p14="http://schemas.microsoft.com/office/powerpoint/2010/main" val="30172975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1956</TotalTime>
  <Words>1391</Words>
  <Application>Microsoft Office PowerPoint</Application>
  <PresentationFormat>On-screen Show (16:9)</PresentationFormat>
  <Paragraphs>97</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Rubik Light</vt:lpstr>
      <vt:lpstr>Arial</vt:lpstr>
      <vt:lpstr>Rubik SemiBold</vt:lpstr>
      <vt:lpstr>Rubik</vt:lpstr>
      <vt:lpstr>Plus Jakarta Sans</vt:lpstr>
      <vt:lpstr>Times New Roman</vt:lpstr>
      <vt:lpstr>Rubik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Saia Mazaya Fatin</cp:lastModifiedBy>
  <cp:revision>6</cp:revision>
  <dcterms:modified xsi:type="dcterms:W3CDTF">2024-07-28T07:25:46Z</dcterms:modified>
</cp:coreProperties>
</file>