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3"/>
  </p:notesMasterIdLst>
  <p:sldIdLst>
    <p:sldId id="256" r:id="rId2"/>
    <p:sldId id="257" r:id="rId3"/>
    <p:sldId id="268" r:id="rId4"/>
    <p:sldId id="269" r:id="rId5"/>
    <p:sldId id="282" r:id="rId6"/>
    <p:sldId id="262" r:id="rId7"/>
    <p:sldId id="266" r:id="rId8"/>
    <p:sldId id="267" r:id="rId9"/>
    <p:sldId id="270" r:id="rId10"/>
    <p:sldId id="271" r:id="rId11"/>
    <p:sldId id="272" r:id="rId12"/>
    <p:sldId id="274" r:id="rId13"/>
    <p:sldId id="273" r:id="rId14"/>
    <p:sldId id="283" r:id="rId15"/>
    <p:sldId id="281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4D6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5" autoAdjust="0"/>
  </p:normalViewPr>
  <p:slideViewPr>
    <p:cSldViewPr snapToGrid="0" showGuides="1">
      <p:cViewPr varScale="1">
        <p:scale>
          <a:sx n="63" d="100"/>
          <a:sy n="63" d="100"/>
        </p:scale>
        <p:origin x="138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4682-0669-47D5-9489-EB98657C9F32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E1A44-3419-40F7-8341-5F59D2588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9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cette présentation je vais vous parler dans un premier temps </a:t>
            </a:r>
          </a:p>
          <a:p>
            <a:r>
              <a:rPr lang="fr-FR" dirty="0"/>
              <a:t>Du concept d’ETL </a:t>
            </a:r>
          </a:p>
          <a:p>
            <a:endParaRPr lang="fr-FR" dirty="0"/>
          </a:p>
          <a:p>
            <a:r>
              <a:rPr lang="fr-FR" dirty="0"/>
              <a:t>Dans un second temps, l’approche du projet pour la conception d’un ETL </a:t>
            </a:r>
          </a:p>
          <a:p>
            <a:endParaRPr lang="fr-FR" dirty="0"/>
          </a:p>
          <a:p>
            <a:r>
              <a:rPr lang="fr-FR" dirty="0"/>
              <a:t>Puis une démo d’un import de CSV et de traitement direct </a:t>
            </a:r>
          </a:p>
          <a:p>
            <a:endParaRPr lang="fr-FR" dirty="0"/>
          </a:p>
          <a:p>
            <a:r>
              <a:rPr lang="fr-FR" dirty="0"/>
              <a:t>Enfin Conclusion les montés en compétences qui y a eu pendant le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61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êtes </a:t>
            </a:r>
            <a:r>
              <a:rPr lang="fr-FR" dirty="0" err="1"/>
              <a:t>un·e</a:t>
            </a:r>
            <a:r>
              <a:rPr lang="fr-FR" dirty="0"/>
              <a:t> </a:t>
            </a:r>
            <a:r>
              <a:rPr lang="fr-FR" dirty="0" err="1"/>
              <a:t>développeur·se</a:t>
            </a:r>
            <a:r>
              <a:rPr lang="fr-FR" dirty="0"/>
              <a:t> chez </a:t>
            </a:r>
            <a:r>
              <a:rPr lang="fr-FR" b="1" dirty="0" err="1"/>
              <a:t>Analysis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r>
              <a:rPr lang="fr-FR" b="1" dirty="0"/>
              <a:t> </a:t>
            </a:r>
            <a:r>
              <a:rPr lang="fr-FR" b="1" dirty="0" err="1"/>
              <a:t>Preprocessing</a:t>
            </a:r>
            <a:r>
              <a:rPr lang="fr-FR" b="1" dirty="0"/>
              <a:t> And </a:t>
            </a:r>
            <a:r>
              <a:rPr lang="fr-FR" b="1" dirty="0" err="1"/>
              <a:t>Research</a:t>
            </a:r>
            <a:r>
              <a:rPr lang="fr-FR" dirty="0"/>
              <a:t>, une ESN spécialisée dans la réalisation d’applicatifs de type BI et intelligence artificielle.</a:t>
            </a:r>
          </a:p>
          <a:p>
            <a:r>
              <a:rPr lang="fr-FR" dirty="0"/>
              <a:t>On vous a confié la tâche de réaliser un proof of concept (</a:t>
            </a:r>
            <a:r>
              <a:rPr lang="fr-FR" dirty="0" err="1"/>
              <a:t>PoC</a:t>
            </a:r>
            <a:r>
              <a:rPr lang="fr-FR" dirty="0"/>
              <a:t>) dans le cadre d’un projet de </a:t>
            </a:r>
            <a:r>
              <a:rPr lang="fr-FR" dirty="0" err="1"/>
              <a:t>dashboard</a:t>
            </a:r>
            <a:r>
              <a:rPr lang="fr-FR" dirty="0"/>
              <a:t> d’aide à la décision pour un client exigeant. Vous avez accès à un fichier de données brutes, matérialisant un export depuis leurs bases de données opérationnelles.</a:t>
            </a:r>
          </a:p>
          <a:p>
            <a:r>
              <a:rPr lang="fr-FR" dirty="0"/>
              <a:t>Ce fichier CSV alimentera votre base analytique et tient lieu de situation initiale. Les CSV des mois suivants vous seront régulièrement transmis.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17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êtes </a:t>
            </a:r>
            <a:r>
              <a:rPr lang="fr-FR" dirty="0" err="1"/>
              <a:t>un·e</a:t>
            </a:r>
            <a:r>
              <a:rPr lang="fr-FR" dirty="0"/>
              <a:t> </a:t>
            </a:r>
            <a:r>
              <a:rPr lang="fr-FR" dirty="0" err="1"/>
              <a:t>développeur·se</a:t>
            </a:r>
            <a:r>
              <a:rPr lang="fr-FR" dirty="0"/>
              <a:t> chez </a:t>
            </a:r>
            <a:r>
              <a:rPr lang="fr-FR" b="1" dirty="0" err="1"/>
              <a:t>Analysis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r>
              <a:rPr lang="fr-FR" b="1" dirty="0"/>
              <a:t> </a:t>
            </a:r>
            <a:r>
              <a:rPr lang="fr-FR" b="1" dirty="0" err="1"/>
              <a:t>Preprocessing</a:t>
            </a:r>
            <a:r>
              <a:rPr lang="fr-FR" b="1" dirty="0"/>
              <a:t> And </a:t>
            </a:r>
            <a:r>
              <a:rPr lang="fr-FR" b="1" dirty="0" err="1"/>
              <a:t>Research</a:t>
            </a:r>
            <a:r>
              <a:rPr lang="fr-FR" dirty="0"/>
              <a:t>, une ESN (Entreprise de Services Numériques) spécialisée dans la réalisation d’applicatifs de type BI et intelligence artificielle.</a:t>
            </a:r>
          </a:p>
          <a:p>
            <a:r>
              <a:rPr lang="fr-FR" dirty="0"/>
              <a:t>On vous a confié la tâche de réaliser un proof of concept (</a:t>
            </a:r>
            <a:r>
              <a:rPr lang="fr-FR" dirty="0" err="1"/>
              <a:t>PoC</a:t>
            </a:r>
            <a:r>
              <a:rPr lang="fr-FR" dirty="0"/>
              <a:t>) dans le cadre d’un projet de </a:t>
            </a:r>
            <a:r>
              <a:rPr lang="fr-FR" dirty="0" err="1"/>
              <a:t>dashboard</a:t>
            </a:r>
            <a:r>
              <a:rPr lang="fr-FR" dirty="0"/>
              <a:t> d’aide à la décision pour un client exigeant. Vous avez accès à un fichier de données brutes, matérialisant un export depuis leurs bases de données opérationnelles.</a:t>
            </a:r>
          </a:p>
          <a:p>
            <a:r>
              <a:rPr lang="fr-FR" dirty="0"/>
              <a:t>Ce fichier CSV alimentera votre base analytique et tient lieu de situation initiale. Les CSV des mois suivants vous seront régulièrement transmis.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48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Vous êtes </a:t>
            </a:r>
            <a:r>
              <a:rPr lang="fr-FR" dirty="0" err="1"/>
              <a:t>un·e</a:t>
            </a:r>
            <a:r>
              <a:rPr lang="fr-FR" dirty="0"/>
              <a:t> </a:t>
            </a:r>
            <a:r>
              <a:rPr lang="fr-FR" dirty="0" err="1"/>
              <a:t>développeur·se</a:t>
            </a:r>
            <a:r>
              <a:rPr lang="fr-FR" dirty="0"/>
              <a:t> chez </a:t>
            </a:r>
            <a:r>
              <a:rPr lang="fr-FR" b="1" dirty="0" err="1"/>
              <a:t>Analysis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r>
              <a:rPr lang="fr-FR" b="1" dirty="0"/>
              <a:t> </a:t>
            </a:r>
            <a:r>
              <a:rPr lang="fr-FR" b="1" dirty="0" err="1"/>
              <a:t>Preprocessing</a:t>
            </a:r>
            <a:r>
              <a:rPr lang="fr-FR" b="1" dirty="0"/>
              <a:t> And </a:t>
            </a:r>
            <a:r>
              <a:rPr lang="fr-FR" b="1" dirty="0" err="1"/>
              <a:t>Research</a:t>
            </a:r>
            <a:r>
              <a:rPr lang="fr-FR" dirty="0"/>
              <a:t>, une ESN (Entreprise de Services Numériques) spécialisée dans la réalisation d’applicatifs de type BI et intelligence artificielle.</a:t>
            </a:r>
          </a:p>
          <a:p>
            <a:r>
              <a:rPr lang="fr-FR" dirty="0"/>
              <a:t>On vous a confié la tâche de réaliser un proof of concept (</a:t>
            </a:r>
            <a:r>
              <a:rPr lang="fr-FR" dirty="0" err="1"/>
              <a:t>PoC</a:t>
            </a:r>
            <a:r>
              <a:rPr lang="fr-FR" dirty="0"/>
              <a:t>) dans le cadre d’un projet de </a:t>
            </a:r>
            <a:r>
              <a:rPr lang="fr-FR" dirty="0" err="1"/>
              <a:t>dashboard</a:t>
            </a:r>
            <a:r>
              <a:rPr lang="fr-FR" dirty="0"/>
              <a:t> d’aide à la décision pour un client exigeant. Vous avez accès à un fichier de données brutes, matérialisant un export depuis leurs bases de données opérationnelles.</a:t>
            </a:r>
          </a:p>
          <a:p>
            <a:r>
              <a:rPr lang="fr-FR" dirty="0"/>
              <a:t>Ce fichier CSV alimentera votre base analytique et tient lieu de situation initiale. Les CSV des mois suivants vous seront régulièrement transmis.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3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le cadre de la récupération des fichiers deux options se présentait à moi, </a:t>
            </a:r>
          </a:p>
          <a:p>
            <a:r>
              <a:rPr lang="fr-FR" dirty="0"/>
              <a:t>Le premier est l’API, le second est le formulaire proposé par Django </a:t>
            </a:r>
          </a:p>
          <a:p>
            <a:r>
              <a:rPr lang="fr-FR" dirty="0"/>
              <a:t>Le formulaire a été le choix, pour des raisons d’accessibilités techniques.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95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base de donnée c’est PostgreSQL qui a été choisi, car il permet une grande flexibilité.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0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Démonstration des avancés des étapes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9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 d’étapes à suivre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5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Démonstration des avancés des étapes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E1A44-3419-40F7-8341-5F59D25883B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2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7F6F-05A7-49A7-B38D-18D405A6D1A7}" type="datetime1">
              <a:rPr lang="fr-FR" smtClean="0"/>
              <a:t>22/12/2022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24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0117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3108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056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88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049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4DAF-D4E9-4447-8D19-EB8C1BBAE9D6}" type="datetime1">
              <a:rPr lang="fr-FR" smtClean="0"/>
              <a:t>22/12/2022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7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E700644-F2C8-4C2D-8C6D-70D2965A5A94}" type="datetime1">
              <a:rPr lang="fr-FR" smtClean="0"/>
              <a:t>22/12/2022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1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E085-2494-49D4-A923-900AB17103BB}" type="datetime1">
              <a:rPr lang="fr-FR" smtClean="0"/>
              <a:t>22/12/2022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3C44-DF9D-458A-BBF2-CF2010FA2227}" type="datetime1">
              <a:rPr lang="fr-FR" smtClean="0"/>
              <a:t>22/12/2022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5D79-03B9-453C-96DC-5E6D8A91C3E1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4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D8CE-BBF7-4480-A31C-131415A6DC50}" type="datetime1">
              <a:rPr lang="fr-FR" smtClean="0"/>
              <a:t>22/12/2022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0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3150-45B3-4FAA-974E-128C24090BAC}" type="datetime1">
              <a:rPr lang="fr-FR" smtClean="0"/>
              <a:t>22/12/2022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4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507D-23EF-4BF2-9094-64B83B71CF8D}" type="datetime1">
              <a:rPr lang="fr-FR" smtClean="0"/>
              <a:t>22/12/2022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6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B156-A762-41AC-8C56-45202257648B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7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65E3-592E-4A52-A208-A3974A292B9A}" type="datetime1">
              <a:rPr lang="fr-FR" smtClean="0"/>
              <a:t>22/12/2022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3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8787-C576-425B-ACF0-87623EA689EA}" type="datetime1">
              <a:rPr lang="fr-FR" smtClean="0"/>
              <a:t>22/12/2022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7EFB-6DB8-4D46-9CAF-8E19AD46CF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4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81115-0978-C664-FFE4-06EA5309E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3800" dirty="0"/>
              <a:t>AFPAR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269087-050A-BEBD-FB9B-71E711B27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CREATION D’UN ETL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0957BB-7D1E-3BD4-5F6D-53A7277C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317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EC5B5C-5AC6-CB65-F0BD-E3C9CF8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1B1BD0-E4A2-326F-8F7C-AF6D44AA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0" r="37732" b="86667"/>
          <a:stretch/>
        </p:blipFill>
        <p:spPr>
          <a:xfrm>
            <a:off x="3795002" y="1215341"/>
            <a:ext cx="4601995" cy="36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EC5B5C-5AC6-CB65-F0BD-E3C9CF8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1B1BD0-E4A2-326F-8F7C-AF6D44AA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14853" r="1" b="63375"/>
          <a:stretch/>
        </p:blipFill>
        <p:spPr>
          <a:xfrm>
            <a:off x="1458411" y="1772032"/>
            <a:ext cx="8977599" cy="3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EC5B5C-5AC6-CB65-F0BD-E3C9CF8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1B1BD0-E4A2-326F-8F7C-AF6D44AA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8143" b="35021"/>
          <a:stretch/>
        </p:blipFill>
        <p:spPr>
          <a:xfrm>
            <a:off x="2662176" y="2009313"/>
            <a:ext cx="6251967" cy="27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5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EC5B5C-5AC6-CB65-F0BD-E3C9CF8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1B1BD0-E4A2-326F-8F7C-AF6D44AA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t="66835" r="21244"/>
          <a:stretch/>
        </p:blipFill>
        <p:spPr>
          <a:xfrm>
            <a:off x="3868979" y="1458409"/>
            <a:ext cx="4454042" cy="41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BC61414-C22E-6DA9-453E-B7987364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65C4DD-F52C-CA11-96AB-22103DAFC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2"/>
          <a:stretch/>
        </p:blipFill>
        <p:spPr>
          <a:xfrm>
            <a:off x="-84634" y="410325"/>
            <a:ext cx="12276634" cy="52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F1045-6FC7-F20A-6C16-57BEDF1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Filtres du CSV 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8F984-A54D-AA89-C04C-30735B67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57755" cy="4121800"/>
          </a:xfrm>
        </p:spPr>
        <p:txBody>
          <a:bodyPr>
            <a:normAutofit fontScale="92500" lnSpcReduction="10000"/>
          </a:bodyPr>
          <a:lstStyle/>
          <a:p>
            <a:r>
              <a:rPr lang="fr-FR" sz="3600" dirty="0"/>
              <a:t>Le CSV est filtré à l’ai des repères suivantes : </a:t>
            </a:r>
          </a:p>
          <a:p>
            <a:pPr lvl="1"/>
            <a:r>
              <a:rPr lang="fr-FR" sz="3200" dirty="0"/>
              <a:t>Suppression des doublons sur le numéro de facture et numéro de produit</a:t>
            </a:r>
          </a:p>
          <a:p>
            <a:pPr lvl="1"/>
            <a:r>
              <a:rPr lang="fr-FR" sz="3200" dirty="0"/>
              <a:t>Retirer toutes les lignes comportant des quantités négatives </a:t>
            </a:r>
          </a:p>
          <a:p>
            <a:pPr lvl="1"/>
            <a:r>
              <a:rPr lang="fr-FR" sz="3200" dirty="0"/>
              <a:t>Retrait de tous les numéros de produits comportant : </a:t>
            </a:r>
            <a:r>
              <a:rPr lang="fr-FR" sz="3200" i="1" dirty="0"/>
              <a:t>'M','POST', 'C2', 'DOT', 'BANK CHARGES', 'D', 'AMAZONFEE', 'S’, 'gift_0001_10','gift_0001_20','gift_0001_30','gift_0001_40’, 'gift_0001_50', 'PADS’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91F6B-9ED8-1F89-6539-FE21D0B6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0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6E98F-B3F4-BA94-2435-6A8A2BD5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du projet : MCD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40972F-D324-CE9F-E611-35C4B7BF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79991D-A505-D9DE-0EC7-079E76442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t="22705" r="-855" b="1"/>
          <a:stretch/>
        </p:blipFill>
        <p:spPr>
          <a:xfrm>
            <a:off x="1435261" y="1990845"/>
            <a:ext cx="9321478" cy="44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1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E9FCE-9A2D-A597-8282-FDDFE16B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70981"/>
            <a:ext cx="9613861" cy="1080938"/>
          </a:xfrm>
        </p:spPr>
        <p:txBody>
          <a:bodyPr/>
          <a:lstStyle/>
          <a:p>
            <a:r>
              <a:rPr lang="fr-FR" dirty="0"/>
              <a:t>Approche du projet : MPD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9D2AAE-D43C-2E23-AE22-0C0CC40F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B3957D-74DA-CE91-9DC6-71D1A18B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93" y="1173253"/>
            <a:ext cx="9613862" cy="54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20504-B261-0C43-4FD0-432FA92A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FFACA6-E351-268C-55D1-2B267522A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E4F52-4571-B0B1-0200-C446D79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3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20504-B261-0C43-4FD0-432FA92A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Liste des améliorations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D1EA07-B5EA-9B31-75C3-9219B5F0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00823" cy="3599316"/>
          </a:xfrm>
        </p:spPr>
        <p:txBody>
          <a:bodyPr>
            <a:normAutofit/>
          </a:bodyPr>
          <a:lstStyle/>
          <a:p>
            <a:r>
              <a:rPr lang="fr-FR" sz="3600" dirty="0"/>
              <a:t>Lier la base de donnée pour créer des graphiques</a:t>
            </a:r>
          </a:p>
          <a:p>
            <a:r>
              <a:rPr lang="fr-FR" sz="3600" dirty="0"/>
              <a:t>Améliorer l’interface globale </a:t>
            </a:r>
          </a:p>
          <a:p>
            <a:r>
              <a:rPr lang="fr-FR" sz="3600" dirty="0"/>
              <a:t>Permettre la mise en BDD en manuelle </a:t>
            </a:r>
          </a:p>
          <a:p>
            <a:r>
              <a:rPr lang="fr-FR" sz="3600" dirty="0"/>
              <a:t>Perfectionner les filtres</a:t>
            </a:r>
          </a:p>
          <a:p>
            <a:r>
              <a:rPr lang="fr-FR" sz="3600" dirty="0"/>
              <a:t>La possibilité d’importer plusieurs CSV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E4F52-4571-B0B1-0200-C446D79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3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63353-A393-CB9D-F412-E20FA87D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C5DCF-5D6D-5B63-658D-FCFA23C7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0D1D79-13C6-7A42-BEB0-5F5923B4A9D6}"/>
              </a:ext>
            </a:extLst>
          </p:cNvPr>
          <p:cNvSpPr txBox="1"/>
          <p:nvPr/>
        </p:nvSpPr>
        <p:spPr>
          <a:xfrm>
            <a:off x="939606" y="2034136"/>
            <a:ext cx="109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Approche du projet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7F331-CDFE-3B73-22A4-7860747653A4}"/>
              </a:ext>
            </a:extLst>
          </p:cNvPr>
          <p:cNvSpPr txBox="1"/>
          <p:nvPr/>
        </p:nvSpPr>
        <p:spPr>
          <a:xfrm>
            <a:off x="939606" y="2907068"/>
            <a:ext cx="109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Démo import d’un CSV &amp; Démo du traitement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C5619F-3CE5-DF52-AD71-24471939464D}"/>
              </a:ext>
            </a:extLst>
          </p:cNvPr>
          <p:cNvSpPr txBox="1"/>
          <p:nvPr/>
        </p:nvSpPr>
        <p:spPr>
          <a:xfrm>
            <a:off x="939606" y="4353618"/>
            <a:ext cx="109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7439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20504-B261-0C43-4FD0-432FA92A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Conclusions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D1EA07-B5EA-9B31-75C3-9219B5F0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00823" cy="3599316"/>
          </a:xfrm>
        </p:spPr>
        <p:txBody>
          <a:bodyPr>
            <a:normAutofit/>
          </a:bodyPr>
          <a:lstStyle/>
          <a:p>
            <a:r>
              <a:rPr lang="fr-FR" sz="3600" dirty="0"/>
              <a:t>Enrichissants, </a:t>
            </a:r>
          </a:p>
          <a:p>
            <a:r>
              <a:rPr lang="fr-FR" sz="3600" dirty="0"/>
              <a:t>Gap de compétences entre début de projet et fin de projet </a:t>
            </a:r>
          </a:p>
          <a:p>
            <a:r>
              <a:rPr lang="fr-FR" sz="3600" dirty="0"/>
              <a:t>Amélioration du </a:t>
            </a:r>
            <a:r>
              <a:rPr lang="fr-FR" sz="3600" dirty="0" err="1"/>
              <a:t>framework</a:t>
            </a:r>
            <a:r>
              <a:rPr lang="fr-FR" sz="3600" dirty="0"/>
              <a:t> </a:t>
            </a:r>
            <a:r>
              <a:rPr lang="fr-FR" sz="3600" dirty="0" err="1"/>
              <a:t>django</a:t>
            </a:r>
            <a:r>
              <a:rPr lang="fr-FR" sz="3600" dirty="0"/>
              <a:t> </a:t>
            </a:r>
          </a:p>
          <a:p>
            <a:r>
              <a:rPr lang="fr-FR" sz="3600" dirty="0"/>
              <a:t>Courbe d’apprentissage amélioré</a:t>
            </a:r>
          </a:p>
          <a:p>
            <a:r>
              <a:rPr lang="fr-FR" sz="3600" dirty="0"/>
              <a:t>Acquisition de nouveaux méthodes de travail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E4F52-4571-B0B1-0200-C446D793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9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37F886-F06D-004E-028D-766135A8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BD0594-FE66-8B38-D6DF-3C2A930895A2}"/>
              </a:ext>
            </a:extLst>
          </p:cNvPr>
          <p:cNvSpPr txBox="1"/>
          <p:nvPr/>
        </p:nvSpPr>
        <p:spPr>
          <a:xfrm>
            <a:off x="1053297" y="2300548"/>
            <a:ext cx="107413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500" dirty="0">
                <a:latin typeface="Edwardian Script ITC" panose="030303020407070D0804" pitchFamily="66" charset="0"/>
              </a:rPr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6777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C674A-ED9F-F5A0-6990-8B9306AF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4F925A-69F7-2773-5225-BE9FF1F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3</a:t>
            </a:fld>
            <a:endParaRPr lang="fr-F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C9B8C5-AD56-A163-D6C4-6B2A6B565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85" y="2016062"/>
            <a:ext cx="4729829" cy="47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25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16F663D-08D6-75FF-2C2D-5F25B9DF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4F925A-69F7-2773-5225-BE9FF1F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4</a:t>
            </a:fld>
            <a:endParaRPr lang="fr-F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C9B8C5-AD56-A163-D6C4-6B2A6B565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36" y="0"/>
            <a:ext cx="5790016" cy="579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418725-6D69-0236-0F36-417228FEF1EF}"/>
              </a:ext>
            </a:extLst>
          </p:cNvPr>
          <p:cNvSpPr txBox="1"/>
          <p:nvPr/>
        </p:nvSpPr>
        <p:spPr>
          <a:xfrm>
            <a:off x="0" y="5924128"/>
            <a:ext cx="123005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 err="1">
                <a:solidFill>
                  <a:srgbClr val="005EB8"/>
                </a:solidFill>
              </a:rPr>
              <a:t>Analysis</a:t>
            </a:r>
            <a:r>
              <a:rPr lang="fr-FR" sz="4400" b="1" dirty="0">
                <a:solidFill>
                  <a:srgbClr val="005EB8"/>
                </a:solidFill>
              </a:rPr>
              <a:t> </a:t>
            </a:r>
            <a:r>
              <a:rPr lang="fr-FR" sz="4400" b="1" dirty="0" err="1">
                <a:solidFill>
                  <a:srgbClr val="005EB8"/>
                </a:solidFill>
              </a:rPr>
              <a:t>Features</a:t>
            </a:r>
            <a:r>
              <a:rPr lang="fr-FR" sz="4400" b="1" dirty="0">
                <a:solidFill>
                  <a:srgbClr val="005EB8"/>
                </a:solidFill>
              </a:rPr>
              <a:t> </a:t>
            </a:r>
            <a:r>
              <a:rPr lang="fr-FR" sz="4400" b="1" dirty="0" err="1">
                <a:solidFill>
                  <a:srgbClr val="005EB8"/>
                </a:solidFill>
              </a:rPr>
              <a:t>Preprocessing</a:t>
            </a:r>
            <a:r>
              <a:rPr lang="fr-FR" sz="4400" b="1" dirty="0">
                <a:solidFill>
                  <a:srgbClr val="005EB8"/>
                </a:solidFill>
              </a:rPr>
              <a:t> And </a:t>
            </a:r>
            <a:r>
              <a:rPr lang="fr-FR" sz="4400" b="1" dirty="0" err="1">
                <a:solidFill>
                  <a:srgbClr val="005EB8"/>
                </a:solidFill>
              </a:rPr>
              <a:t>Research</a:t>
            </a:r>
            <a:r>
              <a:rPr lang="fr-FR" sz="4400" dirty="0">
                <a:solidFill>
                  <a:srgbClr val="005EB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4878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16F663D-08D6-75FF-2C2D-5F25B9DF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4F925A-69F7-2773-5225-BE9FF1F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5</a:t>
            </a:fld>
            <a:endParaRPr lang="fr-FR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C9B8C5-AD56-A163-D6C4-6B2A6B565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36" y="0"/>
            <a:ext cx="5790016" cy="579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418725-6D69-0236-0F36-417228FEF1EF}"/>
              </a:ext>
            </a:extLst>
          </p:cNvPr>
          <p:cNvSpPr txBox="1"/>
          <p:nvPr/>
        </p:nvSpPr>
        <p:spPr>
          <a:xfrm>
            <a:off x="0" y="5924128"/>
            <a:ext cx="123005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400" b="1" dirty="0">
                <a:solidFill>
                  <a:srgbClr val="005EB8"/>
                </a:solidFill>
              </a:rPr>
              <a:t>AFPAR</a:t>
            </a:r>
            <a:endParaRPr lang="fr-FR" sz="4400" dirty="0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2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18839-0FB5-5A96-8CB5-D55DA22A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du projet : Technologies utilisés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54D47C-2D59-60B6-ED58-34D73C7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6</a:t>
            </a:fld>
            <a:endParaRPr lang="fr-FR"/>
          </a:p>
        </p:txBody>
      </p:sp>
      <p:pic>
        <p:nvPicPr>
          <p:cNvPr id="2052" name="Picture 4" descr="Notre expertise Django Python à votre service| Ubidreams">
            <a:extLst>
              <a:ext uri="{FF2B5EF4-FFF2-40B4-BE49-F238E27FC236}">
                <a16:creationId xmlns:a16="http://schemas.microsoft.com/office/drawing/2014/main" id="{8330A9BF-D416-E4F5-C955-405CA1B4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756760"/>
            <a:ext cx="4972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1C8225-33F2-416D-C0DA-20EF127A9649}"/>
              </a:ext>
            </a:extLst>
          </p:cNvPr>
          <p:cNvSpPr txBox="1"/>
          <p:nvPr/>
        </p:nvSpPr>
        <p:spPr>
          <a:xfrm>
            <a:off x="368191" y="4799054"/>
            <a:ext cx="1899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MODEL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C3D10D-8E01-191A-1C70-07F4FBAC92E7}"/>
              </a:ext>
            </a:extLst>
          </p:cNvPr>
          <p:cNvSpPr txBox="1"/>
          <p:nvPr/>
        </p:nvSpPr>
        <p:spPr>
          <a:xfrm>
            <a:off x="5369706" y="4803523"/>
            <a:ext cx="14574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VIEW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278258D-35A9-8392-4AF1-0DB1B6499F9F}"/>
              </a:ext>
            </a:extLst>
          </p:cNvPr>
          <p:cNvSpPr/>
          <p:nvPr/>
        </p:nvSpPr>
        <p:spPr>
          <a:xfrm>
            <a:off x="10669657" y="2003957"/>
            <a:ext cx="1154152" cy="4279392"/>
          </a:xfrm>
          <a:prstGeom prst="roundRect">
            <a:avLst>
              <a:gd name="adj" fmla="val 7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45FA9C-B8F1-0F99-25DD-E3A32ABF3AFB}"/>
              </a:ext>
            </a:extLst>
          </p:cNvPr>
          <p:cNvSpPr txBox="1"/>
          <p:nvPr/>
        </p:nvSpPr>
        <p:spPr>
          <a:xfrm>
            <a:off x="9022316" y="4799055"/>
            <a:ext cx="2928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TEMPALTES</a:t>
            </a:r>
          </a:p>
        </p:txBody>
      </p:sp>
    </p:spTree>
    <p:extLst>
      <p:ext uri="{BB962C8B-B14F-4D97-AF65-F5344CB8AC3E}">
        <p14:creationId xmlns:p14="http://schemas.microsoft.com/office/powerpoint/2010/main" val="73582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18839-0FB5-5A96-8CB5-D55DA22A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du projet : Technologies utilisés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54D47C-2D59-60B6-ED58-34D73C7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7</a:t>
            </a:fld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326C156-0161-0737-A150-B3A11395B758}"/>
              </a:ext>
            </a:extLst>
          </p:cNvPr>
          <p:cNvSpPr/>
          <p:nvPr/>
        </p:nvSpPr>
        <p:spPr>
          <a:xfrm>
            <a:off x="196728" y="2174645"/>
            <a:ext cx="1571111" cy="4279392"/>
          </a:xfrm>
          <a:prstGeom prst="roundRect">
            <a:avLst>
              <a:gd name="adj" fmla="val 7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3602CB-74FB-8392-4F32-5F5DA022CC08}"/>
              </a:ext>
            </a:extLst>
          </p:cNvPr>
          <p:cNvSpPr txBox="1"/>
          <p:nvPr/>
        </p:nvSpPr>
        <p:spPr>
          <a:xfrm>
            <a:off x="3212591" y="2746772"/>
            <a:ext cx="1694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API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EE78B-5344-6AA6-85D7-7FCDBCAE3AA2}"/>
              </a:ext>
            </a:extLst>
          </p:cNvPr>
          <p:cNvSpPr txBox="1"/>
          <p:nvPr/>
        </p:nvSpPr>
        <p:spPr>
          <a:xfrm>
            <a:off x="6352032" y="2746772"/>
            <a:ext cx="553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FORMULAIRE</a:t>
            </a:r>
          </a:p>
        </p:txBody>
      </p:sp>
    </p:spTree>
    <p:extLst>
      <p:ext uri="{BB962C8B-B14F-4D97-AF65-F5344CB8AC3E}">
        <p14:creationId xmlns:p14="http://schemas.microsoft.com/office/powerpoint/2010/main" val="284053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DEE17-F99C-3799-EE2A-114013FF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du projet : Base de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8B0A4A-3516-A6A2-F71E-80E8DD70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37F5BB2-5383-4A47-D51C-BE36BEABFEAC}"/>
              </a:ext>
            </a:extLst>
          </p:cNvPr>
          <p:cNvSpPr/>
          <p:nvPr/>
        </p:nvSpPr>
        <p:spPr>
          <a:xfrm>
            <a:off x="189804" y="5880847"/>
            <a:ext cx="11812392" cy="223925"/>
          </a:xfrm>
          <a:prstGeom prst="roundRect">
            <a:avLst>
              <a:gd name="adj" fmla="val 7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6AC808-4397-95DA-9EC7-642D6B2BC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2493835"/>
            <a:ext cx="7877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EC5B5C-5AC6-CB65-F0BD-E3C9CF82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EFB-6DB8-4D46-9CAF-8E19AD46CF5F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1B1BD0-E4A2-326F-8F7C-AF6D44AA3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27" y="0"/>
            <a:ext cx="4159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4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285</TotalTime>
  <Words>683</Words>
  <Application>Microsoft Office PowerPoint</Application>
  <PresentationFormat>Grand écran</PresentationFormat>
  <Paragraphs>92</Paragraphs>
  <Slides>21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Edwardian Script ITC</vt:lpstr>
      <vt:lpstr>Trebuchet MS</vt:lpstr>
      <vt:lpstr>Berlin</vt:lpstr>
      <vt:lpstr>AFPAR</vt:lpstr>
      <vt:lpstr>SOMMAIRE</vt:lpstr>
      <vt:lpstr>Contexte du projet</vt:lpstr>
      <vt:lpstr>Présentation PowerPoint</vt:lpstr>
      <vt:lpstr>Présentation PowerPoint</vt:lpstr>
      <vt:lpstr>Approche du projet : Technologies utilisés </vt:lpstr>
      <vt:lpstr>Approche du projet : Technologies utilisés </vt:lpstr>
      <vt:lpstr>Approche du projet : Base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Filtres du CSV  </vt:lpstr>
      <vt:lpstr>Approche du projet : MCD</vt:lpstr>
      <vt:lpstr>Approche du projet : MPD </vt:lpstr>
      <vt:lpstr>Démonstration</vt:lpstr>
      <vt:lpstr>Liste des améliorations</vt:lpstr>
      <vt:lpstr>Conclusions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AFPAR</dc:title>
  <dc:creator>Saia raladison</dc:creator>
  <cp:lastModifiedBy>Saia raladison</cp:lastModifiedBy>
  <cp:revision>37</cp:revision>
  <dcterms:created xsi:type="dcterms:W3CDTF">2022-12-17T11:17:32Z</dcterms:created>
  <dcterms:modified xsi:type="dcterms:W3CDTF">2022-12-22T05:58:10Z</dcterms:modified>
</cp:coreProperties>
</file>