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sldIdLst>
    <p:sldId id="256" r:id="rId2"/>
    <p:sldId id="257" r:id="rId3"/>
    <p:sldId id="258" r:id="rId4"/>
    <p:sldId id="259" r:id="rId5"/>
    <p:sldId id="260" r:id="rId6"/>
    <p:sldId id="261" r:id="rId7"/>
    <p:sldId id="268" r:id="rId8"/>
    <p:sldId id="269" r:id="rId9"/>
    <p:sldId id="282" r:id="rId10"/>
    <p:sldId id="262" r:id="rId11"/>
    <p:sldId id="266" r:id="rId12"/>
    <p:sldId id="267" r:id="rId13"/>
    <p:sldId id="270" r:id="rId14"/>
    <p:sldId id="271" r:id="rId15"/>
    <p:sldId id="272" r:id="rId16"/>
    <p:sldId id="274" r:id="rId17"/>
    <p:sldId id="273" r:id="rId18"/>
    <p:sldId id="283" r:id="rId19"/>
    <p:sldId id="281"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B8"/>
    <a:srgbClr val="4D66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75" autoAdjust="0"/>
  </p:normalViewPr>
  <p:slideViewPr>
    <p:cSldViewPr snapToGrid="0" showGuides="1">
      <p:cViewPr>
        <p:scale>
          <a:sx n="66" d="100"/>
          <a:sy n="66" d="100"/>
        </p:scale>
        <p:origin x="1253" y="3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4682-0669-47D5-9489-EB98657C9F32}" type="datetimeFigureOut">
              <a:rPr lang="fr-FR" smtClean="0"/>
              <a:t>20/12/2022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E1A44-3419-40F7-8341-5F59D25883B6}" type="slidenum">
              <a:rPr lang="fr-FR" smtClean="0"/>
              <a:t>‹N°›</a:t>
            </a:fld>
            <a:endParaRPr lang="fr-FR"/>
          </a:p>
        </p:txBody>
      </p:sp>
    </p:spTree>
    <p:extLst>
      <p:ext uri="{BB962C8B-B14F-4D97-AF65-F5344CB8AC3E}">
        <p14:creationId xmlns:p14="http://schemas.microsoft.com/office/powerpoint/2010/main" val="323279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stera.com/fr/type/Blog/raisons-pour-lesquelles-construire-votre-entrep%C3%B4t-de-donn%C3%A9es-dans-le-clou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alend.com/fr/products/data-qualit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talend.com/fr/resources/guide-redondance-donne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Durant cette présentation je vais vous parler dans un premier temps </a:t>
            </a:r>
          </a:p>
          <a:p>
            <a:r>
              <a:rPr lang="fr-FR" dirty="0"/>
              <a:t>Du concept d’ETL </a:t>
            </a:r>
          </a:p>
          <a:p>
            <a:endParaRPr lang="fr-FR" dirty="0"/>
          </a:p>
          <a:p>
            <a:r>
              <a:rPr lang="fr-FR" dirty="0"/>
              <a:t>Dans un second temps, l’approche du projet pour la conception d’un ETL </a:t>
            </a:r>
          </a:p>
          <a:p>
            <a:endParaRPr lang="fr-FR" dirty="0"/>
          </a:p>
          <a:p>
            <a:r>
              <a:rPr lang="fr-FR" dirty="0"/>
              <a:t>Puis une démo d’un import de CSV et de traitement direct </a:t>
            </a:r>
          </a:p>
          <a:p>
            <a:endParaRPr lang="fr-FR" dirty="0"/>
          </a:p>
          <a:p>
            <a:r>
              <a:rPr lang="fr-FR" dirty="0"/>
              <a:t>Enfin Conclusion les montés en compétences qui y a eu pendant le projet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2</a:t>
            </a:fld>
            <a:endParaRPr lang="fr-FR"/>
          </a:p>
        </p:txBody>
      </p:sp>
    </p:spTree>
    <p:extLst>
      <p:ext uri="{BB962C8B-B14F-4D97-AF65-F5344CB8AC3E}">
        <p14:creationId xmlns:p14="http://schemas.microsoft.com/office/powerpoint/2010/main" val="319561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base de donnée c’est PostgreSQL qui a été choisi, car il permet une grande flexibilité.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12</a:t>
            </a:fld>
            <a:endParaRPr lang="fr-FR"/>
          </a:p>
        </p:txBody>
      </p:sp>
    </p:spTree>
    <p:extLst>
      <p:ext uri="{BB962C8B-B14F-4D97-AF65-F5344CB8AC3E}">
        <p14:creationId xmlns:p14="http://schemas.microsoft.com/office/powerpoint/2010/main" val="170470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Démonstration des avancés des étapes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22</a:t>
            </a:fld>
            <a:endParaRPr lang="fr-FR"/>
          </a:p>
        </p:txBody>
      </p:sp>
    </p:spTree>
    <p:extLst>
      <p:ext uri="{BB962C8B-B14F-4D97-AF65-F5344CB8AC3E}">
        <p14:creationId xmlns:p14="http://schemas.microsoft.com/office/powerpoint/2010/main" val="2146990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Démonstration des avancés des étapes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23</a:t>
            </a:fld>
            <a:endParaRPr lang="fr-FR"/>
          </a:p>
        </p:txBody>
      </p:sp>
    </p:spTree>
    <p:extLst>
      <p:ext uri="{BB962C8B-B14F-4D97-AF65-F5344CB8AC3E}">
        <p14:creationId xmlns:p14="http://schemas.microsoft.com/office/powerpoint/2010/main" val="294965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Démonstration des avancés des étapes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24</a:t>
            </a:fld>
            <a:endParaRPr lang="fr-FR"/>
          </a:p>
        </p:txBody>
      </p:sp>
    </p:spTree>
    <p:extLst>
      <p:ext uri="{BB962C8B-B14F-4D97-AF65-F5344CB8AC3E}">
        <p14:creationId xmlns:p14="http://schemas.microsoft.com/office/powerpoint/2010/main" val="30812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474747"/>
                </a:solidFill>
                <a:effectLst/>
                <a:latin typeface="Open Sans" panose="020B0606030504020204" pitchFamily="34" charset="0"/>
              </a:rPr>
              <a:t>Pour le dire simplement, le processus ETL de données, y compris </a:t>
            </a:r>
            <a:r>
              <a:rPr lang="fr-FR" b="0" i="1" dirty="0">
                <a:solidFill>
                  <a:srgbClr val="474747"/>
                </a:solidFill>
                <a:effectLst/>
                <a:latin typeface="Open Sans" panose="020B0606030504020204" pitchFamily="34" charset="0"/>
              </a:rPr>
              <a:t>extraction</a:t>
            </a:r>
            <a:r>
              <a:rPr lang="fr-FR" b="0" i="0" dirty="0">
                <a:solidFill>
                  <a:srgbClr val="474747"/>
                </a:solidFill>
                <a:effectLst/>
                <a:latin typeface="Open Sans" panose="020B0606030504020204" pitchFamily="34" charset="0"/>
              </a:rPr>
              <a:t> et la compilation des données brutes, </a:t>
            </a:r>
            <a:r>
              <a:rPr lang="fr-FR" b="0" i="1" dirty="0">
                <a:solidFill>
                  <a:srgbClr val="474747"/>
                </a:solidFill>
                <a:effectLst/>
                <a:latin typeface="Open Sans" panose="020B0606030504020204" pitchFamily="34" charset="0"/>
              </a:rPr>
              <a:t>transformer</a:t>
            </a:r>
            <a:r>
              <a:rPr lang="fr-FR" b="0" i="0" dirty="0">
                <a:solidFill>
                  <a:srgbClr val="474747"/>
                </a:solidFill>
                <a:effectLst/>
                <a:latin typeface="Open Sans" panose="020B0606030504020204" pitchFamily="34" charset="0"/>
              </a:rPr>
              <a:t> pour le rendre intelligible, et </a:t>
            </a:r>
            <a:r>
              <a:rPr lang="fr-FR" b="0" i="1" dirty="0">
                <a:solidFill>
                  <a:srgbClr val="474747"/>
                </a:solidFill>
                <a:effectLst/>
                <a:latin typeface="Open Sans" panose="020B0606030504020204" pitchFamily="34" charset="0"/>
              </a:rPr>
              <a:t>chargement</a:t>
            </a:r>
            <a:r>
              <a:rPr lang="fr-FR" b="0" i="0" dirty="0">
                <a:solidFill>
                  <a:srgbClr val="474747"/>
                </a:solidFill>
                <a:effectLst/>
                <a:latin typeface="Open Sans" panose="020B0606030504020204" pitchFamily="34" charset="0"/>
              </a:rPr>
              <a:t> dans un système cible, tel qu'une base de données ou </a:t>
            </a:r>
            <a:r>
              <a:rPr lang="fr-FR" b="0" i="0" u="none" strike="noStrike" dirty="0">
                <a:solidFill>
                  <a:srgbClr val="21759B"/>
                </a:solidFill>
                <a:effectLst/>
                <a:latin typeface="Open Sans" panose="020B0606030504020204" pitchFamily="34" charset="0"/>
                <a:hlinkClick r:id="rId3"/>
              </a:rPr>
              <a:t>entrepôt de données</a:t>
            </a:r>
            <a:r>
              <a:rPr lang="fr-FR" b="0" i="0" dirty="0">
                <a:solidFill>
                  <a:srgbClr val="474747"/>
                </a:solidFill>
                <a:effectLst/>
                <a:latin typeface="Open Sans" panose="020B0606030504020204" pitchFamily="34" charset="0"/>
              </a:rPr>
              <a:t>, pour un accès et une analyse faciles. ETL abréviation de </a:t>
            </a:r>
            <a:r>
              <a:rPr lang="fr-FR" b="0" i="0" dirty="0" err="1">
                <a:solidFill>
                  <a:srgbClr val="474747"/>
                </a:solidFill>
                <a:effectLst/>
                <a:latin typeface="Open Sans" panose="020B0606030504020204" pitchFamily="34" charset="0"/>
              </a:rPr>
              <a:t>Extract</a:t>
            </a:r>
            <a:r>
              <a:rPr lang="fr-FR" b="0" i="0" dirty="0">
                <a:solidFill>
                  <a:srgbClr val="474747"/>
                </a:solidFill>
                <a:effectLst/>
                <a:latin typeface="Open Sans" panose="020B0606030504020204" pitchFamily="34" charset="0"/>
              </a:rPr>
              <a:t>, </a:t>
            </a:r>
            <a:r>
              <a:rPr lang="fr-FR" b="0" i="0" dirty="0" err="1">
                <a:solidFill>
                  <a:srgbClr val="474747"/>
                </a:solidFill>
                <a:effectLst/>
                <a:latin typeface="Open Sans" panose="020B0606030504020204" pitchFamily="34" charset="0"/>
              </a:rPr>
              <a:t>Transform</a:t>
            </a:r>
            <a:r>
              <a:rPr lang="fr-FR" b="0" i="0" dirty="0">
                <a:solidFill>
                  <a:srgbClr val="474747"/>
                </a:solidFill>
                <a:effectLst/>
                <a:latin typeface="Open Sans" panose="020B0606030504020204" pitchFamily="34" charset="0"/>
              </a:rPr>
              <a:t>, </a:t>
            </a:r>
            <a:r>
              <a:rPr lang="fr-FR" b="0" i="0" dirty="0" err="1">
                <a:solidFill>
                  <a:srgbClr val="474747"/>
                </a:solidFill>
                <a:effectLst/>
                <a:latin typeface="Open Sans" panose="020B0606030504020204" pitchFamily="34" charset="0"/>
              </a:rPr>
              <a:t>Load</a:t>
            </a:r>
            <a:r>
              <a:rPr lang="fr-FR" b="0" i="0" dirty="0">
                <a:solidFill>
                  <a:srgbClr val="474747"/>
                </a:solidFill>
                <a:effectLst/>
                <a:latin typeface="Open Sans" panose="020B0606030504020204" pitchFamily="34" charset="0"/>
              </a:rPr>
              <a:t>, est un élément important de l'écosystème de données de toute entreprise moderne. Le processus ETL est ce qui aide à briser les silos de données et facilite l'accès aux données pour les décideurs.</a:t>
            </a:r>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3</a:t>
            </a:fld>
            <a:endParaRPr lang="fr-FR"/>
          </a:p>
        </p:txBody>
      </p:sp>
    </p:spTree>
    <p:extLst>
      <p:ext uri="{BB962C8B-B14F-4D97-AF65-F5344CB8AC3E}">
        <p14:creationId xmlns:p14="http://schemas.microsoft.com/office/powerpoint/2010/main" val="276350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23E48"/>
                </a:solidFill>
                <a:effectLst/>
                <a:latin typeface="Source Sans Pro" panose="020B0604020202020204" pitchFamily="34" charset="0"/>
              </a:rPr>
              <a:t>L'objectif d'ETL est de produire des données propres, faciles d'accès et qui peuvent être exploitées efficacement par l'analytique, la Business Intelligence ou/et les opérations commerciales. Les données brutes peuvent être extraites de différentes sources, en particulier :</a:t>
            </a:r>
          </a:p>
          <a:p>
            <a:pPr algn="l">
              <a:buFont typeface="Arial" panose="020B0604020202020204" pitchFamily="34" charset="0"/>
              <a:buChar char="•"/>
            </a:pPr>
            <a:r>
              <a:rPr lang="fr-FR" b="0" i="0" dirty="0">
                <a:solidFill>
                  <a:srgbClr val="323E48"/>
                </a:solidFill>
                <a:effectLst/>
                <a:latin typeface="Source Sans Pro" panose="020B0503030403020204" pitchFamily="34" charset="0"/>
              </a:rPr>
              <a:t>Bases de données existantes</a:t>
            </a:r>
          </a:p>
          <a:p>
            <a:pPr algn="l">
              <a:buFont typeface="Arial" panose="020B0604020202020204" pitchFamily="34" charset="0"/>
              <a:buChar char="•"/>
            </a:pPr>
            <a:r>
              <a:rPr lang="fr-FR" b="0" i="0" dirty="0">
                <a:solidFill>
                  <a:srgbClr val="323E48"/>
                </a:solidFill>
                <a:effectLst/>
                <a:latin typeface="Source Sans Pro" panose="020B0503030403020204" pitchFamily="34" charset="0"/>
              </a:rPr>
              <a:t>Logs d'activité (trafic réseau, rapports d'erreurs, etc.)</a:t>
            </a:r>
          </a:p>
          <a:p>
            <a:pPr algn="l">
              <a:buFont typeface="Arial" panose="020B0604020202020204" pitchFamily="34" charset="0"/>
              <a:buChar char="•"/>
            </a:pPr>
            <a:r>
              <a:rPr lang="fr-FR" b="0" i="0" dirty="0">
                <a:solidFill>
                  <a:srgbClr val="323E48"/>
                </a:solidFill>
                <a:effectLst/>
                <a:latin typeface="Source Sans Pro" panose="020B0503030403020204" pitchFamily="34" charset="0"/>
              </a:rPr>
              <a:t>Comportement, performances et anomalies des applications</a:t>
            </a:r>
          </a:p>
          <a:p>
            <a:pPr algn="l">
              <a:buFont typeface="Arial" panose="020B0604020202020204" pitchFamily="34" charset="0"/>
              <a:buChar char="•"/>
            </a:pPr>
            <a:r>
              <a:rPr lang="fr-FR" b="0" i="0" dirty="0">
                <a:solidFill>
                  <a:srgbClr val="323E48"/>
                </a:solidFill>
                <a:effectLst/>
                <a:latin typeface="Source Sans Pro" panose="020B0503030403020204" pitchFamily="34" charset="0"/>
              </a:rPr>
              <a:t>Événements de sécurité</a:t>
            </a:r>
          </a:p>
          <a:p>
            <a:pPr algn="l">
              <a:buFont typeface="Arial" panose="020B0604020202020204" pitchFamily="34" charset="0"/>
              <a:buChar char="•"/>
            </a:pPr>
            <a:r>
              <a:rPr lang="fr-FR" b="0" i="0" dirty="0">
                <a:solidFill>
                  <a:srgbClr val="323E48"/>
                </a:solidFill>
                <a:effectLst/>
                <a:latin typeface="Source Sans Pro" panose="020B0503030403020204" pitchFamily="34" charset="0"/>
              </a:rPr>
              <a:t>Autres opérations qui doivent être décrites aux fins de conformité</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4</a:t>
            </a:fld>
            <a:endParaRPr lang="fr-FR"/>
          </a:p>
        </p:txBody>
      </p:sp>
    </p:spTree>
    <p:extLst>
      <p:ext uri="{BB962C8B-B14F-4D97-AF65-F5344CB8AC3E}">
        <p14:creationId xmlns:p14="http://schemas.microsoft.com/office/powerpoint/2010/main" val="262969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323E48"/>
                </a:solidFill>
                <a:effectLst/>
                <a:latin typeface="Source Sans Pro" panose="020B0503030403020204" pitchFamily="34" charset="0"/>
              </a:rPr>
              <a:t>L'étape de transformation du processus ETL est celle des opérations les plus essentielles. L'opération la plus importante de l'étape de transformation consiste à appliquer aux données brutes les règles internes de l'entreprise de manière à répondre aux exigences en matière de </a:t>
            </a:r>
            <a:r>
              <a:rPr lang="fr-FR" b="0" i="0" dirty="0" err="1">
                <a:solidFill>
                  <a:srgbClr val="323E48"/>
                </a:solidFill>
                <a:effectLst/>
                <a:latin typeface="Source Sans Pro" panose="020B0503030403020204" pitchFamily="34" charset="0"/>
              </a:rPr>
              <a:t>reporting</a:t>
            </a:r>
            <a:r>
              <a:rPr lang="fr-FR" b="0" i="0" dirty="0">
                <a:solidFill>
                  <a:srgbClr val="323E48"/>
                </a:solidFill>
                <a:effectLst/>
                <a:latin typeface="Source Sans Pro" panose="020B0503030403020204" pitchFamily="34" charset="0"/>
              </a:rPr>
              <a:t> :  les données brutes sont nettoyées et converties aux formats de rapport qui conviennent (si les données ne sont pas nettoyées, il devient plus difficile d'appliquer les règles internes de </a:t>
            </a:r>
            <a:r>
              <a:rPr lang="fr-FR" b="0" i="0" dirty="0" err="1">
                <a:solidFill>
                  <a:srgbClr val="323E48"/>
                </a:solidFill>
                <a:effectLst/>
                <a:latin typeface="Source Sans Pro" panose="020B0503030403020204" pitchFamily="34" charset="0"/>
              </a:rPr>
              <a:t>reporting</a:t>
            </a:r>
            <a:r>
              <a:rPr lang="fr-FR" b="0" i="0" dirty="0">
                <a:solidFill>
                  <a:srgbClr val="323E48"/>
                </a:solidFill>
                <a:effectLst/>
                <a:latin typeface="Source Sans Pro" panose="020B0503030403020204" pitchFamily="34" charset="0"/>
              </a:rPr>
              <a:t>).</a:t>
            </a:r>
          </a:p>
          <a:p>
            <a:pPr algn="l"/>
            <a:r>
              <a:rPr lang="fr-FR" b="0" i="0" dirty="0">
                <a:solidFill>
                  <a:srgbClr val="323E48"/>
                </a:solidFill>
                <a:effectLst/>
                <a:latin typeface="Source Sans Pro" panose="020B0503030403020204" pitchFamily="34" charset="0"/>
              </a:rPr>
              <a:t>La transformation applique les règles définies en interne. Les normes qui garantissent la </a:t>
            </a:r>
            <a:r>
              <a:rPr lang="fr-FR" b="0" i="0" u="none" strike="noStrike" dirty="0">
                <a:solidFill>
                  <a:srgbClr val="323E48"/>
                </a:solidFill>
                <a:effectLst/>
                <a:latin typeface="Source Sans Pro" panose="020B0503030403020204" pitchFamily="34" charset="0"/>
                <a:hlinkClick r:id="rId3"/>
              </a:rPr>
              <a:t>qualité des données</a:t>
            </a:r>
            <a:r>
              <a:rPr lang="fr-FR" b="0" i="0" dirty="0">
                <a:solidFill>
                  <a:srgbClr val="323E48"/>
                </a:solidFill>
                <a:effectLst/>
                <a:latin typeface="Source Sans Pro" panose="020B0503030403020204" pitchFamily="34" charset="0"/>
              </a:rPr>
              <a:t> et leur accessibilité doivent tenir compte des pratiques suivantes :</a:t>
            </a:r>
          </a:p>
          <a:p>
            <a:pPr algn="l">
              <a:buFont typeface="Arial" panose="020B0604020202020204" pitchFamily="34" charset="0"/>
              <a:buChar char="•"/>
            </a:pPr>
            <a:r>
              <a:rPr lang="fr-FR" b="1" i="0" dirty="0">
                <a:solidFill>
                  <a:srgbClr val="323E48"/>
                </a:solidFill>
                <a:effectLst/>
                <a:latin typeface="Source Sans Pro" panose="020B0503030403020204" pitchFamily="34" charset="0"/>
              </a:rPr>
              <a:t>Standardisation</a:t>
            </a:r>
            <a:r>
              <a:rPr lang="fr-FR" b="0" i="0" dirty="0">
                <a:solidFill>
                  <a:srgbClr val="323E48"/>
                </a:solidFill>
                <a:effectLst/>
                <a:latin typeface="Source Sans Pro" panose="020B0503030403020204" pitchFamily="34" charset="0"/>
              </a:rPr>
              <a:t> – Définir les données à traiter, leur format et leur mode de stockage ainsi que d'autres considérations de base qui définiront les étapes qui suivent.</a:t>
            </a:r>
          </a:p>
          <a:p>
            <a:pPr algn="l">
              <a:buFont typeface="Arial" panose="020B0604020202020204" pitchFamily="34" charset="0"/>
              <a:buChar char="•"/>
            </a:pPr>
            <a:r>
              <a:rPr lang="fr-FR" b="1" i="0" dirty="0">
                <a:solidFill>
                  <a:srgbClr val="323E48"/>
                </a:solidFill>
                <a:effectLst/>
                <a:latin typeface="Source Sans Pro" panose="020B0503030403020204" pitchFamily="34" charset="0"/>
              </a:rPr>
              <a:t>Déduplication</a:t>
            </a:r>
            <a:r>
              <a:rPr lang="fr-FR" b="0" i="0" dirty="0">
                <a:solidFill>
                  <a:srgbClr val="323E48"/>
                </a:solidFill>
                <a:effectLst/>
                <a:latin typeface="Source Sans Pro" panose="020B0503030403020204" pitchFamily="34" charset="0"/>
              </a:rPr>
              <a:t> – Transmettre un rapport sur les doublons aux personnes en charge de la gouvernance des données ; exclure et/ou supprimer les </a:t>
            </a:r>
            <a:r>
              <a:rPr lang="fr-FR" b="0" i="0" u="none" strike="noStrike" dirty="0">
                <a:solidFill>
                  <a:srgbClr val="323E48"/>
                </a:solidFill>
                <a:effectLst/>
                <a:latin typeface="Source Sans Pro" panose="020B0503030403020204" pitchFamily="34" charset="0"/>
                <a:hlinkClick r:id="rId4"/>
              </a:rPr>
              <a:t>données redondantes</a:t>
            </a:r>
            <a:r>
              <a:rPr lang="fr-FR" b="0" i="0" dirty="0">
                <a:solidFill>
                  <a:srgbClr val="323E48"/>
                </a:solidFill>
                <a:effectLst/>
                <a:latin typeface="Source Sans Pro" panose="020B0503030403020204" pitchFamily="34" charset="0"/>
              </a:rPr>
              <a:t>.</a:t>
            </a:r>
          </a:p>
          <a:p>
            <a:pPr algn="l">
              <a:buFont typeface="Arial" panose="020B0604020202020204" pitchFamily="34" charset="0"/>
              <a:buChar char="•"/>
            </a:pPr>
            <a:r>
              <a:rPr lang="fr-FR" b="1" i="0" dirty="0">
                <a:solidFill>
                  <a:srgbClr val="323E48"/>
                </a:solidFill>
                <a:effectLst/>
                <a:latin typeface="Source Sans Pro" panose="020B0503030403020204" pitchFamily="34" charset="0"/>
              </a:rPr>
              <a:t>Vérification</a:t>
            </a:r>
            <a:r>
              <a:rPr lang="fr-FR" b="0" i="0" dirty="0">
                <a:solidFill>
                  <a:srgbClr val="323E48"/>
                </a:solidFill>
                <a:effectLst/>
                <a:latin typeface="Source Sans Pro" panose="020B0503030403020204" pitchFamily="34" charset="0"/>
              </a:rPr>
              <a:t> – Effectuer des vérifications automatisées pour comparer des données similaires telles que durée de transaction ou suivi des accès. Les tâches de vérification permettent d'éliminer les données inutilisables et de signaler les anomalies des systèmes, des applications ou des données.</a:t>
            </a:r>
          </a:p>
          <a:p>
            <a:pPr algn="l">
              <a:buFont typeface="Arial" panose="020B0604020202020204" pitchFamily="34" charset="0"/>
              <a:buChar char="•"/>
            </a:pPr>
            <a:r>
              <a:rPr lang="fr-FR" b="1" i="0" dirty="0">
                <a:solidFill>
                  <a:srgbClr val="323E48"/>
                </a:solidFill>
                <a:effectLst/>
                <a:latin typeface="Source Sans Pro" panose="020B0503030403020204" pitchFamily="34" charset="0"/>
              </a:rPr>
              <a:t>Tri</a:t>
            </a:r>
            <a:r>
              <a:rPr lang="fr-FR" b="0" i="0" dirty="0">
                <a:solidFill>
                  <a:srgbClr val="323E48"/>
                </a:solidFill>
                <a:effectLst/>
                <a:latin typeface="Source Sans Pro" panose="020B0503030403020204" pitchFamily="34" charset="0"/>
              </a:rPr>
              <a:t> – Maximiser l'efficacité des data </a:t>
            </a:r>
            <a:r>
              <a:rPr lang="fr-FR" b="0" i="0" dirty="0" err="1">
                <a:solidFill>
                  <a:srgbClr val="323E48"/>
                </a:solidFill>
                <a:effectLst/>
                <a:latin typeface="Source Sans Pro" panose="020B0503030403020204" pitchFamily="34" charset="0"/>
              </a:rPr>
              <a:t>warehouses</a:t>
            </a:r>
            <a:r>
              <a:rPr lang="fr-FR" b="0" i="0" dirty="0">
                <a:solidFill>
                  <a:srgbClr val="323E48"/>
                </a:solidFill>
                <a:effectLst/>
                <a:latin typeface="Source Sans Pro" panose="020B0503030403020204" pitchFamily="34" charset="0"/>
              </a:rPr>
              <a:t> en regroupant et stockant les objets par catégorie (données brutes, données audio, mails, etc.). Vos règles de transformation ETL conditionnent la catégorisation de chaque objet et sa prochaine destination. Le processus ETL est parfois utilisé pour générer des tables d'agrégation qui sont ensuite proposées dans des rapports de base ; dans ce cas, vous devez trier puis agréger les données.</a:t>
            </a:r>
          </a:p>
          <a:p>
            <a:pPr algn="l">
              <a:buFont typeface="Arial" panose="020B0604020202020204" pitchFamily="34" charset="0"/>
              <a:buChar char="•"/>
            </a:pPr>
            <a:r>
              <a:rPr lang="fr-FR" b="1" i="0" dirty="0">
                <a:solidFill>
                  <a:srgbClr val="323E48"/>
                </a:solidFill>
                <a:effectLst/>
                <a:latin typeface="Source Sans Pro" panose="020B0503030403020204" pitchFamily="34" charset="0"/>
              </a:rPr>
              <a:t>Autres tâches</a:t>
            </a:r>
            <a:r>
              <a:rPr lang="fr-FR" b="0" i="0" dirty="0">
                <a:solidFill>
                  <a:srgbClr val="323E48"/>
                </a:solidFill>
                <a:effectLst/>
                <a:latin typeface="Source Sans Pro" panose="020B0503030403020204" pitchFamily="34" charset="0"/>
              </a:rPr>
              <a:t> – Tâches dont vous avez besoin et que vous définissez et paramétrez de telle sorte qu'elles s'exécutent en mode automatique.</a:t>
            </a:r>
          </a:p>
          <a:p>
            <a:pPr algn="l"/>
            <a:r>
              <a:rPr lang="fr-FR" b="0" i="0" dirty="0">
                <a:solidFill>
                  <a:srgbClr val="323E48"/>
                </a:solidFill>
                <a:effectLst/>
                <a:latin typeface="Source Sans Pro" panose="020B0503030403020204" pitchFamily="34" charset="0"/>
              </a:rPr>
              <a:t>Ces opérations transforment des volumes considérables de données inutilisables en données nettoyées que vous pouvez présenter à la dernière étape du processus ETL, la phase de chargement.</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5</a:t>
            </a:fld>
            <a:endParaRPr lang="fr-FR"/>
          </a:p>
        </p:txBody>
      </p:sp>
    </p:spTree>
    <p:extLst>
      <p:ext uri="{BB962C8B-B14F-4D97-AF65-F5344CB8AC3E}">
        <p14:creationId xmlns:p14="http://schemas.microsoft.com/office/powerpoint/2010/main" val="184147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323E48"/>
                </a:solidFill>
                <a:effectLst/>
                <a:latin typeface="Source Sans Pro" panose="020B0503030403020204" pitchFamily="34" charset="0"/>
              </a:rPr>
              <a:t>La dernière étape du processus ETL standard consiste à charger les données extraites et transformées dans leur nouvel emplacement. En général, les data </a:t>
            </a:r>
            <a:r>
              <a:rPr lang="fr-FR" b="0" i="0" dirty="0" err="1">
                <a:solidFill>
                  <a:srgbClr val="323E48"/>
                </a:solidFill>
                <a:effectLst/>
                <a:latin typeface="Source Sans Pro" panose="020B0503030403020204" pitchFamily="34" charset="0"/>
              </a:rPr>
              <a:t>warehouses</a:t>
            </a:r>
            <a:r>
              <a:rPr lang="fr-FR" b="0" i="0" dirty="0">
                <a:solidFill>
                  <a:srgbClr val="323E48"/>
                </a:solidFill>
                <a:effectLst/>
                <a:latin typeface="Source Sans Pro" panose="020B0503030403020204" pitchFamily="34" charset="0"/>
              </a:rPr>
              <a:t> supportent deux modes pour le chargement des données : chargement complet et chargement incrémentiel.</a:t>
            </a:r>
          </a:p>
          <a:p>
            <a:pPr algn="l"/>
            <a:r>
              <a:rPr lang="fr-FR" b="0" i="0" dirty="0">
                <a:solidFill>
                  <a:srgbClr val="323E48"/>
                </a:solidFill>
                <a:effectLst/>
                <a:latin typeface="Source Sans Pro" panose="020B0503030403020204" pitchFamily="34" charset="0"/>
              </a:rPr>
              <a:t>Le traitement ETL (cycle ponctuel ou programme de cycles) peut être lancé en ligne de commande ou via une interface graphique. Mais il y a certains points à surveiller. La gestion des exceptions, par exemple, peut être un processus très lourd.  Dans bien des cas, la génération des extraits de données peut échouer si un ou plusieurs systèmes sont en panne. Si un système contient des données incorrectes, celles-ci peuvent avoir un impact sur les données extraites d'un autre système ; autrement dit, la supervision et le traitement des erreurs sont des activités essentielles.</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6</a:t>
            </a:fld>
            <a:endParaRPr lang="fr-FR"/>
          </a:p>
        </p:txBody>
      </p:sp>
    </p:spTree>
    <p:extLst>
      <p:ext uri="{BB962C8B-B14F-4D97-AF65-F5344CB8AC3E}">
        <p14:creationId xmlns:p14="http://schemas.microsoft.com/office/powerpoint/2010/main" val="154225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êtes </a:t>
            </a:r>
            <a:r>
              <a:rPr lang="fr-FR" dirty="0" err="1"/>
              <a:t>un·e</a:t>
            </a:r>
            <a:r>
              <a:rPr lang="fr-FR" dirty="0"/>
              <a:t> </a:t>
            </a:r>
            <a:r>
              <a:rPr lang="fr-FR" dirty="0" err="1"/>
              <a:t>développeur·se</a:t>
            </a:r>
            <a:r>
              <a:rPr lang="fr-FR" dirty="0"/>
              <a:t> chez </a:t>
            </a:r>
            <a:r>
              <a:rPr lang="fr-FR" b="1" dirty="0" err="1"/>
              <a:t>Analysis</a:t>
            </a:r>
            <a:r>
              <a:rPr lang="fr-FR" b="1" dirty="0"/>
              <a:t> </a:t>
            </a:r>
            <a:r>
              <a:rPr lang="fr-FR" b="1" dirty="0" err="1"/>
              <a:t>Features</a:t>
            </a:r>
            <a:r>
              <a:rPr lang="fr-FR" b="1" dirty="0"/>
              <a:t> </a:t>
            </a:r>
            <a:r>
              <a:rPr lang="fr-FR" b="1" dirty="0" err="1"/>
              <a:t>Preprocessing</a:t>
            </a:r>
            <a:r>
              <a:rPr lang="fr-FR" b="1" dirty="0"/>
              <a:t> And </a:t>
            </a:r>
            <a:r>
              <a:rPr lang="fr-FR" b="1" dirty="0" err="1"/>
              <a:t>Research</a:t>
            </a:r>
            <a:r>
              <a:rPr lang="fr-FR" dirty="0"/>
              <a:t>, une ESN spécialisée dans la réalisation d’applicatifs de type BI et intelligence artificielle.</a:t>
            </a:r>
          </a:p>
          <a:p>
            <a:r>
              <a:rPr lang="fr-FR" dirty="0"/>
              <a:t>On vous a confié la tâche de réaliser un proof of concept (</a:t>
            </a:r>
            <a:r>
              <a:rPr lang="fr-FR" dirty="0" err="1"/>
              <a:t>PoC</a:t>
            </a:r>
            <a:r>
              <a:rPr lang="fr-FR" dirty="0"/>
              <a:t>) dans le cadre d’un projet de </a:t>
            </a:r>
            <a:r>
              <a:rPr lang="fr-FR" dirty="0" err="1"/>
              <a:t>dashboard</a:t>
            </a:r>
            <a:r>
              <a:rPr lang="fr-FR" dirty="0"/>
              <a:t> d’aide à la décision pour un client exigeant. Vous avez accès à un fichier de données brutes, matérialisant un export depuis leurs bases de données opérationnelles.</a:t>
            </a:r>
          </a:p>
          <a:p>
            <a:r>
              <a:rPr lang="fr-FR" dirty="0"/>
              <a:t>Ce fichier CSV alimentera votre base analytique et tient lieu de situation initiale. Les CSV des mois suivants vous seront régulièrement transmis.</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7</a:t>
            </a:fld>
            <a:endParaRPr lang="fr-FR"/>
          </a:p>
        </p:txBody>
      </p:sp>
    </p:spTree>
    <p:extLst>
      <p:ext uri="{BB962C8B-B14F-4D97-AF65-F5344CB8AC3E}">
        <p14:creationId xmlns:p14="http://schemas.microsoft.com/office/powerpoint/2010/main" val="48317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êtes </a:t>
            </a:r>
            <a:r>
              <a:rPr lang="fr-FR" dirty="0" err="1"/>
              <a:t>un·e</a:t>
            </a:r>
            <a:r>
              <a:rPr lang="fr-FR" dirty="0"/>
              <a:t> </a:t>
            </a:r>
            <a:r>
              <a:rPr lang="fr-FR" dirty="0" err="1"/>
              <a:t>développeur·se</a:t>
            </a:r>
            <a:r>
              <a:rPr lang="fr-FR" dirty="0"/>
              <a:t> chez </a:t>
            </a:r>
            <a:r>
              <a:rPr lang="fr-FR" b="1" dirty="0" err="1"/>
              <a:t>Analysis</a:t>
            </a:r>
            <a:r>
              <a:rPr lang="fr-FR" b="1" dirty="0"/>
              <a:t> </a:t>
            </a:r>
            <a:r>
              <a:rPr lang="fr-FR" b="1" dirty="0" err="1"/>
              <a:t>Features</a:t>
            </a:r>
            <a:r>
              <a:rPr lang="fr-FR" b="1" dirty="0"/>
              <a:t> </a:t>
            </a:r>
            <a:r>
              <a:rPr lang="fr-FR" b="1" dirty="0" err="1"/>
              <a:t>Preprocessing</a:t>
            </a:r>
            <a:r>
              <a:rPr lang="fr-FR" b="1" dirty="0"/>
              <a:t> And </a:t>
            </a:r>
            <a:r>
              <a:rPr lang="fr-FR" b="1" dirty="0" err="1"/>
              <a:t>Research</a:t>
            </a:r>
            <a:r>
              <a:rPr lang="fr-FR" dirty="0"/>
              <a:t>, une ESN (Entreprise de Services Numériques) spécialisée dans la réalisation d’applicatifs de type BI et intelligence artificielle.</a:t>
            </a:r>
          </a:p>
          <a:p>
            <a:r>
              <a:rPr lang="fr-FR" dirty="0"/>
              <a:t>On vous a confié la tâche de réaliser un proof of concept (</a:t>
            </a:r>
            <a:r>
              <a:rPr lang="fr-FR" dirty="0" err="1"/>
              <a:t>PoC</a:t>
            </a:r>
            <a:r>
              <a:rPr lang="fr-FR" dirty="0"/>
              <a:t>) dans le cadre d’un projet de </a:t>
            </a:r>
            <a:r>
              <a:rPr lang="fr-FR" dirty="0" err="1"/>
              <a:t>dashboard</a:t>
            </a:r>
            <a:r>
              <a:rPr lang="fr-FR" dirty="0"/>
              <a:t> d’aide à la décision pour un client exigeant. Vous avez accès à un fichier de données brutes, matérialisant un export depuis leurs bases de données opérationnelles.</a:t>
            </a:r>
          </a:p>
          <a:p>
            <a:r>
              <a:rPr lang="fr-FR" dirty="0"/>
              <a:t>Ce fichier CSV alimentera votre base analytique et tient lieu de situation initiale. Les CSV des mois suivants vous seront régulièrement transmis.</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8</a:t>
            </a:fld>
            <a:endParaRPr lang="fr-FR"/>
          </a:p>
        </p:txBody>
      </p:sp>
    </p:spTree>
    <p:extLst>
      <p:ext uri="{BB962C8B-B14F-4D97-AF65-F5344CB8AC3E}">
        <p14:creationId xmlns:p14="http://schemas.microsoft.com/office/powerpoint/2010/main" val="152048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êtes </a:t>
            </a:r>
            <a:r>
              <a:rPr lang="fr-FR" dirty="0" err="1"/>
              <a:t>un·e</a:t>
            </a:r>
            <a:r>
              <a:rPr lang="fr-FR" dirty="0"/>
              <a:t> </a:t>
            </a:r>
            <a:r>
              <a:rPr lang="fr-FR" dirty="0" err="1"/>
              <a:t>développeur·se</a:t>
            </a:r>
            <a:r>
              <a:rPr lang="fr-FR" dirty="0"/>
              <a:t> chez </a:t>
            </a:r>
            <a:r>
              <a:rPr lang="fr-FR" b="1" dirty="0" err="1"/>
              <a:t>Analysis</a:t>
            </a:r>
            <a:r>
              <a:rPr lang="fr-FR" b="1" dirty="0"/>
              <a:t> </a:t>
            </a:r>
            <a:r>
              <a:rPr lang="fr-FR" b="1" dirty="0" err="1"/>
              <a:t>Features</a:t>
            </a:r>
            <a:r>
              <a:rPr lang="fr-FR" b="1" dirty="0"/>
              <a:t> </a:t>
            </a:r>
            <a:r>
              <a:rPr lang="fr-FR" b="1" dirty="0" err="1"/>
              <a:t>Preprocessing</a:t>
            </a:r>
            <a:r>
              <a:rPr lang="fr-FR" b="1" dirty="0"/>
              <a:t> And </a:t>
            </a:r>
            <a:r>
              <a:rPr lang="fr-FR" b="1" dirty="0" err="1"/>
              <a:t>Research</a:t>
            </a:r>
            <a:r>
              <a:rPr lang="fr-FR" dirty="0"/>
              <a:t>, une ESN (Entreprise de Services Numériques) spécialisée dans la réalisation d’applicatifs de type BI et intelligence artificielle.</a:t>
            </a:r>
          </a:p>
          <a:p>
            <a:r>
              <a:rPr lang="fr-FR" dirty="0"/>
              <a:t>On vous a confié la tâche de réaliser un proof of concept (</a:t>
            </a:r>
            <a:r>
              <a:rPr lang="fr-FR" dirty="0" err="1"/>
              <a:t>PoC</a:t>
            </a:r>
            <a:r>
              <a:rPr lang="fr-FR" dirty="0"/>
              <a:t>) dans le cadre d’un projet de </a:t>
            </a:r>
            <a:r>
              <a:rPr lang="fr-FR" dirty="0" err="1"/>
              <a:t>dashboard</a:t>
            </a:r>
            <a:r>
              <a:rPr lang="fr-FR" dirty="0"/>
              <a:t> d’aide à la décision pour un client exigeant. Vous avez accès à un fichier de données brutes, matérialisant un export depuis leurs bases de données opérationnelles.</a:t>
            </a:r>
          </a:p>
          <a:p>
            <a:r>
              <a:rPr lang="fr-FR" dirty="0"/>
              <a:t>Ce fichier CSV alimentera votre base analytique et tient lieu de situation initiale. Les CSV des mois suivants vous seront régulièrement transmis.</a:t>
            </a:r>
          </a:p>
          <a:p>
            <a:endParaRPr lang="fr-FR" dirty="0"/>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9</a:t>
            </a:fld>
            <a:endParaRPr lang="fr-FR"/>
          </a:p>
        </p:txBody>
      </p:sp>
    </p:spTree>
    <p:extLst>
      <p:ext uri="{BB962C8B-B14F-4D97-AF65-F5344CB8AC3E}">
        <p14:creationId xmlns:p14="http://schemas.microsoft.com/office/powerpoint/2010/main" val="188403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cadre de la récupération des fichiers deux options se présentait à moi, </a:t>
            </a:r>
          </a:p>
          <a:p>
            <a:r>
              <a:rPr lang="fr-FR" dirty="0"/>
              <a:t>Le premier est l’API, le second est le formulaire proposé par Django </a:t>
            </a:r>
          </a:p>
          <a:p>
            <a:r>
              <a:rPr lang="fr-FR" dirty="0"/>
              <a:t>Le formulaire a été le choix, pour des raisons d’accessibilités techniques. </a:t>
            </a:r>
          </a:p>
        </p:txBody>
      </p:sp>
      <p:sp>
        <p:nvSpPr>
          <p:cNvPr id="4" name="Espace réservé du numéro de diapositive 3"/>
          <p:cNvSpPr>
            <a:spLocks noGrp="1"/>
          </p:cNvSpPr>
          <p:nvPr>
            <p:ph type="sldNum" sz="quarter" idx="5"/>
          </p:nvPr>
        </p:nvSpPr>
        <p:spPr/>
        <p:txBody>
          <a:bodyPr/>
          <a:lstStyle/>
          <a:p>
            <a:fld id="{8CDE1A44-3419-40F7-8341-5F59D25883B6}" type="slidenum">
              <a:rPr lang="fr-FR" smtClean="0"/>
              <a:t>11</a:t>
            </a:fld>
            <a:endParaRPr lang="fr-FR"/>
          </a:p>
        </p:txBody>
      </p:sp>
    </p:spTree>
    <p:extLst>
      <p:ext uri="{BB962C8B-B14F-4D97-AF65-F5344CB8AC3E}">
        <p14:creationId xmlns:p14="http://schemas.microsoft.com/office/powerpoint/2010/main" val="342295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0E97F6F-05A7-49A7-B38D-18D405A6D1A7}"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50640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628787-C576-425B-ACF0-87623EA689EA}"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35360206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628787-C576-425B-ACF0-87623EA689EA}"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1811412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628787-C576-425B-ACF0-87623EA689EA}"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88FE7EFB-6DB8-4D46-9CAF-8E19AD46CF5F}"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920489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628787-C576-425B-ACF0-87623EA689EA}"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3603484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D628787-C576-425B-ACF0-87623EA689EA}"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3992509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D628787-C576-425B-ACF0-87623EA689EA}"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1649554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924DAF-D4E9-4447-8D19-EB8C1BBAE9D6}"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86842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E700644-F2C8-4C2D-8C6D-70D2965A5A94}" type="datetime1">
              <a:rPr lang="fr-FR" smtClean="0"/>
              <a:t>20/12/2022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8FE7EFB-6DB8-4D46-9CAF-8E19AD46CF5F}" type="slidenum">
              <a:rPr lang="fr-FR" smtClean="0"/>
              <a:t>‹N°›</a:t>
            </a:fld>
            <a:endParaRPr lang="fr-FR"/>
          </a:p>
        </p:txBody>
      </p:sp>
    </p:spTree>
    <p:extLst>
      <p:ext uri="{BB962C8B-B14F-4D97-AF65-F5344CB8AC3E}">
        <p14:creationId xmlns:p14="http://schemas.microsoft.com/office/powerpoint/2010/main" val="64324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D7E085-2494-49D4-A923-900AB17103BB}"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67647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FB3C44-DF9D-458A-BBF2-CF2010FA2227}"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92647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3195D79-03B9-453C-96DC-5E6D8A91C3E1}"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30347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1C5D8CE-BBF7-4480-A31C-131415A6DC50}" type="datetime1">
              <a:rPr lang="fr-FR" smtClean="0"/>
              <a:t>20/12/2022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5547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6483150-45B3-4FAA-974E-128C24090BAC}"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5231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53C507D-23EF-4BF2-9094-64B83B71CF8D}" type="datetime1">
              <a:rPr lang="fr-FR" smtClean="0"/>
              <a:t>20/12/2022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178387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1BB156-A762-41AC-8C56-45202257648B}"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356656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6565E3-592E-4A52-A208-A3974A292B9A}"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FE7EFB-6DB8-4D46-9CAF-8E19AD46CF5F}" type="slidenum">
              <a:rPr lang="fr-FR" smtClean="0"/>
              <a:t>‹N°›</a:t>
            </a:fld>
            <a:endParaRPr lang="fr-FR"/>
          </a:p>
        </p:txBody>
      </p:sp>
    </p:spTree>
    <p:extLst>
      <p:ext uri="{BB962C8B-B14F-4D97-AF65-F5344CB8AC3E}">
        <p14:creationId xmlns:p14="http://schemas.microsoft.com/office/powerpoint/2010/main" val="268231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628787-C576-425B-ACF0-87623EA689EA}" type="datetime1">
              <a:rPr lang="fr-FR" smtClean="0"/>
              <a:t>20/12/2022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8FE7EFB-6DB8-4D46-9CAF-8E19AD46CF5F}" type="slidenum">
              <a:rPr lang="fr-FR" smtClean="0"/>
              <a:t>‹N°›</a:t>
            </a:fld>
            <a:endParaRPr lang="fr-FR"/>
          </a:p>
        </p:txBody>
      </p:sp>
    </p:spTree>
    <p:extLst>
      <p:ext uri="{BB962C8B-B14F-4D97-AF65-F5344CB8AC3E}">
        <p14:creationId xmlns:p14="http://schemas.microsoft.com/office/powerpoint/2010/main" val="311718773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681115-0978-C664-FFE4-06EA5309ECE5}"/>
              </a:ext>
            </a:extLst>
          </p:cNvPr>
          <p:cNvSpPr>
            <a:spLocks noGrp="1"/>
          </p:cNvSpPr>
          <p:nvPr>
            <p:ph type="ctrTitle"/>
          </p:nvPr>
        </p:nvSpPr>
        <p:spPr/>
        <p:txBody>
          <a:bodyPr/>
          <a:lstStyle/>
          <a:p>
            <a:r>
              <a:rPr lang="fr-FR" sz="13800" dirty="0"/>
              <a:t>AFPAR</a:t>
            </a:r>
          </a:p>
        </p:txBody>
      </p:sp>
      <p:sp>
        <p:nvSpPr>
          <p:cNvPr id="3" name="Sous-titre 2">
            <a:extLst>
              <a:ext uri="{FF2B5EF4-FFF2-40B4-BE49-F238E27FC236}">
                <a16:creationId xmlns:a16="http://schemas.microsoft.com/office/drawing/2014/main" id="{EF269087-050A-BEBD-FB9B-71E711B27A2D}"/>
              </a:ext>
            </a:extLst>
          </p:cNvPr>
          <p:cNvSpPr>
            <a:spLocks noGrp="1"/>
          </p:cNvSpPr>
          <p:nvPr>
            <p:ph type="subTitle" idx="1"/>
          </p:nvPr>
        </p:nvSpPr>
        <p:spPr/>
        <p:txBody>
          <a:bodyPr>
            <a:normAutofit/>
          </a:bodyPr>
          <a:lstStyle/>
          <a:p>
            <a:r>
              <a:rPr lang="fr-FR" sz="3600" dirty="0"/>
              <a:t>CREATION D’UN ETL </a:t>
            </a:r>
          </a:p>
        </p:txBody>
      </p:sp>
      <p:sp>
        <p:nvSpPr>
          <p:cNvPr id="4" name="Espace réservé du numéro de diapositive 3">
            <a:extLst>
              <a:ext uri="{FF2B5EF4-FFF2-40B4-BE49-F238E27FC236}">
                <a16:creationId xmlns:a16="http://schemas.microsoft.com/office/drawing/2014/main" id="{060957BB-7D1E-3BD4-5F6D-53A7277CD55D}"/>
              </a:ext>
            </a:extLst>
          </p:cNvPr>
          <p:cNvSpPr>
            <a:spLocks noGrp="1"/>
          </p:cNvSpPr>
          <p:nvPr>
            <p:ph type="sldNum" sz="quarter" idx="12"/>
          </p:nvPr>
        </p:nvSpPr>
        <p:spPr/>
        <p:txBody>
          <a:bodyPr/>
          <a:lstStyle/>
          <a:p>
            <a:fld id="{88FE7EFB-6DB8-4D46-9CAF-8E19AD46CF5F}" type="slidenum">
              <a:rPr lang="fr-FR" smtClean="0"/>
              <a:t>1</a:t>
            </a:fld>
            <a:endParaRPr lang="fr-FR"/>
          </a:p>
        </p:txBody>
      </p:sp>
    </p:spTree>
    <p:extLst>
      <p:ext uri="{BB962C8B-B14F-4D97-AF65-F5344CB8AC3E}">
        <p14:creationId xmlns:p14="http://schemas.microsoft.com/office/powerpoint/2010/main" val="2725317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18839-0FB5-5A96-8CB5-D55DA22AB161}"/>
              </a:ext>
            </a:extLst>
          </p:cNvPr>
          <p:cNvSpPr>
            <a:spLocks noGrp="1"/>
          </p:cNvSpPr>
          <p:nvPr>
            <p:ph type="title"/>
          </p:nvPr>
        </p:nvSpPr>
        <p:spPr/>
        <p:txBody>
          <a:bodyPr/>
          <a:lstStyle/>
          <a:p>
            <a:r>
              <a:rPr lang="fr-FR" dirty="0"/>
              <a:t>Approche du projet : Technologies utilisés </a:t>
            </a:r>
          </a:p>
        </p:txBody>
      </p:sp>
      <p:sp>
        <p:nvSpPr>
          <p:cNvPr id="3" name="Espace réservé du numéro de diapositive 2">
            <a:extLst>
              <a:ext uri="{FF2B5EF4-FFF2-40B4-BE49-F238E27FC236}">
                <a16:creationId xmlns:a16="http://schemas.microsoft.com/office/drawing/2014/main" id="{3B54D47C-2D59-60B6-ED58-34D73C7B56DF}"/>
              </a:ext>
            </a:extLst>
          </p:cNvPr>
          <p:cNvSpPr>
            <a:spLocks noGrp="1"/>
          </p:cNvSpPr>
          <p:nvPr>
            <p:ph type="sldNum" sz="quarter" idx="12"/>
          </p:nvPr>
        </p:nvSpPr>
        <p:spPr/>
        <p:txBody>
          <a:bodyPr/>
          <a:lstStyle/>
          <a:p>
            <a:fld id="{88FE7EFB-6DB8-4D46-9CAF-8E19AD46CF5F}" type="slidenum">
              <a:rPr lang="fr-FR" smtClean="0"/>
              <a:t>10</a:t>
            </a:fld>
            <a:endParaRPr lang="fr-FR"/>
          </a:p>
        </p:txBody>
      </p:sp>
      <p:pic>
        <p:nvPicPr>
          <p:cNvPr id="2052" name="Picture 4" descr="Notre expertise Django Python à votre service| Ubidreams">
            <a:extLst>
              <a:ext uri="{FF2B5EF4-FFF2-40B4-BE49-F238E27FC236}">
                <a16:creationId xmlns:a16="http://schemas.microsoft.com/office/drawing/2014/main" id="{8330A9BF-D416-E4F5-C955-405CA1B48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1756760"/>
            <a:ext cx="4972050"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91C8225-33F2-416D-C0DA-20EF127A9649}"/>
              </a:ext>
            </a:extLst>
          </p:cNvPr>
          <p:cNvSpPr txBox="1"/>
          <p:nvPr/>
        </p:nvSpPr>
        <p:spPr>
          <a:xfrm>
            <a:off x="368191" y="4799054"/>
            <a:ext cx="1899879" cy="769441"/>
          </a:xfrm>
          <a:prstGeom prst="rect">
            <a:avLst/>
          </a:prstGeom>
          <a:noFill/>
        </p:spPr>
        <p:txBody>
          <a:bodyPr wrap="none" rtlCol="0">
            <a:spAutoFit/>
          </a:bodyPr>
          <a:lstStyle/>
          <a:p>
            <a:r>
              <a:rPr lang="fr-FR" sz="4400" dirty="0"/>
              <a:t>MODEL</a:t>
            </a:r>
          </a:p>
        </p:txBody>
      </p:sp>
      <p:sp>
        <p:nvSpPr>
          <p:cNvPr id="5" name="ZoneTexte 4">
            <a:extLst>
              <a:ext uri="{FF2B5EF4-FFF2-40B4-BE49-F238E27FC236}">
                <a16:creationId xmlns:a16="http://schemas.microsoft.com/office/drawing/2014/main" id="{61C3D10D-8E01-191A-1C70-07F4FBAC92E7}"/>
              </a:ext>
            </a:extLst>
          </p:cNvPr>
          <p:cNvSpPr txBox="1"/>
          <p:nvPr/>
        </p:nvSpPr>
        <p:spPr>
          <a:xfrm>
            <a:off x="5369706" y="4803523"/>
            <a:ext cx="1457450" cy="769441"/>
          </a:xfrm>
          <a:prstGeom prst="rect">
            <a:avLst/>
          </a:prstGeom>
          <a:noFill/>
        </p:spPr>
        <p:txBody>
          <a:bodyPr wrap="none" rtlCol="0">
            <a:spAutoFit/>
          </a:bodyPr>
          <a:lstStyle/>
          <a:p>
            <a:r>
              <a:rPr lang="fr-FR" sz="4400" dirty="0"/>
              <a:t>VIEW</a:t>
            </a:r>
          </a:p>
        </p:txBody>
      </p:sp>
      <p:sp>
        <p:nvSpPr>
          <p:cNvPr id="7" name="Rectangle : coins arrondis 6">
            <a:extLst>
              <a:ext uri="{FF2B5EF4-FFF2-40B4-BE49-F238E27FC236}">
                <a16:creationId xmlns:a16="http://schemas.microsoft.com/office/drawing/2014/main" id="{0278258D-35A9-8392-4AF1-0DB1B6499F9F}"/>
              </a:ext>
            </a:extLst>
          </p:cNvPr>
          <p:cNvSpPr/>
          <p:nvPr/>
        </p:nvSpPr>
        <p:spPr>
          <a:xfrm>
            <a:off x="10669657" y="2003957"/>
            <a:ext cx="1154152" cy="4279392"/>
          </a:xfrm>
          <a:prstGeom prst="roundRect">
            <a:avLst>
              <a:gd name="adj" fmla="val 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D045FA9C-B8F1-0F99-25DD-E3A32ABF3AFB}"/>
              </a:ext>
            </a:extLst>
          </p:cNvPr>
          <p:cNvSpPr txBox="1"/>
          <p:nvPr/>
        </p:nvSpPr>
        <p:spPr>
          <a:xfrm>
            <a:off x="9022316" y="4799055"/>
            <a:ext cx="2928815" cy="769441"/>
          </a:xfrm>
          <a:prstGeom prst="rect">
            <a:avLst/>
          </a:prstGeom>
          <a:noFill/>
        </p:spPr>
        <p:txBody>
          <a:bodyPr wrap="none" rtlCol="0">
            <a:spAutoFit/>
          </a:bodyPr>
          <a:lstStyle/>
          <a:p>
            <a:r>
              <a:rPr lang="fr-FR" sz="4400" dirty="0"/>
              <a:t>TEMPALTES</a:t>
            </a:r>
          </a:p>
        </p:txBody>
      </p:sp>
    </p:spTree>
    <p:extLst>
      <p:ext uri="{BB962C8B-B14F-4D97-AF65-F5344CB8AC3E}">
        <p14:creationId xmlns:p14="http://schemas.microsoft.com/office/powerpoint/2010/main" val="735825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18839-0FB5-5A96-8CB5-D55DA22AB161}"/>
              </a:ext>
            </a:extLst>
          </p:cNvPr>
          <p:cNvSpPr>
            <a:spLocks noGrp="1"/>
          </p:cNvSpPr>
          <p:nvPr>
            <p:ph type="title"/>
          </p:nvPr>
        </p:nvSpPr>
        <p:spPr/>
        <p:txBody>
          <a:bodyPr/>
          <a:lstStyle/>
          <a:p>
            <a:r>
              <a:rPr lang="fr-FR" dirty="0"/>
              <a:t>Approche du projet : Technologies utilisés </a:t>
            </a:r>
          </a:p>
        </p:txBody>
      </p:sp>
      <p:sp>
        <p:nvSpPr>
          <p:cNvPr id="3" name="Espace réservé du numéro de diapositive 2">
            <a:extLst>
              <a:ext uri="{FF2B5EF4-FFF2-40B4-BE49-F238E27FC236}">
                <a16:creationId xmlns:a16="http://schemas.microsoft.com/office/drawing/2014/main" id="{3B54D47C-2D59-60B6-ED58-34D73C7B56DF}"/>
              </a:ext>
            </a:extLst>
          </p:cNvPr>
          <p:cNvSpPr>
            <a:spLocks noGrp="1"/>
          </p:cNvSpPr>
          <p:nvPr>
            <p:ph type="sldNum" sz="quarter" idx="12"/>
          </p:nvPr>
        </p:nvSpPr>
        <p:spPr/>
        <p:txBody>
          <a:bodyPr/>
          <a:lstStyle/>
          <a:p>
            <a:fld id="{88FE7EFB-6DB8-4D46-9CAF-8E19AD46CF5F}" type="slidenum">
              <a:rPr lang="fr-FR" smtClean="0"/>
              <a:t>11</a:t>
            </a:fld>
            <a:endParaRPr lang="fr-FR"/>
          </a:p>
        </p:txBody>
      </p:sp>
      <p:sp>
        <p:nvSpPr>
          <p:cNvPr id="8" name="Rectangle : coins arrondis 7">
            <a:extLst>
              <a:ext uri="{FF2B5EF4-FFF2-40B4-BE49-F238E27FC236}">
                <a16:creationId xmlns:a16="http://schemas.microsoft.com/office/drawing/2014/main" id="{1326C156-0161-0737-A150-B3A11395B758}"/>
              </a:ext>
            </a:extLst>
          </p:cNvPr>
          <p:cNvSpPr/>
          <p:nvPr/>
        </p:nvSpPr>
        <p:spPr>
          <a:xfrm>
            <a:off x="196728" y="2174645"/>
            <a:ext cx="1571111" cy="4279392"/>
          </a:xfrm>
          <a:prstGeom prst="roundRect">
            <a:avLst>
              <a:gd name="adj" fmla="val 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6C3602CB-74FB-8392-4F32-5F5DA022CC08}"/>
              </a:ext>
            </a:extLst>
          </p:cNvPr>
          <p:cNvSpPr txBox="1"/>
          <p:nvPr/>
        </p:nvSpPr>
        <p:spPr>
          <a:xfrm>
            <a:off x="3212591" y="2746772"/>
            <a:ext cx="1694688" cy="1200329"/>
          </a:xfrm>
          <a:prstGeom prst="rect">
            <a:avLst/>
          </a:prstGeom>
          <a:noFill/>
        </p:spPr>
        <p:txBody>
          <a:bodyPr wrap="square" rtlCol="0">
            <a:spAutoFit/>
          </a:bodyPr>
          <a:lstStyle/>
          <a:p>
            <a:r>
              <a:rPr lang="fr-FR" sz="7200" dirty="0"/>
              <a:t>API</a:t>
            </a:r>
          </a:p>
        </p:txBody>
      </p:sp>
      <p:sp>
        <p:nvSpPr>
          <p:cNvPr id="11" name="ZoneTexte 10">
            <a:extLst>
              <a:ext uri="{FF2B5EF4-FFF2-40B4-BE49-F238E27FC236}">
                <a16:creationId xmlns:a16="http://schemas.microsoft.com/office/drawing/2014/main" id="{871EE78B-5344-6AA6-85D7-7FCDBCAE3AA2}"/>
              </a:ext>
            </a:extLst>
          </p:cNvPr>
          <p:cNvSpPr txBox="1"/>
          <p:nvPr/>
        </p:nvSpPr>
        <p:spPr>
          <a:xfrm>
            <a:off x="6352032" y="2746772"/>
            <a:ext cx="5531574" cy="1200329"/>
          </a:xfrm>
          <a:prstGeom prst="rect">
            <a:avLst/>
          </a:prstGeom>
          <a:noFill/>
        </p:spPr>
        <p:txBody>
          <a:bodyPr wrap="square" rtlCol="0">
            <a:spAutoFit/>
          </a:bodyPr>
          <a:lstStyle/>
          <a:p>
            <a:r>
              <a:rPr lang="fr-FR" sz="7200" dirty="0"/>
              <a:t>FORMULAIRE</a:t>
            </a:r>
          </a:p>
        </p:txBody>
      </p:sp>
    </p:spTree>
    <p:extLst>
      <p:ext uri="{BB962C8B-B14F-4D97-AF65-F5344CB8AC3E}">
        <p14:creationId xmlns:p14="http://schemas.microsoft.com/office/powerpoint/2010/main" val="2840530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DEE17-F99C-3799-EE2A-114013FFA7AC}"/>
              </a:ext>
            </a:extLst>
          </p:cNvPr>
          <p:cNvSpPr>
            <a:spLocks noGrp="1"/>
          </p:cNvSpPr>
          <p:nvPr>
            <p:ph type="title"/>
          </p:nvPr>
        </p:nvSpPr>
        <p:spPr/>
        <p:txBody>
          <a:bodyPr/>
          <a:lstStyle/>
          <a:p>
            <a:r>
              <a:rPr lang="fr-FR" dirty="0"/>
              <a:t>Approche du projet : Base de données</a:t>
            </a:r>
          </a:p>
        </p:txBody>
      </p:sp>
      <p:sp>
        <p:nvSpPr>
          <p:cNvPr id="3" name="Espace réservé du numéro de diapositive 2">
            <a:extLst>
              <a:ext uri="{FF2B5EF4-FFF2-40B4-BE49-F238E27FC236}">
                <a16:creationId xmlns:a16="http://schemas.microsoft.com/office/drawing/2014/main" id="{9E8B0A4A-3516-A6A2-F71E-80E8DD70F712}"/>
              </a:ext>
            </a:extLst>
          </p:cNvPr>
          <p:cNvSpPr>
            <a:spLocks noGrp="1"/>
          </p:cNvSpPr>
          <p:nvPr>
            <p:ph type="sldNum" sz="quarter" idx="12"/>
          </p:nvPr>
        </p:nvSpPr>
        <p:spPr/>
        <p:txBody>
          <a:bodyPr/>
          <a:lstStyle/>
          <a:p>
            <a:fld id="{88FE7EFB-6DB8-4D46-9CAF-8E19AD46CF5F}" type="slidenum">
              <a:rPr lang="fr-FR" smtClean="0"/>
              <a:t>12</a:t>
            </a:fld>
            <a:endParaRPr lang="fr-FR"/>
          </a:p>
        </p:txBody>
      </p:sp>
      <p:sp>
        <p:nvSpPr>
          <p:cNvPr id="4" name="Rectangle : coins arrondis 3">
            <a:extLst>
              <a:ext uri="{FF2B5EF4-FFF2-40B4-BE49-F238E27FC236}">
                <a16:creationId xmlns:a16="http://schemas.microsoft.com/office/drawing/2014/main" id="{D37F5BB2-5383-4A47-D51C-BE36BEABFEAC}"/>
              </a:ext>
            </a:extLst>
          </p:cNvPr>
          <p:cNvSpPr/>
          <p:nvPr/>
        </p:nvSpPr>
        <p:spPr>
          <a:xfrm>
            <a:off x="189804" y="5880847"/>
            <a:ext cx="11812392" cy="223925"/>
          </a:xfrm>
          <a:prstGeom prst="roundRect">
            <a:avLst>
              <a:gd name="adj" fmla="val 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76AC808-4397-95DA-9EC7-642D6B2BC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412" y="2493835"/>
            <a:ext cx="7877175" cy="2943225"/>
          </a:xfrm>
          <a:prstGeom prst="rect">
            <a:avLst/>
          </a:prstGeom>
        </p:spPr>
      </p:pic>
    </p:spTree>
    <p:extLst>
      <p:ext uri="{BB962C8B-B14F-4D97-AF65-F5344CB8AC3E}">
        <p14:creationId xmlns:p14="http://schemas.microsoft.com/office/powerpoint/2010/main" val="868911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EEC5B5C-5AC6-CB65-F0BD-E3C9CF82D224}"/>
              </a:ext>
            </a:extLst>
          </p:cNvPr>
          <p:cNvSpPr>
            <a:spLocks noGrp="1"/>
          </p:cNvSpPr>
          <p:nvPr>
            <p:ph type="sldNum" sz="quarter" idx="12"/>
          </p:nvPr>
        </p:nvSpPr>
        <p:spPr/>
        <p:txBody>
          <a:bodyPr/>
          <a:lstStyle/>
          <a:p>
            <a:fld id="{88FE7EFB-6DB8-4D46-9CAF-8E19AD46CF5F}" type="slidenum">
              <a:rPr lang="fr-FR" smtClean="0"/>
              <a:t>13</a:t>
            </a:fld>
            <a:endParaRPr lang="fr-FR"/>
          </a:p>
        </p:txBody>
      </p:sp>
      <p:pic>
        <p:nvPicPr>
          <p:cNvPr id="5" name="Image 4">
            <a:extLst>
              <a:ext uri="{FF2B5EF4-FFF2-40B4-BE49-F238E27FC236}">
                <a16:creationId xmlns:a16="http://schemas.microsoft.com/office/drawing/2014/main" id="{5F1B1BD0-E4A2-326F-8F7C-AF6D44AA3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327" y="0"/>
            <a:ext cx="4159346" cy="6858000"/>
          </a:xfrm>
          <a:prstGeom prst="rect">
            <a:avLst/>
          </a:prstGeom>
        </p:spPr>
      </p:pic>
    </p:spTree>
    <p:extLst>
      <p:ext uri="{BB962C8B-B14F-4D97-AF65-F5344CB8AC3E}">
        <p14:creationId xmlns:p14="http://schemas.microsoft.com/office/powerpoint/2010/main" val="4077144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EEC5B5C-5AC6-CB65-F0BD-E3C9CF82D224}"/>
              </a:ext>
            </a:extLst>
          </p:cNvPr>
          <p:cNvSpPr>
            <a:spLocks noGrp="1"/>
          </p:cNvSpPr>
          <p:nvPr>
            <p:ph type="sldNum" sz="quarter" idx="12"/>
          </p:nvPr>
        </p:nvSpPr>
        <p:spPr/>
        <p:txBody>
          <a:bodyPr/>
          <a:lstStyle/>
          <a:p>
            <a:fld id="{88FE7EFB-6DB8-4D46-9CAF-8E19AD46CF5F}" type="slidenum">
              <a:rPr lang="fr-FR" smtClean="0"/>
              <a:t>14</a:t>
            </a:fld>
            <a:endParaRPr lang="fr-FR"/>
          </a:p>
        </p:txBody>
      </p:sp>
      <p:pic>
        <p:nvPicPr>
          <p:cNvPr id="5" name="Image 4">
            <a:extLst>
              <a:ext uri="{FF2B5EF4-FFF2-40B4-BE49-F238E27FC236}">
                <a16:creationId xmlns:a16="http://schemas.microsoft.com/office/drawing/2014/main" id="{5F1B1BD0-E4A2-326F-8F7C-AF6D44AA37AD}"/>
              </a:ext>
            </a:extLst>
          </p:cNvPr>
          <p:cNvPicPr>
            <a:picLocks noChangeAspect="1"/>
          </p:cNvPicPr>
          <p:nvPr/>
        </p:nvPicPr>
        <p:blipFill rotWithShape="1">
          <a:blip r:embed="rId2">
            <a:extLst>
              <a:ext uri="{28A0092B-C50C-407E-A947-70E740481C1C}">
                <a14:useLocalDpi xmlns:a14="http://schemas.microsoft.com/office/drawing/2010/main" val="0"/>
              </a:ext>
            </a:extLst>
          </a:blip>
          <a:srcRect l="34520" r="37732" b="86667"/>
          <a:stretch/>
        </p:blipFill>
        <p:spPr>
          <a:xfrm>
            <a:off x="3795002" y="1215341"/>
            <a:ext cx="4601995" cy="3646025"/>
          </a:xfrm>
          <a:prstGeom prst="rect">
            <a:avLst/>
          </a:prstGeom>
        </p:spPr>
      </p:pic>
    </p:spTree>
    <p:extLst>
      <p:ext uri="{BB962C8B-B14F-4D97-AF65-F5344CB8AC3E}">
        <p14:creationId xmlns:p14="http://schemas.microsoft.com/office/powerpoint/2010/main" val="2276822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EEC5B5C-5AC6-CB65-F0BD-E3C9CF82D224}"/>
              </a:ext>
            </a:extLst>
          </p:cNvPr>
          <p:cNvSpPr>
            <a:spLocks noGrp="1"/>
          </p:cNvSpPr>
          <p:nvPr>
            <p:ph type="sldNum" sz="quarter" idx="12"/>
          </p:nvPr>
        </p:nvSpPr>
        <p:spPr/>
        <p:txBody>
          <a:bodyPr/>
          <a:lstStyle/>
          <a:p>
            <a:fld id="{88FE7EFB-6DB8-4D46-9CAF-8E19AD46CF5F}" type="slidenum">
              <a:rPr lang="fr-FR" smtClean="0"/>
              <a:t>15</a:t>
            </a:fld>
            <a:endParaRPr lang="fr-FR"/>
          </a:p>
        </p:txBody>
      </p:sp>
      <p:pic>
        <p:nvPicPr>
          <p:cNvPr id="5" name="Image 4">
            <a:extLst>
              <a:ext uri="{FF2B5EF4-FFF2-40B4-BE49-F238E27FC236}">
                <a16:creationId xmlns:a16="http://schemas.microsoft.com/office/drawing/2014/main" id="{5F1B1BD0-E4A2-326F-8F7C-AF6D44AA37AD}"/>
              </a:ext>
            </a:extLst>
          </p:cNvPr>
          <p:cNvPicPr>
            <a:picLocks noChangeAspect="1"/>
          </p:cNvPicPr>
          <p:nvPr/>
        </p:nvPicPr>
        <p:blipFill rotWithShape="1">
          <a:blip r:embed="rId2">
            <a:extLst>
              <a:ext uri="{28A0092B-C50C-407E-A947-70E740481C1C}">
                <a14:useLocalDpi xmlns:a14="http://schemas.microsoft.com/office/drawing/2010/main" val="0"/>
              </a:ext>
            </a:extLst>
          </a:blip>
          <a:srcRect l="559" t="14853" r="1" b="63375"/>
          <a:stretch/>
        </p:blipFill>
        <p:spPr>
          <a:xfrm>
            <a:off x="1458411" y="1772032"/>
            <a:ext cx="8977599" cy="3240912"/>
          </a:xfrm>
          <a:prstGeom prst="rect">
            <a:avLst/>
          </a:prstGeom>
        </p:spPr>
      </p:pic>
    </p:spTree>
    <p:extLst>
      <p:ext uri="{BB962C8B-B14F-4D97-AF65-F5344CB8AC3E}">
        <p14:creationId xmlns:p14="http://schemas.microsoft.com/office/powerpoint/2010/main" val="2683848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EEC5B5C-5AC6-CB65-F0BD-E3C9CF82D224}"/>
              </a:ext>
            </a:extLst>
          </p:cNvPr>
          <p:cNvSpPr>
            <a:spLocks noGrp="1"/>
          </p:cNvSpPr>
          <p:nvPr>
            <p:ph type="sldNum" sz="quarter" idx="12"/>
          </p:nvPr>
        </p:nvSpPr>
        <p:spPr/>
        <p:txBody>
          <a:bodyPr/>
          <a:lstStyle/>
          <a:p>
            <a:fld id="{88FE7EFB-6DB8-4D46-9CAF-8E19AD46CF5F}" type="slidenum">
              <a:rPr lang="fr-FR" smtClean="0"/>
              <a:t>16</a:t>
            </a:fld>
            <a:endParaRPr lang="fr-FR"/>
          </a:p>
        </p:txBody>
      </p:sp>
      <p:pic>
        <p:nvPicPr>
          <p:cNvPr id="5" name="Image 4">
            <a:extLst>
              <a:ext uri="{FF2B5EF4-FFF2-40B4-BE49-F238E27FC236}">
                <a16:creationId xmlns:a16="http://schemas.microsoft.com/office/drawing/2014/main" id="{5F1B1BD0-E4A2-326F-8F7C-AF6D44AA37AD}"/>
              </a:ext>
            </a:extLst>
          </p:cNvPr>
          <p:cNvPicPr>
            <a:picLocks noChangeAspect="1"/>
          </p:cNvPicPr>
          <p:nvPr/>
        </p:nvPicPr>
        <p:blipFill rotWithShape="1">
          <a:blip r:embed="rId2">
            <a:extLst>
              <a:ext uri="{28A0092B-C50C-407E-A947-70E740481C1C}">
                <a14:useLocalDpi xmlns:a14="http://schemas.microsoft.com/office/drawing/2010/main" val="0"/>
              </a:ext>
            </a:extLst>
          </a:blip>
          <a:srcRect l="2" t="38143" b="35021"/>
          <a:stretch/>
        </p:blipFill>
        <p:spPr>
          <a:xfrm>
            <a:off x="2662176" y="2009313"/>
            <a:ext cx="6251967" cy="2766350"/>
          </a:xfrm>
          <a:prstGeom prst="rect">
            <a:avLst/>
          </a:prstGeom>
        </p:spPr>
      </p:pic>
    </p:spTree>
    <p:extLst>
      <p:ext uri="{BB962C8B-B14F-4D97-AF65-F5344CB8AC3E}">
        <p14:creationId xmlns:p14="http://schemas.microsoft.com/office/powerpoint/2010/main" val="3601259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EEC5B5C-5AC6-CB65-F0BD-E3C9CF82D224}"/>
              </a:ext>
            </a:extLst>
          </p:cNvPr>
          <p:cNvSpPr>
            <a:spLocks noGrp="1"/>
          </p:cNvSpPr>
          <p:nvPr>
            <p:ph type="sldNum" sz="quarter" idx="12"/>
          </p:nvPr>
        </p:nvSpPr>
        <p:spPr/>
        <p:txBody>
          <a:bodyPr/>
          <a:lstStyle/>
          <a:p>
            <a:fld id="{88FE7EFB-6DB8-4D46-9CAF-8E19AD46CF5F}" type="slidenum">
              <a:rPr lang="fr-FR" smtClean="0"/>
              <a:t>17</a:t>
            </a:fld>
            <a:endParaRPr lang="fr-FR"/>
          </a:p>
        </p:txBody>
      </p:sp>
      <p:pic>
        <p:nvPicPr>
          <p:cNvPr id="5" name="Image 4">
            <a:extLst>
              <a:ext uri="{FF2B5EF4-FFF2-40B4-BE49-F238E27FC236}">
                <a16:creationId xmlns:a16="http://schemas.microsoft.com/office/drawing/2014/main" id="{5F1B1BD0-E4A2-326F-8F7C-AF6D44AA37AD}"/>
              </a:ext>
            </a:extLst>
          </p:cNvPr>
          <p:cNvPicPr>
            <a:picLocks noChangeAspect="1"/>
          </p:cNvPicPr>
          <p:nvPr/>
        </p:nvPicPr>
        <p:blipFill rotWithShape="1">
          <a:blip r:embed="rId2">
            <a:extLst>
              <a:ext uri="{28A0092B-C50C-407E-A947-70E740481C1C}">
                <a14:useLocalDpi xmlns:a14="http://schemas.microsoft.com/office/drawing/2010/main" val="0"/>
              </a:ext>
            </a:extLst>
          </a:blip>
          <a:srcRect l="19483" t="66835" r="21244"/>
          <a:stretch/>
        </p:blipFill>
        <p:spPr>
          <a:xfrm>
            <a:off x="3868979" y="1458409"/>
            <a:ext cx="4454042" cy="4109013"/>
          </a:xfrm>
          <a:prstGeom prst="rect">
            <a:avLst/>
          </a:prstGeom>
        </p:spPr>
      </p:pic>
    </p:spTree>
    <p:extLst>
      <p:ext uri="{BB962C8B-B14F-4D97-AF65-F5344CB8AC3E}">
        <p14:creationId xmlns:p14="http://schemas.microsoft.com/office/powerpoint/2010/main" val="729805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BC61414-C22E-6DA9-453E-B798736427A1}"/>
              </a:ext>
            </a:extLst>
          </p:cNvPr>
          <p:cNvSpPr>
            <a:spLocks noGrp="1"/>
          </p:cNvSpPr>
          <p:nvPr>
            <p:ph type="sldNum" sz="quarter" idx="12"/>
          </p:nvPr>
        </p:nvSpPr>
        <p:spPr/>
        <p:txBody>
          <a:bodyPr/>
          <a:lstStyle/>
          <a:p>
            <a:fld id="{88FE7EFB-6DB8-4D46-9CAF-8E19AD46CF5F}" type="slidenum">
              <a:rPr lang="fr-FR" smtClean="0"/>
              <a:t>18</a:t>
            </a:fld>
            <a:endParaRPr lang="fr-FR"/>
          </a:p>
        </p:txBody>
      </p:sp>
      <p:pic>
        <p:nvPicPr>
          <p:cNvPr id="4" name="Image 3">
            <a:extLst>
              <a:ext uri="{FF2B5EF4-FFF2-40B4-BE49-F238E27FC236}">
                <a16:creationId xmlns:a16="http://schemas.microsoft.com/office/drawing/2014/main" id="{2A65C4DD-F52C-CA11-96AB-22103DAFCEFF}"/>
              </a:ext>
            </a:extLst>
          </p:cNvPr>
          <p:cNvPicPr>
            <a:picLocks noChangeAspect="1"/>
          </p:cNvPicPr>
          <p:nvPr/>
        </p:nvPicPr>
        <p:blipFill rotWithShape="1">
          <a:blip r:embed="rId2"/>
          <a:srcRect b="1942"/>
          <a:stretch/>
        </p:blipFill>
        <p:spPr>
          <a:xfrm>
            <a:off x="-84634" y="410325"/>
            <a:ext cx="12276634" cy="5261270"/>
          </a:xfrm>
          <a:prstGeom prst="rect">
            <a:avLst/>
          </a:prstGeom>
        </p:spPr>
      </p:pic>
    </p:spTree>
    <p:extLst>
      <p:ext uri="{BB962C8B-B14F-4D97-AF65-F5344CB8AC3E}">
        <p14:creationId xmlns:p14="http://schemas.microsoft.com/office/powerpoint/2010/main" val="341567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F1045-6FC7-F20A-6C16-57BEDF1BCB7E}"/>
              </a:ext>
            </a:extLst>
          </p:cNvPr>
          <p:cNvSpPr>
            <a:spLocks noGrp="1"/>
          </p:cNvSpPr>
          <p:nvPr>
            <p:ph type="title"/>
          </p:nvPr>
        </p:nvSpPr>
        <p:spPr/>
        <p:txBody>
          <a:bodyPr/>
          <a:lstStyle/>
          <a:p>
            <a:r>
              <a:rPr lang="fr-FR" dirty="0"/>
              <a:t>Filtres du CSV 	</a:t>
            </a:r>
          </a:p>
        </p:txBody>
      </p:sp>
      <p:sp>
        <p:nvSpPr>
          <p:cNvPr id="3" name="Espace réservé du contenu 2">
            <a:extLst>
              <a:ext uri="{FF2B5EF4-FFF2-40B4-BE49-F238E27FC236}">
                <a16:creationId xmlns:a16="http://schemas.microsoft.com/office/drawing/2014/main" id="{5758F984-A54D-AA89-C04C-30735B67FC8B}"/>
              </a:ext>
            </a:extLst>
          </p:cNvPr>
          <p:cNvSpPr>
            <a:spLocks noGrp="1"/>
          </p:cNvSpPr>
          <p:nvPr>
            <p:ph idx="1"/>
          </p:nvPr>
        </p:nvSpPr>
        <p:spPr>
          <a:xfrm>
            <a:off x="680321" y="2336873"/>
            <a:ext cx="10257755" cy="4121800"/>
          </a:xfrm>
        </p:spPr>
        <p:txBody>
          <a:bodyPr>
            <a:normAutofit fontScale="92500" lnSpcReduction="10000"/>
          </a:bodyPr>
          <a:lstStyle/>
          <a:p>
            <a:r>
              <a:rPr lang="fr-FR" sz="3600" dirty="0"/>
              <a:t>Le CSV est filtré à l’ai des repères suivantes : </a:t>
            </a:r>
          </a:p>
          <a:p>
            <a:pPr lvl="1"/>
            <a:r>
              <a:rPr lang="fr-FR" sz="3200" dirty="0"/>
              <a:t>Suppression des doublons sur le numéro de facture et numéro de produit</a:t>
            </a:r>
          </a:p>
          <a:p>
            <a:pPr lvl="1"/>
            <a:r>
              <a:rPr lang="fr-FR" sz="3200" dirty="0"/>
              <a:t>Retirer toutes les lignes comportant des quantités négatives </a:t>
            </a:r>
          </a:p>
          <a:p>
            <a:pPr lvl="1"/>
            <a:r>
              <a:rPr lang="fr-FR" sz="3200" dirty="0"/>
              <a:t>Retrait de tous les numéros de produits comportant : </a:t>
            </a:r>
            <a:r>
              <a:rPr lang="fr-FR" sz="3200" i="1" dirty="0"/>
              <a:t>'M','POST', 'C2', 'DOT', 'BANK CHARGES', 'D', 'AMAZONFEE', 'S’, 'gift_0001_10','gift_0001_20','gift_0001_30','gift_0001_40’, 'gift_0001_50', 'PADS’ </a:t>
            </a:r>
          </a:p>
        </p:txBody>
      </p:sp>
      <p:sp>
        <p:nvSpPr>
          <p:cNvPr id="4" name="Espace réservé du numéro de diapositive 3">
            <a:extLst>
              <a:ext uri="{FF2B5EF4-FFF2-40B4-BE49-F238E27FC236}">
                <a16:creationId xmlns:a16="http://schemas.microsoft.com/office/drawing/2014/main" id="{51C91F6B-9ED8-1F89-6539-FE21D0B60C1A}"/>
              </a:ext>
            </a:extLst>
          </p:cNvPr>
          <p:cNvSpPr>
            <a:spLocks noGrp="1"/>
          </p:cNvSpPr>
          <p:nvPr>
            <p:ph type="sldNum" sz="quarter" idx="12"/>
          </p:nvPr>
        </p:nvSpPr>
        <p:spPr/>
        <p:txBody>
          <a:bodyPr/>
          <a:lstStyle/>
          <a:p>
            <a:fld id="{88FE7EFB-6DB8-4D46-9CAF-8E19AD46CF5F}" type="slidenum">
              <a:rPr lang="fr-FR" smtClean="0"/>
              <a:t>19</a:t>
            </a:fld>
            <a:endParaRPr lang="fr-FR"/>
          </a:p>
        </p:txBody>
      </p:sp>
    </p:spTree>
    <p:extLst>
      <p:ext uri="{BB962C8B-B14F-4D97-AF65-F5344CB8AC3E}">
        <p14:creationId xmlns:p14="http://schemas.microsoft.com/office/powerpoint/2010/main" val="2584083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63353-A393-CB9D-F412-E20FA87DE438}"/>
              </a:ext>
            </a:extLst>
          </p:cNvPr>
          <p:cNvSpPr>
            <a:spLocks noGrp="1"/>
          </p:cNvSpPr>
          <p:nvPr>
            <p:ph type="title"/>
          </p:nvPr>
        </p:nvSpPr>
        <p:spPr/>
        <p:txBody>
          <a:bodyPr/>
          <a:lstStyle/>
          <a:p>
            <a:r>
              <a:rPr lang="fr-FR" dirty="0"/>
              <a:t>SOMMAIRE</a:t>
            </a:r>
          </a:p>
        </p:txBody>
      </p:sp>
      <p:sp>
        <p:nvSpPr>
          <p:cNvPr id="4" name="Espace réservé du numéro de diapositive 3">
            <a:extLst>
              <a:ext uri="{FF2B5EF4-FFF2-40B4-BE49-F238E27FC236}">
                <a16:creationId xmlns:a16="http://schemas.microsoft.com/office/drawing/2014/main" id="{747C5DCF-5D6D-5B63-658D-FCFA23C70C09}"/>
              </a:ext>
            </a:extLst>
          </p:cNvPr>
          <p:cNvSpPr>
            <a:spLocks noGrp="1"/>
          </p:cNvSpPr>
          <p:nvPr>
            <p:ph type="sldNum" sz="quarter" idx="12"/>
          </p:nvPr>
        </p:nvSpPr>
        <p:spPr/>
        <p:txBody>
          <a:bodyPr/>
          <a:lstStyle/>
          <a:p>
            <a:fld id="{88FE7EFB-6DB8-4D46-9CAF-8E19AD46CF5F}" type="slidenum">
              <a:rPr lang="fr-FR" smtClean="0"/>
              <a:t>2</a:t>
            </a:fld>
            <a:endParaRPr lang="fr-FR"/>
          </a:p>
        </p:txBody>
      </p:sp>
      <p:sp>
        <p:nvSpPr>
          <p:cNvPr id="9" name="ZoneTexte 8">
            <a:extLst>
              <a:ext uri="{FF2B5EF4-FFF2-40B4-BE49-F238E27FC236}">
                <a16:creationId xmlns:a16="http://schemas.microsoft.com/office/drawing/2014/main" id="{54923B95-D975-3CD1-ED0E-F7040D9D8509}"/>
              </a:ext>
            </a:extLst>
          </p:cNvPr>
          <p:cNvSpPr txBox="1"/>
          <p:nvPr/>
        </p:nvSpPr>
        <p:spPr>
          <a:xfrm>
            <a:off x="816864" y="1965877"/>
            <a:ext cx="10944000" cy="769441"/>
          </a:xfrm>
          <a:prstGeom prst="rect">
            <a:avLst/>
          </a:prstGeom>
          <a:noFill/>
        </p:spPr>
        <p:txBody>
          <a:bodyPr wrap="square">
            <a:spAutoFit/>
          </a:bodyPr>
          <a:lstStyle/>
          <a:p>
            <a:r>
              <a:rPr lang="fr-FR" sz="4400" dirty="0"/>
              <a:t>Le concept ETL </a:t>
            </a:r>
          </a:p>
        </p:txBody>
      </p:sp>
      <p:sp>
        <p:nvSpPr>
          <p:cNvPr id="11" name="ZoneTexte 10">
            <a:extLst>
              <a:ext uri="{FF2B5EF4-FFF2-40B4-BE49-F238E27FC236}">
                <a16:creationId xmlns:a16="http://schemas.microsoft.com/office/drawing/2014/main" id="{960D1D79-13C6-7A42-BEB0-5F5923B4A9D6}"/>
              </a:ext>
            </a:extLst>
          </p:cNvPr>
          <p:cNvSpPr txBox="1"/>
          <p:nvPr/>
        </p:nvSpPr>
        <p:spPr>
          <a:xfrm>
            <a:off x="816864" y="2838808"/>
            <a:ext cx="10944000" cy="769441"/>
          </a:xfrm>
          <a:prstGeom prst="rect">
            <a:avLst/>
          </a:prstGeom>
          <a:noFill/>
        </p:spPr>
        <p:txBody>
          <a:bodyPr wrap="square">
            <a:spAutoFit/>
          </a:bodyPr>
          <a:lstStyle/>
          <a:p>
            <a:r>
              <a:rPr lang="fr-FR" sz="4400" dirty="0"/>
              <a:t>Approche du projet </a:t>
            </a:r>
          </a:p>
        </p:txBody>
      </p:sp>
      <p:sp>
        <p:nvSpPr>
          <p:cNvPr id="13" name="ZoneTexte 12">
            <a:extLst>
              <a:ext uri="{FF2B5EF4-FFF2-40B4-BE49-F238E27FC236}">
                <a16:creationId xmlns:a16="http://schemas.microsoft.com/office/drawing/2014/main" id="{43A7F331-CDFE-3B73-22A4-7860747653A4}"/>
              </a:ext>
            </a:extLst>
          </p:cNvPr>
          <p:cNvSpPr txBox="1"/>
          <p:nvPr/>
        </p:nvSpPr>
        <p:spPr>
          <a:xfrm>
            <a:off x="816864" y="3711740"/>
            <a:ext cx="10944000" cy="1446550"/>
          </a:xfrm>
          <a:prstGeom prst="rect">
            <a:avLst/>
          </a:prstGeom>
          <a:noFill/>
        </p:spPr>
        <p:txBody>
          <a:bodyPr wrap="square">
            <a:spAutoFit/>
          </a:bodyPr>
          <a:lstStyle/>
          <a:p>
            <a:r>
              <a:rPr lang="fr-FR" sz="4400" dirty="0"/>
              <a:t>Démo import d’un CSV &amp; Démo du traitement</a:t>
            </a:r>
          </a:p>
        </p:txBody>
      </p:sp>
      <p:sp>
        <p:nvSpPr>
          <p:cNvPr id="15" name="ZoneTexte 14">
            <a:extLst>
              <a:ext uri="{FF2B5EF4-FFF2-40B4-BE49-F238E27FC236}">
                <a16:creationId xmlns:a16="http://schemas.microsoft.com/office/drawing/2014/main" id="{63C5619F-3CE5-DF52-AD71-24471939464D}"/>
              </a:ext>
            </a:extLst>
          </p:cNvPr>
          <p:cNvSpPr txBox="1"/>
          <p:nvPr/>
        </p:nvSpPr>
        <p:spPr>
          <a:xfrm>
            <a:off x="816864" y="5158290"/>
            <a:ext cx="10944000" cy="769441"/>
          </a:xfrm>
          <a:prstGeom prst="rect">
            <a:avLst/>
          </a:prstGeom>
          <a:noFill/>
        </p:spPr>
        <p:txBody>
          <a:bodyPr wrap="square">
            <a:spAutoFit/>
          </a:bodyPr>
          <a:lstStyle/>
          <a:p>
            <a:r>
              <a:rPr lang="fr-FR" sz="4400" dirty="0"/>
              <a:t>Conclusions</a:t>
            </a:r>
          </a:p>
        </p:txBody>
      </p:sp>
    </p:spTree>
    <p:extLst>
      <p:ext uri="{BB962C8B-B14F-4D97-AF65-F5344CB8AC3E}">
        <p14:creationId xmlns:p14="http://schemas.microsoft.com/office/powerpoint/2010/main" val="1374399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6E98F-B3F4-BA94-2435-6A8A2BD50DCE}"/>
              </a:ext>
            </a:extLst>
          </p:cNvPr>
          <p:cNvSpPr>
            <a:spLocks noGrp="1"/>
          </p:cNvSpPr>
          <p:nvPr>
            <p:ph type="title"/>
          </p:nvPr>
        </p:nvSpPr>
        <p:spPr/>
        <p:txBody>
          <a:bodyPr/>
          <a:lstStyle/>
          <a:p>
            <a:r>
              <a:rPr lang="fr-FR" dirty="0"/>
              <a:t>Approche du projet : MCD</a:t>
            </a:r>
          </a:p>
        </p:txBody>
      </p:sp>
      <p:sp>
        <p:nvSpPr>
          <p:cNvPr id="3" name="Espace réservé du numéro de diapositive 2">
            <a:extLst>
              <a:ext uri="{FF2B5EF4-FFF2-40B4-BE49-F238E27FC236}">
                <a16:creationId xmlns:a16="http://schemas.microsoft.com/office/drawing/2014/main" id="{0940972F-D324-CE9F-E611-35C4B7BF11C3}"/>
              </a:ext>
            </a:extLst>
          </p:cNvPr>
          <p:cNvSpPr>
            <a:spLocks noGrp="1"/>
          </p:cNvSpPr>
          <p:nvPr>
            <p:ph type="sldNum" sz="quarter" idx="12"/>
          </p:nvPr>
        </p:nvSpPr>
        <p:spPr/>
        <p:txBody>
          <a:bodyPr/>
          <a:lstStyle/>
          <a:p>
            <a:fld id="{88FE7EFB-6DB8-4D46-9CAF-8E19AD46CF5F}" type="slidenum">
              <a:rPr lang="fr-FR" smtClean="0"/>
              <a:t>20</a:t>
            </a:fld>
            <a:endParaRPr lang="fr-FR"/>
          </a:p>
        </p:txBody>
      </p:sp>
      <p:pic>
        <p:nvPicPr>
          <p:cNvPr id="5" name="Image 4">
            <a:extLst>
              <a:ext uri="{FF2B5EF4-FFF2-40B4-BE49-F238E27FC236}">
                <a16:creationId xmlns:a16="http://schemas.microsoft.com/office/drawing/2014/main" id="{3579991D-A505-D9DE-0EC7-079E76442214}"/>
              </a:ext>
            </a:extLst>
          </p:cNvPr>
          <p:cNvPicPr>
            <a:picLocks noChangeAspect="1"/>
          </p:cNvPicPr>
          <p:nvPr/>
        </p:nvPicPr>
        <p:blipFill rotWithShape="1">
          <a:blip r:embed="rId2">
            <a:extLst>
              <a:ext uri="{28A0092B-C50C-407E-A947-70E740481C1C}">
                <a14:useLocalDpi xmlns:a14="http://schemas.microsoft.com/office/drawing/2010/main" val="0"/>
              </a:ext>
            </a:extLst>
          </a:blip>
          <a:srcRect l="24399" t="22705" r="-855" b="1"/>
          <a:stretch/>
        </p:blipFill>
        <p:spPr>
          <a:xfrm>
            <a:off x="1435261" y="1990845"/>
            <a:ext cx="9321478" cy="4433103"/>
          </a:xfrm>
          <a:prstGeom prst="rect">
            <a:avLst/>
          </a:prstGeom>
        </p:spPr>
      </p:pic>
    </p:spTree>
    <p:extLst>
      <p:ext uri="{BB962C8B-B14F-4D97-AF65-F5344CB8AC3E}">
        <p14:creationId xmlns:p14="http://schemas.microsoft.com/office/powerpoint/2010/main" val="416041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E9FCE-9A2D-A597-8282-FDDFE16B1BD3}"/>
              </a:ext>
            </a:extLst>
          </p:cNvPr>
          <p:cNvSpPr>
            <a:spLocks noGrp="1"/>
          </p:cNvSpPr>
          <p:nvPr>
            <p:ph type="title"/>
          </p:nvPr>
        </p:nvSpPr>
        <p:spPr>
          <a:xfrm>
            <a:off x="680321" y="370981"/>
            <a:ext cx="9613861" cy="1080938"/>
          </a:xfrm>
        </p:spPr>
        <p:txBody>
          <a:bodyPr/>
          <a:lstStyle/>
          <a:p>
            <a:r>
              <a:rPr lang="fr-FR" dirty="0"/>
              <a:t>Approche du projet : MPD </a:t>
            </a:r>
          </a:p>
        </p:txBody>
      </p:sp>
      <p:sp>
        <p:nvSpPr>
          <p:cNvPr id="3" name="Espace réservé du numéro de diapositive 2">
            <a:extLst>
              <a:ext uri="{FF2B5EF4-FFF2-40B4-BE49-F238E27FC236}">
                <a16:creationId xmlns:a16="http://schemas.microsoft.com/office/drawing/2014/main" id="{889D2AAE-D43C-2E23-AE22-0C0CC40FC819}"/>
              </a:ext>
            </a:extLst>
          </p:cNvPr>
          <p:cNvSpPr>
            <a:spLocks noGrp="1"/>
          </p:cNvSpPr>
          <p:nvPr>
            <p:ph type="sldNum" sz="quarter" idx="12"/>
          </p:nvPr>
        </p:nvSpPr>
        <p:spPr/>
        <p:txBody>
          <a:bodyPr/>
          <a:lstStyle/>
          <a:p>
            <a:fld id="{88FE7EFB-6DB8-4D46-9CAF-8E19AD46CF5F}" type="slidenum">
              <a:rPr lang="fr-FR" smtClean="0"/>
              <a:t>21</a:t>
            </a:fld>
            <a:endParaRPr lang="fr-FR"/>
          </a:p>
        </p:txBody>
      </p:sp>
      <p:pic>
        <p:nvPicPr>
          <p:cNvPr id="5" name="Image 4">
            <a:extLst>
              <a:ext uri="{FF2B5EF4-FFF2-40B4-BE49-F238E27FC236}">
                <a16:creationId xmlns:a16="http://schemas.microsoft.com/office/drawing/2014/main" id="{A9B3957D-74DA-CE91-9DC6-71D1A18BD40B}"/>
              </a:ext>
            </a:extLst>
          </p:cNvPr>
          <p:cNvPicPr>
            <a:picLocks noChangeAspect="1"/>
          </p:cNvPicPr>
          <p:nvPr/>
        </p:nvPicPr>
        <p:blipFill>
          <a:blip r:embed="rId2"/>
          <a:stretch>
            <a:fillRect/>
          </a:stretch>
        </p:blipFill>
        <p:spPr>
          <a:xfrm>
            <a:off x="1115593" y="1173253"/>
            <a:ext cx="9613862" cy="5406954"/>
          </a:xfrm>
          <a:prstGeom prst="rect">
            <a:avLst/>
          </a:prstGeom>
        </p:spPr>
      </p:pic>
    </p:spTree>
    <p:extLst>
      <p:ext uri="{BB962C8B-B14F-4D97-AF65-F5344CB8AC3E}">
        <p14:creationId xmlns:p14="http://schemas.microsoft.com/office/powerpoint/2010/main" val="1145310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20504-B261-0C43-4FD0-432FA92AEF45}"/>
              </a:ext>
            </a:extLst>
          </p:cNvPr>
          <p:cNvSpPr>
            <a:spLocks noGrp="1"/>
          </p:cNvSpPr>
          <p:nvPr>
            <p:ph type="title"/>
          </p:nvPr>
        </p:nvSpPr>
        <p:spPr/>
        <p:txBody>
          <a:bodyPr>
            <a:normAutofit/>
          </a:bodyPr>
          <a:lstStyle/>
          <a:p>
            <a:r>
              <a:rPr lang="fr-FR" sz="6600" dirty="0"/>
              <a:t>Démonstration</a:t>
            </a:r>
          </a:p>
        </p:txBody>
      </p:sp>
      <p:sp>
        <p:nvSpPr>
          <p:cNvPr id="3" name="Espace réservé du texte 2">
            <a:extLst>
              <a:ext uri="{FF2B5EF4-FFF2-40B4-BE49-F238E27FC236}">
                <a16:creationId xmlns:a16="http://schemas.microsoft.com/office/drawing/2014/main" id="{DCFFACA6-E351-268C-55D1-2B267522AEAB}"/>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D6E4F52-4571-B0B1-0200-C446D793B12E}"/>
              </a:ext>
            </a:extLst>
          </p:cNvPr>
          <p:cNvSpPr>
            <a:spLocks noGrp="1"/>
          </p:cNvSpPr>
          <p:nvPr>
            <p:ph type="sldNum" sz="quarter" idx="12"/>
          </p:nvPr>
        </p:nvSpPr>
        <p:spPr/>
        <p:txBody>
          <a:bodyPr/>
          <a:lstStyle/>
          <a:p>
            <a:fld id="{88FE7EFB-6DB8-4D46-9CAF-8E19AD46CF5F}" type="slidenum">
              <a:rPr lang="fr-FR" smtClean="0"/>
              <a:t>22</a:t>
            </a:fld>
            <a:endParaRPr lang="fr-FR"/>
          </a:p>
        </p:txBody>
      </p:sp>
    </p:spTree>
    <p:extLst>
      <p:ext uri="{BB962C8B-B14F-4D97-AF65-F5344CB8AC3E}">
        <p14:creationId xmlns:p14="http://schemas.microsoft.com/office/powerpoint/2010/main" val="47203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20504-B261-0C43-4FD0-432FA92AEF45}"/>
              </a:ext>
            </a:extLst>
          </p:cNvPr>
          <p:cNvSpPr>
            <a:spLocks noGrp="1"/>
          </p:cNvSpPr>
          <p:nvPr>
            <p:ph type="title"/>
          </p:nvPr>
        </p:nvSpPr>
        <p:spPr/>
        <p:txBody>
          <a:bodyPr>
            <a:normAutofit/>
          </a:bodyPr>
          <a:lstStyle/>
          <a:p>
            <a:r>
              <a:rPr lang="fr-FR" sz="6600" dirty="0"/>
              <a:t>Liste des améliorations</a:t>
            </a:r>
          </a:p>
        </p:txBody>
      </p:sp>
      <p:sp>
        <p:nvSpPr>
          <p:cNvPr id="5" name="Espace réservé du contenu 4">
            <a:extLst>
              <a:ext uri="{FF2B5EF4-FFF2-40B4-BE49-F238E27FC236}">
                <a16:creationId xmlns:a16="http://schemas.microsoft.com/office/drawing/2014/main" id="{CED1EA07-B5EA-9B31-75C3-9219B5F0EAC2}"/>
              </a:ext>
            </a:extLst>
          </p:cNvPr>
          <p:cNvSpPr>
            <a:spLocks noGrp="1"/>
          </p:cNvSpPr>
          <p:nvPr>
            <p:ph idx="1"/>
          </p:nvPr>
        </p:nvSpPr>
        <p:spPr>
          <a:xfrm>
            <a:off x="680321" y="2336873"/>
            <a:ext cx="10500823" cy="3599316"/>
          </a:xfrm>
        </p:spPr>
        <p:txBody>
          <a:bodyPr>
            <a:normAutofit/>
          </a:bodyPr>
          <a:lstStyle/>
          <a:p>
            <a:r>
              <a:rPr lang="fr-FR" sz="3600" dirty="0"/>
              <a:t>Lier la base de donnée pour créer des graphiques</a:t>
            </a:r>
          </a:p>
          <a:p>
            <a:r>
              <a:rPr lang="fr-FR" sz="3600" dirty="0"/>
              <a:t>Améliorer l’interface globale </a:t>
            </a:r>
          </a:p>
          <a:p>
            <a:r>
              <a:rPr lang="fr-FR" sz="3600" dirty="0"/>
              <a:t>Permettre la mise en BDD en manuelle </a:t>
            </a:r>
          </a:p>
          <a:p>
            <a:r>
              <a:rPr lang="fr-FR" sz="3600" dirty="0"/>
              <a:t>Perfectionner les filtres </a:t>
            </a:r>
          </a:p>
        </p:txBody>
      </p:sp>
      <p:sp>
        <p:nvSpPr>
          <p:cNvPr id="4" name="Espace réservé du numéro de diapositive 3">
            <a:extLst>
              <a:ext uri="{FF2B5EF4-FFF2-40B4-BE49-F238E27FC236}">
                <a16:creationId xmlns:a16="http://schemas.microsoft.com/office/drawing/2014/main" id="{9D6E4F52-4571-B0B1-0200-C446D793B12E}"/>
              </a:ext>
            </a:extLst>
          </p:cNvPr>
          <p:cNvSpPr>
            <a:spLocks noGrp="1"/>
          </p:cNvSpPr>
          <p:nvPr>
            <p:ph type="sldNum" sz="quarter" idx="12"/>
          </p:nvPr>
        </p:nvSpPr>
        <p:spPr/>
        <p:txBody>
          <a:bodyPr/>
          <a:lstStyle/>
          <a:p>
            <a:fld id="{88FE7EFB-6DB8-4D46-9CAF-8E19AD46CF5F}" type="slidenum">
              <a:rPr lang="fr-FR" smtClean="0"/>
              <a:t>23</a:t>
            </a:fld>
            <a:endParaRPr lang="fr-FR"/>
          </a:p>
        </p:txBody>
      </p:sp>
    </p:spTree>
    <p:extLst>
      <p:ext uri="{BB962C8B-B14F-4D97-AF65-F5344CB8AC3E}">
        <p14:creationId xmlns:p14="http://schemas.microsoft.com/office/powerpoint/2010/main" val="136237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20504-B261-0C43-4FD0-432FA92AEF45}"/>
              </a:ext>
            </a:extLst>
          </p:cNvPr>
          <p:cNvSpPr>
            <a:spLocks noGrp="1"/>
          </p:cNvSpPr>
          <p:nvPr>
            <p:ph type="title"/>
          </p:nvPr>
        </p:nvSpPr>
        <p:spPr/>
        <p:txBody>
          <a:bodyPr>
            <a:normAutofit/>
          </a:bodyPr>
          <a:lstStyle/>
          <a:p>
            <a:r>
              <a:rPr lang="fr-FR" sz="6600" dirty="0"/>
              <a:t>Conclusions</a:t>
            </a:r>
          </a:p>
        </p:txBody>
      </p:sp>
      <p:sp>
        <p:nvSpPr>
          <p:cNvPr id="5" name="Espace réservé du contenu 4">
            <a:extLst>
              <a:ext uri="{FF2B5EF4-FFF2-40B4-BE49-F238E27FC236}">
                <a16:creationId xmlns:a16="http://schemas.microsoft.com/office/drawing/2014/main" id="{CED1EA07-B5EA-9B31-75C3-9219B5F0EAC2}"/>
              </a:ext>
            </a:extLst>
          </p:cNvPr>
          <p:cNvSpPr>
            <a:spLocks noGrp="1"/>
          </p:cNvSpPr>
          <p:nvPr>
            <p:ph idx="1"/>
          </p:nvPr>
        </p:nvSpPr>
        <p:spPr>
          <a:xfrm>
            <a:off x="680321" y="2336873"/>
            <a:ext cx="10500823" cy="3599316"/>
          </a:xfrm>
        </p:spPr>
        <p:txBody>
          <a:bodyPr>
            <a:normAutofit/>
          </a:bodyPr>
          <a:lstStyle/>
          <a:p>
            <a:r>
              <a:rPr lang="fr-FR" sz="3600" dirty="0"/>
              <a:t>Enrichissants, </a:t>
            </a:r>
          </a:p>
          <a:p>
            <a:r>
              <a:rPr lang="fr-FR" sz="3600" dirty="0"/>
              <a:t>Gap de compétences entre début de projet et fin de projet </a:t>
            </a:r>
          </a:p>
          <a:p>
            <a:r>
              <a:rPr lang="fr-FR" sz="3600" dirty="0"/>
              <a:t>Amélioration du </a:t>
            </a:r>
            <a:r>
              <a:rPr lang="fr-FR" sz="3600" dirty="0" err="1"/>
              <a:t>framework</a:t>
            </a:r>
            <a:r>
              <a:rPr lang="fr-FR" sz="3600" dirty="0"/>
              <a:t> </a:t>
            </a:r>
            <a:r>
              <a:rPr lang="fr-FR" sz="3600" dirty="0" err="1"/>
              <a:t>django</a:t>
            </a:r>
            <a:r>
              <a:rPr lang="fr-FR" sz="3600" dirty="0"/>
              <a:t> </a:t>
            </a:r>
          </a:p>
          <a:p>
            <a:r>
              <a:rPr lang="fr-FR" sz="3600" dirty="0"/>
              <a:t>Courbe d’apprentissage amélioré</a:t>
            </a:r>
          </a:p>
          <a:p>
            <a:r>
              <a:rPr lang="fr-FR" sz="3600" dirty="0"/>
              <a:t>Acquisition de nouveaux méthodes de travail</a:t>
            </a:r>
          </a:p>
        </p:txBody>
      </p:sp>
      <p:sp>
        <p:nvSpPr>
          <p:cNvPr id="4" name="Espace réservé du numéro de diapositive 3">
            <a:extLst>
              <a:ext uri="{FF2B5EF4-FFF2-40B4-BE49-F238E27FC236}">
                <a16:creationId xmlns:a16="http://schemas.microsoft.com/office/drawing/2014/main" id="{9D6E4F52-4571-B0B1-0200-C446D793B12E}"/>
              </a:ext>
            </a:extLst>
          </p:cNvPr>
          <p:cNvSpPr>
            <a:spLocks noGrp="1"/>
          </p:cNvSpPr>
          <p:nvPr>
            <p:ph type="sldNum" sz="quarter" idx="12"/>
          </p:nvPr>
        </p:nvSpPr>
        <p:spPr/>
        <p:txBody>
          <a:bodyPr/>
          <a:lstStyle/>
          <a:p>
            <a:fld id="{88FE7EFB-6DB8-4D46-9CAF-8E19AD46CF5F}" type="slidenum">
              <a:rPr lang="fr-FR" smtClean="0"/>
              <a:t>24</a:t>
            </a:fld>
            <a:endParaRPr lang="fr-FR"/>
          </a:p>
        </p:txBody>
      </p:sp>
    </p:spTree>
    <p:extLst>
      <p:ext uri="{BB962C8B-B14F-4D97-AF65-F5344CB8AC3E}">
        <p14:creationId xmlns:p14="http://schemas.microsoft.com/office/powerpoint/2010/main" val="286029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37F886-F06D-004E-028D-766135A807C6}"/>
              </a:ext>
            </a:extLst>
          </p:cNvPr>
          <p:cNvSpPr>
            <a:spLocks noGrp="1"/>
          </p:cNvSpPr>
          <p:nvPr>
            <p:ph type="sldNum" sz="quarter" idx="12"/>
          </p:nvPr>
        </p:nvSpPr>
        <p:spPr/>
        <p:txBody>
          <a:bodyPr/>
          <a:lstStyle/>
          <a:p>
            <a:fld id="{88FE7EFB-6DB8-4D46-9CAF-8E19AD46CF5F}" type="slidenum">
              <a:rPr lang="fr-FR" smtClean="0"/>
              <a:t>25</a:t>
            </a:fld>
            <a:endParaRPr lang="fr-FR"/>
          </a:p>
        </p:txBody>
      </p:sp>
      <p:sp>
        <p:nvSpPr>
          <p:cNvPr id="3" name="ZoneTexte 2">
            <a:extLst>
              <a:ext uri="{FF2B5EF4-FFF2-40B4-BE49-F238E27FC236}">
                <a16:creationId xmlns:a16="http://schemas.microsoft.com/office/drawing/2014/main" id="{FBBD0594-FE66-8B38-D6DF-3C2A930895A2}"/>
              </a:ext>
            </a:extLst>
          </p:cNvPr>
          <p:cNvSpPr txBox="1"/>
          <p:nvPr/>
        </p:nvSpPr>
        <p:spPr>
          <a:xfrm>
            <a:off x="1053297" y="2300548"/>
            <a:ext cx="10741306" cy="1862048"/>
          </a:xfrm>
          <a:prstGeom prst="rect">
            <a:avLst/>
          </a:prstGeom>
          <a:noFill/>
        </p:spPr>
        <p:txBody>
          <a:bodyPr wrap="square" rtlCol="0">
            <a:spAutoFit/>
          </a:bodyPr>
          <a:lstStyle/>
          <a:p>
            <a:pPr algn="ctr"/>
            <a:r>
              <a:rPr lang="fr-FR" sz="11500" dirty="0">
                <a:latin typeface="Edwardian Script ITC" panose="030303020407070D0804" pitchFamily="66" charset="0"/>
              </a:rPr>
              <a:t>Merci de votre attention </a:t>
            </a:r>
          </a:p>
        </p:txBody>
      </p:sp>
    </p:spTree>
    <p:extLst>
      <p:ext uri="{BB962C8B-B14F-4D97-AF65-F5344CB8AC3E}">
        <p14:creationId xmlns:p14="http://schemas.microsoft.com/office/powerpoint/2010/main" val="67778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09277F-58F7-0FC3-7DD2-8FF04129329F}"/>
              </a:ext>
            </a:extLst>
          </p:cNvPr>
          <p:cNvSpPr>
            <a:spLocks noGrp="1"/>
          </p:cNvSpPr>
          <p:nvPr>
            <p:ph type="title"/>
          </p:nvPr>
        </p:nvSpPr>
        <p:spPr/>
        <p:txBody>
          <a:bodyPr/>
          <a:lstStyle/>
          <a:p>
            <a:r>
              <a:rPr lang="fr-FR" dirty="0"/>
              <a:t>Principe d’un ETL </a:t>
            </a:r>
          </a:p>
        </p:txBody>
      </p:sp>
      <p:sp>
        <p:nvSpPr>
          <p:cNvPr id="4" name="Espace réservé du numéro de diapositive 3">
            <a:extLst>
              <a:ext uri="{FF2B5EF4-FFF2-40B4-BE49-F238E27FC236}">
                <a16:creationId xmlns:a16="http://schemas.microsoft.com/office/drawing/2014/main" id="{69A29549-FF65-056B-D496-AD34A060B26F}"/>
              </a:ext>
            </a:extLst>
          </p:cNvPr>
          <p:cNvSpPr>
            <a:spLocks noGrp="1"/>
          </p:cNvSpPr>
          <p:nvPr>
            <p:ph type="sldNum" sz="quarter" idx="12"/>
          </p:nvPr>
        </p:nvSpPr>
        <p:spPr/>
        <p:txBody>
          <a:bodyPr/>
          <a:lstStyle/>
          <a:p>
            <a:fld id="{88FE7EFB-6DB8-4D46-9CAF-8E19AD46CF5F}" type="slidenum">
              <a:rPr lang="fr-FR" smtClean="0"/>
              <a:t>3</a:t>
            </a:fld>
            <a:endParaRPr lang="fr-FR"/>
          </a:p>
        </p:txBody>
      </p:sp>
      <p:sp>
        <p:nvSpPr>
          <p:cNvPr id="3" name="Espace réservé du contenu 2">
            <a:extLst>
              <a:ext uri="{FF2B5EF4-FFF2-40B4-BE49-F238E27FC236}">
                <a16:creationId xmlns:a16="http://schemas.microsoft.com/office/drawing/2014/main" id="{F89C44C8-63CF-949F-8F7C-C6226B6761E7}"/>
              </a:ext>
            </a:extLst>
          </p:cNvPr>
          <p:cNvSpPr>
            <a:spLocks noGrp="1"/>
          </p:cNvSpPr>
          <p:nvPr>
            <p:ph idx="1"/>
          </p:nvPr>
        </p:nvSpPr>
        <p:spPr/>
        <p:txBody>
          <a:bodyPr/>
          <a:lstStyle/>
          <a:p>
            <a:endParaRPr lang="fr-FR"/>
          </a:p>
        </p:txBody>
      </p:sp>
      <p:pic>
        <p:nvPicPr>
          <p:cNvPr id="6" name="Picture 2" descr="What is ETL? (Extract Transform Load) | Informatica">
            <a:extLst>
              <a:ext uri="{FF2B5EF4-FFF2-40B4-BE49-F238E27FC236}">
                <a16:creationId xmlns:a16="http://schemas.microsoft.com/office/drawing/2014/main" id="{1F8C6496-36F8-7E68-AF5E-9168A490C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989" y="1844016"/>
            <a:ext cx="9870021" cy="484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80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D28F8-E21D-75FC-049B-56E9581FADB9}"/>
              </a:ext>
            </a:extLst>
          </p:cNvPr>
          <p:cNvSpPr>
            <a:spLocks noGrp="1"/>
          </p:cNvSpPr>
          <p:nvPr>
            <p:ph type="title"/>
          </p:nvPr>
        </p:nvSpPr>
        <p:spPr/>
        <p:txBody>
          <a:bodyPr/>
          <a:lstStyle/>
          <a:p>
            <a:r>
              <a:rPr lang="fr-FR" dirty="0" err="1"/>
              <a:t>Extract</a:t>
            </a:r>
            <a:endParaRPr lang="fr-FR" dirty="0"/>
          </a:p>
        </p:txBody>
      </p:sp>
      <p:sp>
        <p:nvSpPr>
          <p:cNvPr id="4" name="Espace réservé du numéro de diapositive 3">
            <a:extLst>
              <a:ext uri="{FF2B5EF4-FFF2-40B4-BE49-F238E27FC236}">
                <a16:creationId xmlns:a16="http://schemas.microsoft.com/office/drawing/2014/main" id="{7AB60960-906E-ABA4-5F64-273DFAA0804B}"/>
              </a:ext>
            </a:extLst>
          </p:cNvPr>
          <p:cNvSpPr>
            <a:spLocks noGrp="1"/>
          </p:cNvSpPr>
          <p:nvPr>
            <p:ph type="sldNum" sz="quarter" idx="12"/>
          </p:nvPr>
        </p:nvSpPr>
        <p:spPr/>
        <p:txBody>
          <a:bodyPr/>
          <a:lstStyle/>
          <a:p>
            <a:fld id="{88FE7EFB-6DB8-4D46-9CAF-8E19AD46CF5F}" type="slidenum">
              <a:rPr lang="fr-FR" smtClean="0"/>
              <a:t>4</a:t>
            </a:fld>
            <a:endParaRPr lang="fr-FR"/>
          </a:p>
        </p:txBody>
      </p:sp>
      <p:pic>
        <p:nvPicPr>
          <p:cNvPr id="1026" name="Picture 2" descr="What is ETL? (Extract Transform Load) | Informatica">
            <a:extLst>
              <a:ext uri="{FF2B5EF4-FFF2-40B4-BE49-F238E27FC236}">
                <a16:creationId xmlns:a16="http://schemas.microsoft.com/office/drawing/2014/main" id="{14E495F6-1980-6492-7542-BC0C39CA19C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825" t="28069" r="72098" b="19169"/>
          <a:stretch/>
        </p:blipFill>
        <p:spPr bwMode="auto">
          <a:xfrm>
            <a:off x="4009696" y="2060027"/>
            <a:ext cx="4172608" cy="430924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607C58E-046C-A40D-D012-7127ACF12D5A}"/>
              </a:ext>
            </a:extLst>
          </p:cNvPr>
          <p:cNvSpPr txBox="1"/>
          <p:nvPr/>
        </p:nvSpPr>
        <p:spPr>
          <a:xfrm>
            <a:off x="564496" y="2440481"/>
            <a:ext cx="3221119" cy="830997"/>
          </a:xfrm>
          <a:prstGeom prst="rect">
            <a:avLst/>
          </a:prstGeom>
          <a:noFill/>
        </p:spPr>
        <p:txBody>
          <a:bodyPr wrap="square" rtlCol="0">
            <a:spAutoFit/>
          </a:bodyPr>
          <a:lstStyle/>
          <a:p>
            <a:r>
              <a:rPr lang="fr-FR" sz="2400" b="0" i="0" dirty="0">
                <a:effectLst/>
                <a:latin typeface="Source Sans Pro" panose="020B0503030403020204" pitchFamily="34" charset="0"/>
              </a:rPr>
              <a:t>Bases de données existantes</a:t>
            </a:r>
          </a:p>
        </p:txBody>
      </p:sp>
      <p:sp>
        <p:nvSpPr>
          <p:cNvPr id="6" name="ZoneTexte 5">
            <a:extLst>
              <a:ext uri="{FF2B5EF4-FFF2-40B4-BE49-F238E27FC236}">
                <a16:creationId xmlns:a16="http://schemas.microsoft.com/office/drawing/2014/main" id="{346866EA-708B-7BC9-50AD-C5481F9E008B}"/>
              </a:ext>
            </a:extLst>
          </p:cNvPr>
          <p:cNvSpPr txBox="1"/>
          <p:nvPr/>
        </p:nvSpPr>
        <p:spPr>
          <a:xfrm>
            <a:off x="564497" y="3877794"/>
            <a:ext cx="3221119" cy="1200329"/>
          </a:xfrm>
          <a:prstGeom prst="rect">
            <a:avLst/>
          </a:prstGeom>
          <a:noFill/>
        </p:spPr>
        <p:txBody>
          <a:bodyPr wrap="square" rtlCol="0">
            <a:spAutoFit/>
          </a:bodyPr>
          <a:lstStyle/>
          <a:p>
            <a:pPr algn="l"/>
            <a:r>
              <a:rPr lang="fr-FR" sz="2400" b="0" i="0" dirty="0">
                <a:effectLst/>
                <a:latin typeface="Source Sans Pro" panose="020B0503030403020204" pitchFamily="34" charset="0"/>
              </a:rPr>
              <a:t>Logs d'activité (trafic réseau, rapports d'erreurs, etc.)</a:t>
            </a:r>
          </a:p>
        </p:txBody>
      </p:sp>
      <p:sp>
        <p:nvSpPr>
          <p:cNvPr id="8" name="ZoneTexte 7">
            <a:extLst>
              <a:ext uri="{FF2B5EF4-FFF2-40B4-BE49-F238E27FC236}">
                <a16:creationId xmlns:a16="http://schemas.microsoft.com/office/drawing/2014/main" id="{1B22CC72-9DAB-11FF-3F1D-1372ED3FA7E2}"/>
              </a:ext>
            </a:extLst>
          </p:cNvPr>
          <p:cNvSpPr txBox="1"/>
          <p:nvPr/>
        </p:nvSpPr>
        <p:spPr>
          <a:xfrm>
            <a:off x="8406384" y="2213590"/>
            <a:ext cx="3419927" cy="1569660"/>
          </a:xfrm>
          <a:prstGeom prst="rect">
            <a:avLst/>
          </a:prstGeom>
          <a:noFill/>
        </p:spPr>
        <p:txBody>
          <a:bodyPr wrap="square">
            <a:spAutoFit/>
          </a:bodyPr>
          <a:lstStyle/>
          <a:p>
            <a:pPr algn="l"/>
            <a:r>
              <a:rPr lang="fr-FR" sz="2400" b="0" i="0" dirty="0">
                <a:effectLst/>
                <a:latin typeface="Source Sans Pro" panose="020B0503030403020204" pitchFamily="34" charset="0"/>
              </a:rPr>
              <a:t>Comportement, performances et anomalies des applications</a:t>
            </a:r>
          </a:p>
        </p:txBody>
      </p:sp>
      <p:sp>
        <p:nvSpPr>
          <p:cNvPr id="10" name="ZoneTexte 9">
            <a:extLst>
              <a:ext uri="{FF2B5EF4-FFF2-40B4-BE49-F238E27FC236}">
                <a16:creationId xmlns:a16="http://schemas.microsoft.com/office/drawing/2014/main" id="{46BBD410-17A9-215B-11CC-805EF30596BB}"/>
              </a:ext>
            </a:extLst>
          </p:cNvPr>
          <p:cNvSpPr txBox="1"/>
          <p:nvPr/>
        </p:nvSpPr>
        <p:spPr>
          <a:xfrm>
            <a:off x="8406384" y="4162674"/>
            <a:ext cx="2710289" cy="830997"/>
          </a:xfrm>
          <a:prstGeom prst="rect">
            <a:avLst/>
          </a:prstGeom>
          <a:noFill/>
        </p:spPr>
        <p:txBody>
          <a:bodyPr wrap="square">
            <a:spAutoFit/>
          </a:bodyPr>
          <a:lstStyle/>
          <a:p>
            <a:pPr algn="l"/>
            <a:r>
              <a:rPr lang="fr-FR" sz="2400" b="0" i="0" dirty="0">
                <a:effectLst/>
                <a:latin typeface="Source Sans Pro" panose="020B0503030403020204" pitchFamily="34" charset="0"/>
              </a:rPr>
              <a:t>Événements de sécurité</a:t>
            </a:r>
          </a:p>
        </p:txBody>
      </p:sp>
      <p:sp>
        <p:nvSpPr>
          <p:cNvPr id="12" name="ZoneTexte 11">
            <a:extLst>
              <a:ext uri="{FF2B5EF4-FFF2-40B4-BE49-F238E27FC236}">
                <a16:creationId xmlns:a16="http://schemas.microsoft.com/office/drawing/2014/main" id="{A86F8769-DEA9-EF79-A9A8-6DD8C85CB58F}"/>
              </a:ext>
            </a:extLst>
          </p:cNvPr>
          <p:cNvSpPr txBox="1"/>
          <p:nvPr/>
        </p:nvSpPr>
        <p:spPr>
          <a:xfrm>
            <a:off x="8406384" y="5168940"/>
            <a:ext cx="3593046" cy="1200329"/>
          </a:xfrm>
          <a:prstGeom prst="rect">
            <a:avLst/>
          </a:prstGeom>
          <a:noFill/>
        </p:spPr>
        <p:txBody>
          <a:bodyPr wrap="square">
            <a:spAutoFit/>
          </a:bodyPr>
          <a:lstStyle/>
          <a:p>
            <a:pPr algn="l"/>
            <a:r>
              <a:rPr lang="fr-FR" sz="2400" b="0" i="0" dirty="0">
                <a:effectLst/>
                <a:latin typeface="Source Sans Pro" panose="020B0503030403020204" pitchFamily="34" charset="0"/>
              </a:rPr>
              <a:t>Autres opérations qui doivent être décrites aux fins de conformité</a:t>
            </a:r>
          </a:p>
        </p:txBody>
      </p:sp>
    </p:spTree>
    <p:extLst>
      <p:ext uri="{BB962C8B-B14F-4D97-AF65-F5344CB8AC3E}">
        <p14:creationId xmlns:p14="http://schemas.microsoft.com/office/powerpoint/2010/main" val="342061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D28F8-E21D-75FC-049B-56E9581FADB9}"/>
              </a:ext>
            </a:extLst>
          </p:cNvPr>
          <p:cNvSpPr>
            <a:spLocks noGrp="1"/>
          </p:cNvSpPr>
          <p:nvPr>
            <p:ph type="title"/>
          </p:nvPr>
        </p:nvSpPr>
        <p:spPr/>
        <p:txBody>
          <a:bodyPr/>
          <a:lstStyle/>
          <a:p>
            <a:r>
              <a:rPr lang="fr-FR" dirty="0" err="1"/>
              <a:t>Transform</a:t>
            </a:r>
            <a:endParaRPr lang="fr-FR" dirty="0"/>
          </a:p>
        </p:txBody>
      </p:sp>
      <p:sp>
        <p:nvSpPr>
          <p:cNvPr id="4" name="Espace réservé du numéro de diapositive 3">
            <a:extLst>
              <a:ext uri="{FF2B5EF4-FFF2-40B4-BE49-F238E27FC236}">
                <a16:creationId xmlns:a16="http://schemas.microsoft.com/office/drawing/2014/main" id="{7AB60960-906E-ABA4-5F64-273DFAA0804B}"/>
              </a:ext>
            </a:extLst>
          </p:cNvPr>
          <p:cNvSpPr>
            <a:spLocks noGrp="1"/>
          </p:cNvSpPr>
          <p:nvPr>
            <p:ph type="sldNum" sz="quarter" idx="12"/>
          </p:nvPr>
        </p:nvSpPr>
        <p:spPr/>
        <p:txBody>
          <a:bodyPr/>
          <a:lstStyle/>
          <a:p>
            <a:fld id="{88FE7EFB-6DB8-4D46-9CAF-8E19AD46CF5F}" type="slidenum">
              <a:rPr lang="fr-FR" smtClean="0"/>
              <a:t>5</a:t>
            </a:fld>
            <a:endParaRPr lang="fr-FR"/>
          </a:p>
        </p:txBody>
      </p:sp>
      <p:pic>
        <p:nvPicPr>
          <p:cNvPr id="5" name="Picture 2" descr="What is ETL? (Extract Transform Load) | Informatica">
            <a:extLst>
              <a:ext uri="{FF2B5EF4-FFF2-40B4-BE49-F238E27FC236}">
                <a16:creationId xmlns:a16="http://schemas.microsoft.com/office/drawing/2014/main" id="{473B6B44-E3C1-F0FD-16B6-85896FA6725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213" t="25311" r="37407" b="19493"/>
          <a:stretch/>
        </p:blipFill>
        <p:spPr bwMode="auto">
          <a:xfrm>
            <a:off x="3741681" y="1986456"/>
            <a:ext cx="4876801" cy="482573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3ECB6443-7230-EFBE-17CB-7C38B324FA7F}"/>
              </a:ext>
            </a:extLst>
          </p:cNvPr>
          <p:cNvSpPr txBox="1"/>
          <p:nvPr/>
        </p:nvSpPr>
        <p:spPr>
          <a:xfrm>
            <a:off x="438281" y="2474893"/>
            <a:ext cx="3086276" cy="523220"/>
          </a:xfrm>
          <a:prstGeom prst="rect">
            <a:avLst/>
          </a:prstGeom>
          <a:noFill/>
        </p:spPr>
        <p:txBody>
          <a:bodyPr wrap="square">
            <a:spAutoFit/>
          </a:bodyPr>
          <a:lstStyle/>
          <a:p>
            <a:r>
              <a:rPr lang="fr-FR" sz="2800" b="1" i="0" dirty="0">
                <a:effectLst/>
                <a:latin typeface="Source Sans Pro" panose="020B0503030403020204" pitchFamily="34" charset="0"/>
              </a:rPr>
              <a:t>Standardisation</a:t>
            </a:r>
            <a:endParaRPr lang="fr-FR" sz="2800" dirty="0"/>
          </a:p>
        </p:txBody>
      </p:sp>
      <p:sp>
        <p:nvSpPr>
          <p:cNvPr id="9" name="ZoneTexte 8">
            <a:extLst>
              <a:ext uri="{FF2B5EF4-FFF2-40B4-BE49-F238E27FC236}">
                <a16:creationId xmlns:a16="http://schemas.microsoft.com/office/drawing/2014/main" id="{6BEEA555-1569-1843-D52B-E818F74D6A9F}"/>
              </a:ext>
            </a:extLst>
          </p:cNvPr>
          <p:cNvSpPr txBox="1"/>
          <p:nvPr/>
        </p:nvSpPr>
        <p:spPr>
          <a:xfrm>
            <a:off x="438281" y="4625809"/>
            <a:ext cx="2389632" cy="523220"/>
          </a:xfrm>
          <a:prstGeom prst="rect">
            <a:avLst/>
          </a:prstGeom>
          <a:noFill/>
        </p:spPr>
        <p:txBody>
          <a:bodyPr wrap="square">
            <a:spAutoFit/>
          </a:bodyPr>
          <a:lstStyle/>
          <a:p>
            <a:r>
              <a:rPr lang="fr-FR" sz="2800" b="1" i="0" dirty="0">
                <a:effectLst/>
                <a:latin typeface="Source Sans Pro" panose="020B0503030403020204" pitchFamily="34" charset="0"/>
              </a:rPr>
              <a:t>Déduplication</a:t>
            </a:r>
            <a:endParaRPr lang="fr-FR" sz="2800" dirty="0"/>
          </a:p>
        </p:txBody>
      </p:sp>
      <p:sp>
        <p:nvSpPr>
          <p:cNvPr id="11" name="ZoneTexte 10">
            <a:extLst>
              <a:ext uri="{FF2B5EF4-FFF2-40B4-BE49-F238E27FC236}">
                <a16:creationId xmlns:a16="http://schemas.microsoft.com/office/drawing/2014/main" id="{E31577EA-A122-814D-6DCA-D38685D76D66}"/>
              </a:ext>
            </a:extLst>
          </p:cNvPr>
          <p:cNvSpPr txBox="1"/>
          <p:nvPr/>
        </p:nvSpPr>
        <p:spPr>
          <a:xfrm>
            <a:off x="8835606" y="2639568"/>
            <a:ext cx="2649258" cy="523220"/>
          </a:xfrm>
          <a:prstGeom prst="rect">
            <a:avLst/>
          </a:prstGeom>
          <a:noFill/>
        </p:spPr>
        <p:txBody>
          <a:bodyPr wrap="square">
            <a:spAutoFit/>
          </a:bodyPr>
          <a:lstStyle/>
          <a:p>
            <a:r>
              <a:rPr lang="fr-FR" sz="2800" b="1" i="0" dirty="0">
                <a:effectLst/>
                <a:latin typeface="Source Sans Pro" panose="020B0503030403020204" pitchFamily="34" charset="0"/>
              </a:rPr>
              <a:t>Vérification</a:t>
            </a:r>
            <a:endParaRPr lang="fr-FR" sz="2800" dirty="0"/>
          </a:p>
        </p:txBody>
      </p:sp>
      <p:sp>
        <p:nvSpPr>
          <p:cNvPr id="13" name="ZoneTexte 12">
            <a:extLst>
              <a:ext uri="{FF2B5EF4-FFF2-40B4-BE49-F238E27FC236}">
                <a16:creationId xmlns:a16="http://schemas.microsoft.com/office/drawing/2014/main" id="{E5ED6788-8134-30DA-24B9-DB2CEC06D879}"/>
              </a:ext>
            </a:extLst>
          </p:cNvPr>
          <p:cNvSpPr txBox="1"/>
          <p:nvPr/>
        </p:nvSpPr>
        <p:spPr>
          <a:xfrm>
            <a:off x="9129283" y="4256477"/>
            <a:ext cx="782813" cy="523220"/>
          </a:xfrm>
          <a:prstGeom prst="rect">
            <a:avLst/>
          </a:prstGeom>
          <a:noFill/>
        </p:spPr>
        <p:txBody>
          <a:bodyPr wrap="square">
            <a:spAutoFit/>
          </a:bodyPr>
          <a:lstStyle/>
          <a:p>
            <a:r>
              <a:rPr lang="fr-FR" sz="2800" b="1" i="0" dirty="0">
                <a:effectLst/>
                <a:latin typeface="Source Sans Pro" panose="020B0503030403020204" pitchFamily="34" charset="0"/>
              </a:rPr>
              <a:t>Tri</a:t>
            </a:r>
            <a:r>
              <a:rPr lang="fr-FR" sz="2800" b="0" i="0" dirty="0">
                <a:effectLst/>
                <a:latin typeface="Source Sans Pro" panose="020B0503030403020204" pitchFamily="34" charset="0"/>
              </a:rPr>
              <a:t> </a:t>
            </a:r>
            <a:endParaRPr lang="fr-FR" sz="2800" dirty="0"/>
          </a:p>
        </p:txBody>
      </p:sp>
      <p:sp>
        <p:nvSpPr>
          <p:cNvPr id="15" name="ZoneTexte 14">
            <a:extLst>
              <a:ext uri="{FF2B5EF4-FFF2-40B4-BE49-F238E27FC236}">
                <a16:creationId xmlns:a16="http://schemas.microsoft.com/office/drawing/2014/main" id="{B46C16DB-16B8-2597-A30B-95A6ABC8EE04}"/>
              </a:ext>
            </a:extLst>
          </p:cNvPr>
          <p:cNvSpPr txBox="1"/>
          <p:nvPr/>
        </p:nvSpPr>
        <p:spPr>
          <a:xfrm>
            <a:off x="8835606" y="5735440"/>
            <a:ext cx="2454186" cy="523220"/>
          </a:xfrm>
          <a:prstGeom prst="rect">
            <a:avLst/>
          </a:prstGeom>
          <a:noFill/>
        </p:spPr>
        <p:txBody>
          <a:bodyPr wrap="square">
            <a:spAutoFit/>
          </a:bodyPr>
          <a:lstStyle/>
          <a:p>
            <a:r>
              <a:rPr lang="fr-FR" sz="2800" b="1" i="0" dirty="0">
                <a:effectLst/>
                <a:latin typeface="Source Sans Pro" panose="020B0503030403020204" pitchFamily="34" charset="0"/>
              </a:rPr>
              <a:t>Autres tâches</a:t>
            </a:r>
            <a:r>
              <a:rPr lang="fr-FR" sz="2800" b="0" i="0" dirty="0">
                <a:effectLst/>
                <a:latin typeface="Source Sans Pro" panose="020B0503030403020204" pitchFamily="34" charset="0"/>
              </a:rPr>
              <a:t> </a:t>
            </a:r>
            <a:endParaRPr lang="fr-FR" sz="2800" dirty="0"/>
          </a:p>
        </p:txBody>
      </p:sp>
    </p:spTree>
    <p:extLst>
      <p:ext uri="{BB962C8B-B14F-4D97-AF65-F5344CB8AC3E}">
        <p14:creationId xmlns:p14="http://schemas.microsoft.com/office/powerpoint/2010/main" val="711108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D28F8-E21D-75FC-049B-56E9581FADB9}"/>
              </a:ext>
            </a:extLst>
          </p:cNvPr>
          <p:cNvSpPr>
            <a:spLocks noGrp="1"/>
          </p:cNvSpPr>
          <p:nvPr>
            <p:ph type="title"/>
          </p:nvPr>
        </p:nvSpPr>
        <p:spPr/>
        <p:txBody>
          <a:bodyPr/>
          <a:lstStyle/>
          <a:p>
            <a:r>
              <a:rPr lang="fr-FR" dirty="0" err="1"/>
              <a:t>Load</a:t>
            </a:r>
            <a:r>
              <a:rPr lang="fr-FR" dirty="0"/>
              <a:t> </a:t>
            </a:r>
          </a:p>
        </p:txBody>
      </p:sp>
      <p:sp>
        <p:nvSpPr>
          <p:cNvPr id="4" name="Espace réservé du numéro de diapositive 3">
            <a:extLst>
              <a:ext uri="{FF2B5EF4-FFF2-40B4-BE49-F238E27FC236}">
                <a16:creationId xmlns:a16="http://schemas.microsoft.com/office/drawing/2014/main" id="{7AB60960-906E-ABA4-5F64-273DFAA0804B}"/>
              </a:ext>
            </a:extLst>
          </p:cNvPr>
          <p:cNvSpPr>
            <a:spLocks noGrp="1"/>
          </p:cNvSpPr>
          <p:nvPr>
            <p:ph type="sldNum" sz="quarter" idx="12"/>
          </p:nvPr>
        </p:nvSpPr>
        <p:spPr/>
        <p:txBody>
          <a:bodyPr/>
          <a:lstStyle/>
          <a:p>
            <a:fld id="{88FE7EFB-6DB8-4D46-9CAF-8E19AD46CF5F}" type="slidenum">
              <a:rPr lang="fr-FR" smtClean="0"/>
              <a:t>6</a:t>
            </a:fld>
            <a:endParaRPr lang="fr-FR"/>
          </a:p>
        </p:txBody>
      </p:sp>
      <p:pic>
        <p:nvPicPr>
          <p:cNvPr id="5" name="Picture 2" descr="What is ETL? (Extract Transform Load) | Informatica">
            <a:extLst>
              <a:ext uri="{FF2B5EF4-FFF2-40B4-BE49-F238E27FC236}">
                <a16:creationId xmlns:a16="http://schemas.microsoft.com/office/drawing/2014/main" id="{535BDCBB-E838-5C60-C6BC-5BC9A0D64B1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1097" t="25521" r="4625" b="18920"/>
          <a:stretch/>
        </p:blipFill>
        <p:spPr bwMode="auto">
          <a:xfrm>
            <a:off x="4084320" y="2121408"/>
            <a:ext cx="4023360" cy="451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12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C674A-ED9F-F5A0-6990-8B9306AFC0CC}"/>
              </a:ext>
            </a:extLst>
          </p:cNvPr>
          <p:cNvSpPr>
            <a:spLocks noGrp="1"/>
          </p:cNvSpPr>
          <p:nvPr>
            <p:ph type="title"/>
          </p:nvPr>
        </p:nvSpPr>
        <p:spPr/>
        <p:txBody>
          <a:bodyPr/>
          <a:lstStyle/>
          <a:p>
            <a:r>
              <a:rPr lang="fr-FR" dirty="0"/>
              <a:t>Contexte du projet</a:t>
            </a:r>
          </a:p>
        </p:txBody>
      </p:sp>
      <p:sp>
        <p:nvSpPr>
          <p:cNvPr id="3" name="Espace réservé du numéro de diapositive 2">
            <a:extLst>
              <a:ext uri="{FF2B5EF4-FFF2-40B4-BE49-F238E27FC236}">
                <a16:creationId xmlns:a16="http://schemas.microsoft.com/office/drawing/2014/main" id="{5E4F925A-69F7-2773-5225-BE9FF1F32BC2}"/>
              </a:ext>
            </a:extLst>
          </p:cNvPr>
          <p:cNvSpPr>
            <a:spLocks noGrp="1"/>
          </p:cNvSpPr>
          <p:nvPr>
            <p:ph type="sldNum" sz="quarter" idx="12"/>
          </p:nvPr>
        </p:nvSpPr>
        <p:spPr/>
        <p:txBody>
          <a:bodyPr/>
          <a:lstStyle/>
          <a:p>
            <a:fld id="{88FE7EFB-6DB8-4D46-9CAF-8E19AD46CF5F}" type="slidenum">
              <a:rPr lang="fr-FR" smtClean="0"/>
              <a:t>7</a:t>
            </a:fld>
            <a:endParaRPr lang="fr-FR"/>
          </a:p>
        </p:txBody>
      </p:sp>
      <p:pic>
        <p:nvPicPr>
          <p:cNvPr id="8194" name="Picture 2">
            <a:extLst>
              <a:ext uri="{FF2B5EF4-FFF2-40B4-BE49-F238E27FC236}">
                <a16:creationId xmlns:a16="http://schemas.microsoft.com/office/drawing/2014/main" id="{96C9B8C5-AD56-A163-D6C4-6B2A6B5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085" y="2016062"/>
            <a:ext cx="4729829" cy="472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025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E4F925A-69F7-2773-5225-BE9FF1F32BC2}"/>
              </a:ext>
            </a:extLst>
          </p:cNvPr>
          <p:cNvSpPr>
            <a:spLocks noGrp="1"/>
          </p:cNvSpPr>
          <p:nvPr>
            <p:ph type="sldNum" sz="quarter" idx="12"/>
          </p:nvPr>
        </p:nvSpPr>
        <p:spPr/>
        <p:txBody>
          <a:bodyPr/>
          <a:lstStyle/>
          <a:p>
            <a:fld id="{88FE7EFB-6DB8-4D46-9CAF-8E19AD46CF5F}" type="slidenum">
              <a:rPr lang="fr-FR" smtClean="0"/>
              <a:t>8</a:t>
            </a:fld>
            <a:endParaRPr lang="fr-FR"/>
          </a:p>
        </p:txBody>
      </p:sp>
      <p:pic>
        <p:nvPicPr>
          <p:cNvPr id="8194" name="Picture 2">
            <a:extLst>
              <a:ext uri="{FF2B5EF4-FFF2-40B4-BE49-F238E27FC236}">
                <a16:creationId xmlns:a16="http://schemas.microsoft.com/office/drawing/2014/main" id="{96C9B8C5-AD56-A163-D6C4-6B2A6B5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336" y="0"/>
            <a:ext cx="5790016" cy="5790016"/>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616F663D-08D6-75FF-2C2D-5F25B9DF7C9F}"/>
              </a:ext>
            </a:extLst>
          </p:cNvPr>
          <p:cNvSpPr>
            <a:spLocks noGrp="1"/>
          </p:cNvSpPr>
          <p:nvPr>
            <p:ph type="title"/>
          </p:nvPr>
        </p:nvSpPr>
        <p:spPr/>
        <p:txBody>
          <a:bodyPr/>
          <a:lstStyle/>
          <a:p>
            <a:endParaRPr lang="fr-FR"/>
          </a:p>
        </p:txBody>
      </p:sp>
      <p:sp>
        <p:nvSpPr>
          <p:cNvPr id="7" name="ZoneTexte 6">
            <a:extLst>
              <a:ext uri="{FF2B5EF4-FFF2-40B4-BE49-F238E27FC236}">
                <a16:creationId xmlns:a16="http://schemas.microsoft.com/office/drawing/2014/main" id="{75418725-6D69-0236-0F36-417228FEF1EF}"/>
              </a:ext>
            </a:extLst>
          </p:cNvPr>
          <p:cNvSpPr txBox="1"/>
          <p:nvPr/>
        </p:nvSpPr>
        <p:spPr>
          <a:xfrm>
            <a:off x="0" y="5924128"/>
            <a:ext cx="12300544" cy="769441"/>
          </a:xfrm>
          <a:prstGeom prst="rect">
            <a:avLst/>
          </a:prstGeom>
          <a:noFill/>
        </p:spPr>
        <p:txBody>
          <a:bodyPr wrap="square">
            <a:spAutoFit/>
          </a:bodyPr>
          <a:lstStyle/>
          <a:p>
            <a:r>
              <a:rPr lang="fr-FR" sz="4400" b="1" dirty="0" err="1">
                <a:solidFill>
                  <a:srgbClr val="005EB8"/>
                </a:solidFill>
              </a:rPr>
              <a:t>Analysis</a:t>
            </a:r>
            <a:r>
              <a:rPr lang="fr-FR" sz="4400" b="1" dirty="0">
                <a:solidFill>
                  <a:srgbClr val="005EB8"/>
                </a:solidFill>
              </a:rPr>
              <a:t> </a:t>
            </a:r>
            <a:r>
              <a:rPr lang="fr-FR" sz="4400" b="1" dirty="0" err="1">
                <a:solidFill>
                  <a:srgbClr val="005EB8"/>
                </a:solidFill>
              </a:rPr>
              <a:t>Features</a:t>
            </a:r>
            <a:r>
              <a:rPr lang="fr-FR" sz="4400" b="1" dirty="0">
                <a:solidFill>
                  <a:srgbClr val="005EB8"/>
                </a:solidFill>
              </a:rPr>
              <a:t> </a:t>
            </a:r>
            <a:r>
              <a:rPr lang="fr-FR" sz="4400" b="1" dirty="0" err="1">
                <a:solidFill>
                  <a:srgbClr val="005EB8"/>
                </a:solidFill>
              </a:rPr>
              <a:t>Preprocessing</a:t>
            </a:r>
            <a:r>
              <a:rPr lang="fr-FR" sz="4400" b="1" dirty="0">
                <a:solidFill>
                  <a:srgbClr val="005EB8"/>
                </a:solidFill>
              </a:rPr>
              <a:t> And </a:t>
            </a:r>
            <a:r>
              <a:rPr lang="fr-FR" sz="4400" b="1" dirty="0" err="1">
                <a:solidFill>
                  <a:srgbClr val="005EB8"/>
                </a:solidFill>
              </a:rPr>
              <a:t>Research</a:t>
            </a:r>
            <a:r>
              <a:rPr lang="fr-FR" sz="4400" dirty="0">
                <a:solidFill>
                  <a:srgbClr val="005EB8"/>
                </a:solidFill>
              </a:rPr>
              <a:t> </a:t>
            </a:r>
          </a:p>
        </p:txBody>
      </p:sp>
    </p:spTree>
    <p:extLst>
      <p:ext uri="{BB962C8B-B14F-4D97-AF65-F5344CB8AC3E}">
        <p14:creationId xmlns:p14="http://schemas.microsoft.com/office/powerpoint/2010/main" val="1864878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E4F925A-69F7-2773-5225-BE9FF1F32BC2}"/>
              </a:ext>
            </a:extLst>
          </p:cNvPr>
          <p:cNvSpPr>
            <a:spLocks noGrp="1"/>
          </p:cNvSpPr>
          <p:nvPr>
            <p:ph type="sldNum" sz="quarter" idx="12"/>
          </p:nvPr>
        </p:nvSpPr>
        <p:spPr/>
        <p:txBody>
          <a:bodyPr/>
          <a:lstStyle/>
          <a:p>
            <a:fld id="{88FE7EFB-6DB8-4D46-9CAF-8E19AD46CF5F}" type="slidenum">
              <a:rPr lang="fr-FR" smtClean="0"/>
              <a:t>9</a:t>
            </a:fld>
            <a:endParaRPr lang="fr-FR"/>
          </a:p>
        </p:txBody>
      </p:sp>
      <p:pic>
        <p:nvPicPr>
          <p:cNvPr id="8194" name="Picture 2">
            <a:extLst>
              <a:ext uri="{FF2B5EF4-FFF2-40B4-BE49-F238E27FC236}">
                <a16:creationId xmlns:a16="http://schemas.microsoft.com/office/drawing/2014/main" id="{96C9B8C5-AD56-A163-D6C4-6B2A6B5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336" y="0"/>
            <a:ext cx="5790016" cy="5790016"/>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616F663D-08D6-75FF-2C2D-5F25B9DF7C9F}"/>
              </a:ext>
            </a:extLst>
          </p:cNvPr>
          <p:cNvSpPr>
            <a:spLocks noGrp="1"/>
          </p:cNvSpPr>
          <p:nvPr>
            <p:ph type="title"/>
          </p:nvPr>
        </p:nvSpPr>
        <p:spPr/>
        <p:txBody>
          <a:bodyPr/>
          <a:lstStyle/>
          <a:p>
            <a:endParaRPr lang="fr-FR"/>
          </a:p>
        </p:txBody>
      </p:sp>
      <p:sp>
        <p:nvSpPr>
          <p:cNvPr id="7" name="ZoneTexte 6">
            <a:extLst>
              <a:ext uri="{FF2B5EF4-FFF2-40B4-BE49-F238E27FC236}">
                <a16:creationId xmlns:a16="http://schemas.microsoft.com/office/drawing/2014/main" id="{75418725-6D69-0236-0F36-417228FEF1EF}"/>
              </a:ext>
            </a:extLst>
          </p:cNvPr>
          <p:cNvSpPr txBox="1"/>
          <p:nvPr/>
        </p:nvSpPr>
        <p:spPr>
          <a:xfrm>
            <a:off x="0" y="5924128"/>
            <a:ext cx="12300544" cy="769441"/>
          </a:xfrm>
          <a:prstGeom prst="rect">
            <a:avLst/>
          </a:prstGeom>
          <a:noFill/>
        </p:spPr>
        <p:txBody>
          <a:bodyPr wrap="square">
            <a:spAutoFit/>
          </a:bodyPr>
          <a:lstStyle/>
          <a:p>
            <a:pPr algn="ctr"/>
            <a:r>
              <a:rPr lang="fr-FR" sz="4400" b="1" dirty="0">
                <a:solidFill>
                  <a:srgbClr val="005EB8"/>
                </a:solidFill>
              </a:rPr>
              <a:t>AFPAR</a:t>
            </a:r>
            <a:endParaRPr lang="fr-FR" sz="4400" dirty="0">
              <a:solidFill>
                <a:srgbClr val="005EB8"/>
              </a:solidFill>
            </a:endParaRPr>
          </a:p>
        </p:txBody>
      </p:sp>
    </p:spTree>
    <p:extLst>
      <p:ext uri="{BB962C8B-B14F-4D97-AF65-F5344CB8AC3E}">
        <p14:creationId xmlns:p14="http://schemas.microsoft.com/office/powerpoint/2010/main" val="1573127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247</TotalTime>
  <Words>1388</Words>
  <Application>Microsoft Office PowerPoint</Application>
  <PresentationFormat>Grand écran</PresentationFormat>
  <Paragraphs>131</Paragraphs>
  <Slides>25</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Edwardian Script ITC</vt:lpstr>
      <vt:lpstr>Open Sans</vt:lpstr>
      <vt:lpstr>Source Sans Pro</vt:lpstr>
      <vt:lpstr>Trebuchet MS</vt:lpstr>
      <vt:lpstr>Berlin</vt:lpstr>
      <vt:lpstr>AFPAR</vt:lpstr>
      <vt:lpstr>SOMMAIRE</vt:lpstr>
      <vt:lpstr>Principe d’un ETL </vt:lpstr>
      <vt:lpstr>Extract</vt:lpstr>
      <vt:lpstr>Transform</vt:lpstr>
      <vt:lpstr>Load </vt:lpstr>
      <vt:lpstr>Contexte du projet</vt:lpstr>
      <vt:lpstr>Présentation PowerPoint</vt:lpstr>
      <vt:lpstr>Présentation PowerPoint</vt:lpstr>
      <vt:lpstr>Approche du projet : Technologies utilisés </vt:lpstr>
      <vt:lpstr>Approche du projet : Technologies utilisés </vt:lpstr>
      <vt:lpstr>Approche du projet : Base de données</vt:lpstr>
      <vt:lpstr>Présentation PowerPoint</vt:lpstr>
      <vt:lpstr>Présentation PowerPoint</vt:lpstr>
      <vt:lpstr>Présentation PowerPoint</vt:lpstr>
      <vt:lpstr>Présentation PowerPoint</vt:lpstr>
      <vt:lpstr>Présentation PowerPoint</vt:lpstr>
      <vt:lpstr>Présentation PowerPoint</vt:lpstr>
      <vt:lpstr>Filtres du CSV  </vt:lpstr>
      <vt:lpstr>Approche du projet : MCD</vt:lpstr>
      <vt:lpstr>Approche du projet : MPD </vt:lpstr>
      <vt:lpstr>Démonstration</vt:lpstr>
      <vt:lpstr>Liste des améliorations</vt:lpstr>
      <vt:lpstr>Conclusions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AFPAR</dc:title>
  <dc:creator>Saia raladison</dc:creator>
  <cp:lastModifiedBy>Saia raladison</cp:lastModifiedBy>
  <cp:revision>33</cp:revision>
  <dcterms:created xsi:type="dcterms:W3CDTF">2022-12-17T11:17:32Z</dcterms:created>
  <dcterms:modified xsi:type="dcterms:W3CDTF">2022-12-20T19:06:52Z</dcterms:modified>
</cp:coreProperties>
</file>