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598608b7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598608b7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598608b7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598608b7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598608b7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598608b7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598608b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598608b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598608b7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598608b7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598608b7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598608b7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98608b7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598608b7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598608b7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598608b7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598608b7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598608b7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98608b7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598608b7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598608b7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598608b7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598608b7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598608b7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598608b7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598608b7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aibalPatraDS/Market-Analysis-using-PSQL/blob/7ab18aad1a2627681ace9f9145dfc1b5ead882b2/Create%20Table/marketing.create_table.sq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Marketing Report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Performance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73.79%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FF9900"/>
                </a:solidFill>
              </a:rPr>
              <a:t>Retention</a:t>
            </a:r>
            <a:r>
              <a:rPr lang="en-GB" sz="2400"/>
              <a:t> through Emails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8.74 %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FF9900"/>
                </a:solidFill>
              </a:rPr>
              <a:t>Churn Rate</a:t>
            </a:r>
            <a:r>
              <a:rPr lang="en-GB" sz="2400"/>
              <a:t> - Youngstars (19-24 years)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90250" y="526350"/>
            <a:ext cx="5136000" cy="38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20% subscribers </a:t>
            </a:r>
            <a:endParaRPr/>
          </a:p>
        </p:txBody>
      </p:sp>
      <p:cxnSp>
        <p:nvCxnSpPr>
          <p:cNvPr id="130" name="Google Shape;130;p24"/>
          <p:cNvCxnSpPr/>
          <p:nvPr/>
        </p:nvCxnSpPr>
        <p:spPr>
          <a:xfrm rot="10800000">
            <a:off x="5366550" y="1917000"/>
            <a:ext cx="0" cy="99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1" name="Google Shape;131;p24"/>
          <p:cNvSpPr txBox="1"/>
          <p:nvPr>
            <p:ph type="title"/>
          </p:nvPr>
        </p:nvSpPr>
        <p:spPr>
          <a:xfrm>
            <a:off x="490250" y="1866725"/>
            <a:ext cx="6460500" cy="35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preferred language Ads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 months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Teenagers and Youngsters Subscriptions Time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Spanish Peoples </a:t>
            </a:r>
            <a:r>
              <a:rPr lang="en-GB">
                <a:solidFill>
                  <a:schemeClr val="accent2"/>
                </a:solidFill>
              </a:rPr>
              <a:t>Retention Rate</a:t>
            </a:r>
            <a:r>
              <a:rPr lang="en-GB"/>
              <a:t> and </a:t>
            </a:r>
            <a:r>
              <a:rPr lang="en-GB">
                <a:solidFill>
                  <a:srgbClr val="FF0000"/>
                </a:solidFill>
              </a:rPr>
              <a:t>Churn Rate</a:t>
            </a:r>
            <a:r>
              <a:rPr lang="en-GB"/>
              <a:t> </a:t>
            </a:r>
            <a:endParaRPr/>
          </a:p>
        </p:txBody>
      </p:sp>
      <p:cxnSp>
        <p:nvCxnSpPr>
          <p:cNvPr id="143" name="Google Shape;143;p26"/>
          <p:cNvCxnSpPr/>
          <p:nvPr/>
        </p:nvCxnSpPr>
        <p:spPr>
          <a:xfrm flipH="1">
            <a:off x="5087750" y="2253525"/>
            <a:ext cx="9600" cy="69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" name="Google Shape;144;p26"/>
          <p:cNvCxnSpPr/>
          <p:nvPr/>
        </p:nvCxnSpPr>
        <p:spPr>
          <a:xfrm rot="10800000">
            <a:off x="5385775" y="2945800"/>
            <a:ext cx="0" cy="65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 perform a detailed marketing analysis on a dataset containing user interactions and conversions.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dataset is stored in a PostgreSQL database and consists of user information, marketing channel data, conversion status, and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Link To DataSet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db_file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Questions Addressed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-GB">
                <a:solidFill>
                  <a:schemeClr val="accent5"/>
                </a:solidFill>
              </a:rPr>
              <a:t>Conversion Rate Analysis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-GB">
                <a:solidFill>
                  <a:schemeClr val="accent5"/>
                </a:solidFill>
              </a:rPr>
              <a:t>Marketing Channel Effectiveness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-GB">
                <a:solidFill>
                  <a:schemeClr val="accent5"/>
                </a:solidFill>
              </a:rPr>
              <a:t>A/B Testing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-GB">
                <a:solidFill>
                  <a:schemeClr val="accent5"/>
                </a:solidFill>
              </a:rPr>
              <a:t>Retention Analysis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-GB">
                <a:solidFill>
                  <a:schemeClr val="accent5"/>
                </a:solidFill>
              </a:rPr>
              <a:t>Churn Analysis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-GB">
                <a:solidFill>
                  <a:schemeClr val="accent5"/>
                </a:solidFill>
              </a:rPr>
              <a:t>Time Series Analysis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-GB">
                <a:solidFill>
                  <a:schemeClr val="accent5"/>
                </a:solidFill>
              </a:rPr>
              <a:t>Language Preference Impact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-GB">
                <a:solidFill>
                  <a:schemeClr val="accent5"/>
                </a:solidFill>
              </a:rPr>
              <a:t>Marketing Campaign Performance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-GB">
                <a:solidFill>
                  <a:schemeClr val="accent5"/>
                </a:solidFill>
              </a:rPr>
              <a:t>Cohort Analysis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-GB">
                <a:solidFill>
                  <a:schemeClr val="accent5"/>
                </a:solidFill>
              </a:rPr>
              <a:t>Funnel Analysis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10.72 %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rgbClr val="F1C232"/>
                </a:solidFill>
              </a:rPr>
              <a:t>Conversion Rate</a:t>
            </a:r>
            <a:endParaRPr sz="24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Highest Marketing Output Channel - 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87575" y="4357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                  </a:t>
            </a:r>
            <a:r>
              <a:rPr lang="en-GB" sz="2800">
                <a:solidFill>
                  <a:schemeClr val="accent2"/>
                </a:solidFill>
              </a:rPr>
              <a:t>Emails</a:t>
            </a:r>
            <a:endParaRPr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94325" y="974850"/>
            <a:ext cx="4045200" cy="20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Minimum</a:t>
            </a:r>
            <a:r>
              <a:rPr lang="en-GB"/>
              <a:t> Marketing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Channel - </a:t>
            </a:r>
            <a:endParaRPr/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987575" y="4357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/>
              <a:t>                  </a:t>
            </a:r>
            <a:r>
              <a:rPr lang="en-GB" sz="2600">
                <a:solidFill>
                  <a:srgbClr val="FF0000"/>
                </a:solidFill>
              </a:rPr>
              <a:t>House Ads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is more effective?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Personalize Ads or Control Ads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Personalize Ads -&gt;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000"/>
              <a:t>Control Ads -&gt;</a:t>
            </a:r>
            <a:endParaRPr sz="3000"/>
          </a:p>
        </p:txBody>
      </p:sp>
      <p:sp>
        <p:nvSpPr>
          <p:cNvPr id="111" name="Google Shape;111;p21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14.25%</a:t>
            </a:r>
            <a:endParaRPr sz="3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000"/>
              <a:t>7.29 %</a:t>
            </a:r>
            <a:endParaRPr sz="3000"/>
          </a:p>
        </p:txBody>
      </p:sp>
      <p:sp>
        <p:nvSpPr>
          <p:cNvPr id="112" name="Google Shape;112;p21"/>
          <p:cNvSpPr txBox="1"/>
          <p:nvPr/>
        </p:nvSpPr>
        <p:spPr>
          <a:xfrm>
            <a:off x="4732025" y="513400"/>
            <a:ext cx="41244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Conversion Rate</a:t>
            </a:r>
            <a:endParaRPr sz="36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