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62" r:id="rId6"/>
    <p:sldId id="281" r:id="rId7"/>
    <p:sldId id="263" r:id="rId8"/>
    <p:sldId id="264" r:id="rId9"/>
    <p:sldId id="280" r:id="rId10"/>
    <p:sldId id="266" r:id="rId11"/>
    <p:sldId id="270" r:id="rId12"/>
    <p:sldId id="271" r:id="rId13"/>
    <p:sldId id="272" r:id="rId14"/>
    <p:sldId id="273" r:id="rId15"/>
    <p:sldId id="275" r:id="rId16"/>
    <p:sldId id="276" r:id="rId17"/>
    <p:sldId id="274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2459"/>
    <a:srgbClr val="33CBCB"/>
    <a:srgbClr val="C829C8"/>
    <a:srgbClr val="CB33CB"/>
    <a:srgbClr val="441D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E80A4A-51DB-4891-83ED-1C319E6AB4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9A85D7F-9F9A-441B-BFD2-0124098E6415}">
      <dgm:prSet/>
      <dgm:spPr/>
      <dgm:t>
        <a:bodyPr/>
        <a:lstStyle/>
        <a:p>
          <a:r>
            <a:rPr lang="en-US"/>
            <a:t>Data understanding</a:t>
          </a:r>
        </a:p>
      </dgm:t>
    </dgm:pt>
    <dgm:pt modelId="{8A33BA0E-8671-4748-8287-EF9E5D751E0D}" type="parTrans" cxnId="{A8320154-B84F-4144-BE6D-664202D25CC3}">
      <dgm:prSet/>
      <dgm:spPr/>
      <dgm:t>
        <a:bodyPr/>
        <a:lstStyle/>
        <a:p>
          <a:endParaRPr lang="en-US"/>
        </a:p>
      </dgm:t>
    </dgm:pt>
    <dgm:pt modelId="{AEBD449A-0533-4F13-8A9A-0DAFC6C91551}" type="sibTrans" cxnId="{A8320154-B84F-4144-BE6D-664202D25CC3}">
      <dgm:prSet/>
      <dgm:spPr/>
      <dgm:t>
        <a:bodyPr/>
        <a:lstStyle/>
        <a:p>
          <a:endParaRPr lang="en-US"/>
        </a:p>
      </dgm:t>
    </dgm:pt>
    <dgm:pt modelId="{C825801E-0888-4126-9BC5-EB729CCF6528}">
      <dgm:prSet/>
      <dgm:spPr/>
      <dgm:t>
        <a:bodyPr/>
        <a:lstStyle/>
        <a:p>
          <a:r>
            <a:rPr lang="en-US"/>
            <a:t>Data cleaning :</a:t>
          </a:r>
        </a:p>
      </dgm:t>
    </dgm:pt>
    <dgm:pt modelId="{1BA4087D-1024-40F2-88FD-497796B0EFC8}" type="parTrans" cxnId="{A9B61BE4-D475-43F8-A673-E59464BD2D77}">
      <dgm:prSet/>
      <dgm:spPr/>
      <dgm:t>
        <a:bodyPr/>
        <a:lstStyle/>
        <a:p>
          <a:endParaRPr lang="en-US"/>
        </a:p>
      </dgm:t>
    </dgm:pt>
    <dgm:pt modelId="{55760F73-BA70-4A08-87A2-9BEEB7362FE0}" type="sibTrans" cxnId="{A9B61BE4-D475-43F8-A673-E59464BD2D77}">
      <dgm:prSet/>
      <dgm:spPr/>
      <dgm:t>
        <a:bodyPr/>
        <a:lstStyle/>
        <a:p>
          <a:endParaRPr lang="en-US"/>
        </a:p>
      </dgm:t>
    </dgm:pt>
    <dgm:pt modelId="{745C2AC3-5E7F-4C23-9AD7-B2E347F34CE8}">
      <dgm:prSet/>
      <dgm:spPr/>
      <dgm:t>
        <a:bodyPr/>
        <a:lstStyle/>
        <a:p>
          <a:r>
            <a:rPr lang="en-US"/>
            <a:t>Removal of unnecessary columns</a:t>
          </a:r>
        </a:p>
      </dgm:t>
    </dgm:pt>
    <dgm:pt modelId="{043E9A4A-6DF3-4851-BB80-4032FC41A270}" type="parTrans" cxnId="{E8F4676B-01BA-4C6D-BB2D-31E28AB298E3}">
      <dgm:prSet/>
      <dgm:spPr/>
      <dgm:t>
        <a:bodyPr/>
        <a:lstStyle/>
        <a:p>
          <a:endParaRPr lang="en-US"/>
        </a:p>
      </dgm:t>
    </dgm:pt>
    <dgm:pt modelId="{F04BFC78-FA10-4F6D-AB45-E582C8F0F619}" type="sibTrans" cxnId="{E8F4676B-01BA-4C6D-BB2D-31E28AB298E3}">
      <dgm:prSet/>
      <dgm:spPr/>
      <dgm:t>
        <a:bodyPr/>
        <a:lstStyle/>
        <a:p>
          <a:endParaRPr lang="en-US"/>
        </a:p>
      </dgm:t>
    </dgm:pt>
    <dgm:pt modelId="{3181DE07-7B92-4579-847E-FAEC0C49B67E}">
      <dgm:prSet/>
      <dgm:spPr/>
      <dgm:t>
        <a:bodyPr/>
        <a:lstStyle/>
        <a:p>
          <a:r>
            <a:rPr lang="en-US"/>
            <a:t>Handle missing data</a:t>
          </a:r>
        </a:p>
      </dgm:t>
    </dgm:pt>
    <dgm:pt modelId="{DE2FB7B9-E218-41EE-BE15-66A530ED0767}" type="parTrans" cxnId="{603598C4-A2EE-4F66-B987-9041A8EDC975}">
      <dgm:prSet/>
      <dgm:spPr/>
      <dgm:t>
        <a:bodyPr/>
        <a:lstStyle/>
        <a:p>
          <a:endParaRPr lang="en-US"/>
        </a:p>
      </dgm:t>
    </dgm:pt>
    <dgm:pt modelId="{57733B67-43C4-4B67-B465-BF5E32372BFF}" type="sibTrans" cxnId="{603598C4-A2EE-4F66-B987-9041A8EDC975}">
      <dgm:prSet/>
      <dgm:spPr/>
      <dgm:t>
        <a:bodyPr/>
        <a:lstStyle/>
        <a:p>
          <a:endParaRPr lang="en-US"/>
        </a:p>
      </dgm:t>
    </dgm:pt>
    <dgm:pt modelId="{E49EAD46-6727-4D74-BAE6-DEBD578A614E}">
      <dgm:prSet/>
      <dgm:spPr/>
      <dgm:t>
        <a:bodyPr/>
        <a:lstStyle/>
        <a:p>
          <a:r>
            <a:rPr lang="en-US"/>
            <a:t>Reframing features acc to its datatypes.</a:t>
          </a:r>
        </a:p>
      </dgm:t>
    </dgm:pt>
    <dgm:pt modelId="{2642DA64-C688-44D4-AA40-209253630A58}" type="parTrans" cxnId="{DDAB7F6F-92BA-497E-ABF9-6CD41D181DE9}">
      <dgm:prSet/>
      <dgm:spPr/>
      <dgm:t>
        <a:bodyPr/>
        <a:lstStyle/>
        <a:p>
          <a:endParaRPr lang="en-US"/>
        </a:p>
      </dgm:t>
    </dgm:pt>
    <dgm:pt modelId="{CDA6E384-C853-4D4C-9F43-0D0C418680BB}" type="sibTrans" cxnId="{DDAB7F6F-92BA-497E-ABF9-6CD41D181DE9}">
      <dgm:prSet/>
      <dgm:spPr/>
      <dgm:t>
        <a:bodyPr/>
        <a:lstStyle/>
        <a:p>
          <a:endParaRPr lang="en-US"/>
        </a:p>
      </dgm:t>
    </dgm:pt>
    <dgm:pt modelId="{D8BB1A02-BC7D-46A8-AF31-25F6FD7D3C96}">
      <dgm:prSet/>
      <dgm:spPr/>
      <dgm:t>
        <a:bodyPr/>
        <a:lstStyle/>
        <a:p>
          <a:r>
            <a:rPr lang="en-US"/>
            <a:t>Filter unwanted outliers.</a:t>
          </a:r>
        </a:p>
      </dgm:t>
    </dgm:pt>
    <dgm:pt modelId="{CA687875-077E-4B33-8F62-95FEFF501968}" type="parTrans" cxnId="{0D295D15-4404-4E2A-A381-BDF807D3EF9C}">
      <dgm:prSet/>
      <dgm:spPr/>
      <dgm:t>
        <a:bodyPr/>
        <a:lstStyle/>
        <a:p>
          <a:endParaRPr lang="en-US"/>
        </a:p>
      </dgm:t>
    </dgm:pt>
    <dgm:pt modelId="{1645744A-608F-41E6-9AA5-95B0A734C15E}" type="sibTrans" cxnId="{0D295D15-4404-4E2A-A381-BDF807D3EF9C}">
      <dgm:prSet/>
      <dgm:spPr/>
      <dgm:t>
        <a:bodyPr/>
        <a:lstStyle/>
        <a:p>
          <a:endParaRPr lang="en-US"/>
        </a:p>
      </dgm:t>
    </dgm:pt>
    <dgm:pt modelId="{E4B1E335-0346-42CB-A1FD-3524204F6967}">
      <dgm:prSet/>
      <dgm:spPr/>
      <dgm:t>
        <a:bodyPr/>
        <a:lstStyle/>
        <a:p>
          <a:r>
            <a:rPr lang="en-US"/>
            <a:t>Data manipulation:</a:t>
          </a:r>
        </a:p>
      </dgm:t>
    </dgm:pt>
    <dgm:pt modelId="{1776277C-0E01-40C9-B309-483C7D56B191}" type="parTrans" cxnId="{95D123FF-7F2B-4AF3-86AF-51F1BC2CECE3}">
      <dgm:prSet/>
      <dgm:spPr/>
      <dgm:t>
        <a:bodyPr/>
        <a:lstStyle/>
        <a:p>
          <a:endParaRPr lang="en-US"/>
        </a:p>
      </dgm:t>
    </dgm:pt>
    <dgm:pt modelId="{E0A92623-1284-4FA1-A76F-37E309510FAB}" type="sibTrans" cxnId="{95D123FF-7F2B-4AF3-86AF-51F1BC2CECE3}">
      <dgm:prSet/>
      <dgm:spPr/>
      <dgm:t>
        <a:bodyPr/>
        <a:lstStyle/>
        <a:p>
          <a:endParaRPr lang="en-US"/>
        </a:p>
      </dgm:t>
    </dgm:pt>
    <dgm:pt modelId="{16C15F70-3E9B-408D-9957-689F0A42E6F3}">
      <dgm:prSet/>
      <dgm:spPr/>
      <dgm:t>
        <a:bodyPr/>
        <a:lstStyle/>
        <a:p>
          <a:r>
            <a:rPr lang="en-US"/>
            <a:t>Creation of derived cols</a:t>
          </a:r>
        </a:p>
      </dgm:t>
    </dgm:pt>
    <dgm:pt modelId="{AB54D123-249F-45FB-93BC-F63071FC8094}" type="parTrans" cxnId="{E8945119-0CA9-4A67-BA4F-50F05B9EE2E4}">
      <dgm:prSet/>
      <dgm:spPr/>
      <dgm:t>
        <a:bodyPr/>
        <a:lstStyle/>
        <a:p>
          <a:endParaRPr lang="en-US"/>
        </a:p>
      </dgm:t>
    </dgm:pt>
    <dgm:pt modelId="{99DC4313-3374-465F-B9CF-A73AA6A9B65D}" type="sibTrans" cxnId="{E8945119-0CA9-4A67-BA4F-50F05B9EE2E4}">
      <dgm:prSet/>
      <dgm:spPr/>
      <dgm:t>
        <a:bodyPr/>
        <a:lstStyle/>
        <a:p>
          <a:endParaRPr lang="en-US"/>
        </a:p>
      </dgm:t>
    </dgm:pt>
    <dgm:pt modelId="{00773A74-8919-43E9-9397-BD4E39F89BEB}">
      <dgm:prSet/>
      <dgm:spPr/>
      <dgm:t>
        <a:bodyPr/>
        <a:lstStyle/>
        <a:p>
          <a:r>
            <a:rPr lang="en-US"/>
            <a:t>Conversion of numerical cols to buckets for analysis</a:t>
          </a:r>
        </a:p>
      </dgm:t>
    </dgm:pt>
    <dgm:pt modelId="{F3CCDBD8-CDF0-4E27-876F-8BA3DD70D2D7}" type="parTrans" cxnId="{D0FF4EC4-4BAE-400E-A0A8-0E9FB4386D9B}">
      <dgm:prSet/>
      <dgm:spPr/>
      <dgm:t>
        <a:bodyPr/>
        <a:lstStyle/>
        <a:p>
          <a:endParaRPr lang="en-US"/>
        </a:p>
      </dgm:t>
    </dgm:pt>
    <dgm:pt modelId="{E157CBED-0707-43AC-A39E-D7621DD3330C}" type="sibTrans" cxnId="{D0FF4EC4-4BAE-400E-A0A8-0E9FB4386D9B}">
      <dgm:prSet/>
      <dgm:spPr/>
      <dgm:t>
        <a:bodyPr/>
        <a:lstStyle/>
        <a:p>
          <a:endParaRPr lang="en-US"/>
        </a:p>
      </dgm:t>
    </dgm:pt>
    <dgm:pt modelId="{95C8ECCB-C6CE-42A6-8C8D-0EDB08668687}">
      <dgm:prSet/>
      <dgm:spPr/>
      <dgm:t>
        <a:bodyPr/>
        <a:lstStyle/>
        <a:p>
          <a:r>
            <a:rPr lang="en-US"/>
            <a:t>Univariate analysis</a:t>
          </a:r>
        </a:p>
      </dgm:t>
    </dgm:pt>
    <dgm:pt modelId="{424F4CCD-9133-47E2-9408-8A53E7D7EF78}" type="parTrans" cxnId="{D4A743D5-84B2-4129-8690-6E6C8CDC6B3E}">
      <dgm:prSet/>
      <dgm:spPr/>
      <dgm:t>
        <a:bodyPr/>
        <a:lstStyle/>
        <a:p>
          <a:endParaRPr lang="en-US"/>
        </a:p>
      </dgm:t>
    </dgm:pt>
    <dgm:pt modelId="{7A7D890D-609A-4A70-B211-ABBD4D509312}" type="sibTrans" cxnId="{D4A743D5-84B2-4129-8690-6E6C8CDC6B3E}">
      <dgm:prSet/>
      <dgm:spPr/>
      <dgm:t>
        <a:bodyPr/>
        <a:lstStyle/>
        <a:p>
          <a:endParaRPr lang="en-US"/>
        </a:p>
      </dgm:t>
    </dgm:pt>
    <dgm:pt modelId="{B6522C72-BB2C-4B98-B111-7B52F50981BA}">
      <dgm:prSet/>
      <dgm:spPr/>
      <dgm:t>
        <a:bodyPr/>
        <a:lstStyle/>
        <a:p>
          <a:r>
            <a:rPr lang="en-US"/>
            <a:t>Bivariate analysis</a:t>
          </a:r>
        </a:p>
      </dgm:t>
    </dgm:pt>
    <dgm:pt modelId="{2551936F-6D73-4178-89E3-129A507C5C60}" type="parTrans" cxnId="{5AC3A86B-65AB-4E43-B874-83A0DA933CD6}">
      <dgm:prSet/>
      <dgm:spPr/>
      <dgm:t>
        <a:bodyPr/>
        <a:lstStyle/>
        <a:p>
          <a:endParaRPr lang="en-US"/>
        </a:p>
      </dgm:t>
    </dgm:pt>
    <dgm:pt modelId="{44ED895A-39AC-4ED1-B79C-2886089EB06C}" type="sibTrans" cxnId="{5AC3A86B-65AB-4E43-B874-83A0DA933CD6}">
      <dgm:prSet/>
      <dgm:spPr/>
      <dgm:t>
        <a:bodyPr/>
        <a:lstStyle/>
        <a:p>
          <a:endParaRPr lang="en-US"/>
        </a:p>
      </dgm:t>
    </dgm:pt>
    <dgm:pt modelId="{A9FE8EDC-82E6-4FD2-BE30-7CAE8B1E462B}">
      <dgm:prSet/>
      <dgm:spPr/>
      <dgm:t>
        <a:bodyPr/>
        <a:lstStyle/>
        <a:p>
          <a:r>
            <a:rPr lang="en-US"/>
            <a:t>Conclusion</a:t>
          </a:r>
        </a:p>
      </dgm:t>
    </dgm:pt>
    <dgm:pt modelId="{0991D4E5-E4BA-4FFF-B4FC-B0BE69C53DFA}" type="parTrans" cxnId="{2F8C69D4-0A92-4727-A72C-EFC11C4B93E1}">
      <dgm:prSet/>
      <dgm:spPr/>
      <dgm:t>
        <a:bodyPr/>
        <a:lstStyle/>
        <a:p>
          <a:endParaRPr lang="en-US"/>
        </a:p>
      </dgm:t>
    </dgm:pt>
    <dgm:pt modelId="{B4DF3D26-837C-4454-BF1F-232F22B0B3C0}" type="sibTrans" cxnId="{2F8C69D4-0A92-4727-A72C-EFC11C4B93E1}">
      <dgm:prSet/>
      <dgm:spPr/>
      <dgm:t>
        <a:bodyPr/>
        <a:lstStyle/>
        <a:p>
          <a:endParaRPr lang="en-US"/>
        </a:p>
      </dgm:t>
    </dgm:pt>
    <dgm:pt modelId="{C2D47C79-3F31-4773-973C-4FE224F4ADEB}" type="pres">
      <dgm:prSet presAssocID="{0AE80A4A-51DB-4891-83ED-1C319E6AB4CD}" presName="linear" presStyleCnt="0">
        <dgm:presLayoutVars>
          <dgm:animLvl val="lvl"/>
          <dgm:resizeHandles val="exact"/>
        </dgm:presLayoutVars>
      </dgm:prSet>
      <dgm:spPr/>
    </dgm:pt>
    <dgm:pt modelId="{4EDD6420-C8AD-4C70-A867-867FB0E9A920}" type="pres">
      <dgm:prSet presAssocID="{B9A85D7F-9F9A-441B-BFD2-0124098E641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DFCB009-EB0D-4F30-9CCB-20DABDE76BDF}" type="pres">
      <dgm:prSet presAssocID="{AEBD449A-0533-4F13-8A9A-0DAFC6C91551}" presName="spacer" presStyleCnt="0"/>
      <dgm:spPr/>
    </dgm:pt>
    <dgm:pt modelId="{BF4F22DF-1CDE-4728-A117-C53A3A8B5319}" type="pres">
      <dgm:prSet presAssocID="{C825801E-0888-4126-9BC5-EB729CCF652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848A132-807B-4097-88F5-68C63C89AB8F}" type="pres">
      <dgm:prSet presAssocID="{C825801E-0888-4126-9BC5-EB729CCF6528}" presName="childText" presStyleLbl="revTx" presStyleIdx="0" presStyleCnt="2">
        <dgm:presLayoutVars>
          <dgm:bulletEnabled val="1"/>
        </dgm:presLayoutVars>
      </dgm:prSet>
      <dgm:spPr/>
    </dgm:pt>
    <dgm:pt modelId="{5A50E758-68D9-40A9-B1AB-71024B3F8B22}" type="pres">
      <dgm:prSet presAssocID="{E4B1E335-0346-42CB-A1FD-3524204F696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4383CD1-9017-4C2F-A0EC-174E3FB98A5A}" type="pres">
      <dgm:prSet presAssocID="{E4B1E335-0346-42CB-A1FD-3524204F6967}" presName="childText" presStyleLbl="revTx" presStyleIdx="1" presStyleCnt="2">
        <dgm:presLayoutVars>
          <dgm:bulletEnabled val="1"/>
        </dgm:presLayoutVars>
      </dgm:prSet>
      <dgm:spPr/>
    </dgm:pt>
    <dgm:pt modelId="{0DF5E682-DA34-42E5-B34E-230FF2992BAA}" type="pres">
      <dgm:prSet presAssocID="{95C8ECCB-C6CE-42A6-8C8D-0EDB0866868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D7C7913-5E70-470D-9DAB-3C4B0DDA925D}" type="pres">
      <dgm:prSet presAssocID="{7A7D890D-609A-4A70-B211-ABBD4D509312}" presName="spacer" presStyleCnt="0"/>
      <dgm:spPr/>
    </dgm:pt>
    <dgm:pt modelId="{7B774315-2ACF-43EB-A241-A4C4570366B8}" type="pres">
      <dgm:prSet presAssocID="{B6522C72-BB2C-4B98-B111-7B52F50981B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9A6B000-AB1A-42CD-9529-65662A7AC6AD}" type="pres">
      <dgm:prSet presAssocID="{44ED895A-39AC-4ED1-B79C-2886089EB06C}" presName="spacer" presStyleCnt="0"/>
      <dgm:spPr/>
    </dgm:pt>
    <dgm:pt modelId="{317DC37F-47E7-4CE8-ABF2-887ACF8580E1}" type="pres">
      <dgm:prSet presAssocID="{A9FE8EDC-82E6-4FD2-BE30-7CAE8B1E462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66EFA0E-5801-4D40-B8B7-45426C517C09}" type="presOf" srcId="{16C15F70-3E9B-408D-9957-689F0A42E6F3}" destId="{14383CD1-9017-4C2F-A0EC-174E3FB98A5A}" srcOrd="0" destOrd="0" presId="urn:microsoft.com/office/officeart/2005/8/layout/vList2"/>
    <dgm:cxn modelId="{0D295D15-4404-4E2A-A381-BDF807D3EF9C}" srcId="{C825801E-0888-4126-9BC5-EB729CCF6528}" destId="{D8BB1A02-BC7D-46A8-AF31-25F6FD7D3C96}" srcOrd="3" destOrd="0" parTransId="{CA687875-077E-4B33-8F62-95FEFF501968}" sibTransId="{1645744A-608F-41E6-9AA5-95B0A734C15E}"/>
    <dgm:cxn modelId="{E8945119-0CA9-4A67-BA4F-50F05B9EE2E4}" srcId="{E4B1E335-0346-42CB-A1FD-3524204F6967}" destId="{16C15F70-3E9B-408D-9957-689F0A42E6F3}" srcOrd="0" destOrd="0" parTransId="{AB54D123-249F-45FB-93BC-F63071FC8094}" sibTransId="{99DC4313-3374-465F-B9CF-A73AA6A9B65D}"/>
    <dgm:cxn modelId="{9AFC4767-587B-4DF0-B338-C0D1AE0FDF54}" type="presOf" srcId="{3181DE07-7B92-4579-847E-FAEC0C49B67E}" destId="{7848A132-807B-4097-88F5-68C63C89AB8F}" srcOrd="0" destOrd="1" presId="urn:microsoft.com/office/officeart/2005/8/layout/vList2"/>
    <dgm:cxn modelId="{71F90048-827C-427E-95AD-BED075DD5070}" type="presOf" srcId="{A9FE8EDC-82E6-4FD2-BE30-7CAE8B1E462B}" destId="{317DC37F-47E7-4CE8-ABF2-887ACF8580E1}" srcOrd="0" destOrd="0" presId="urn:microsoft.com/office/officeart/2005/8/layout/vList2"/>
    <dgm:cxn modelId="{E8F4676B-01BA-4C6D-BB2D-31E28AB298E3}" srcId="{C825801E-0888-4126-9BC5-EB729CCF6528}" destId="{745C2AC3-5E7F-4C23-9AD7-B2E347F34CE8}" srcOrd="0" destOrd="0" parTransId="{043E9A4A-6DF3-4851-BB80-4032FC41A270}" sibTransId="{F04BFC78-FA10-4F6D-AB45-E582C8F0F619}"/>
    <dgm:cxn modelId="{5AC3A86B-65AB-4E43-B874-83A0DA933CD6}" srcId="{0AE80A4A-51DB-4891-83ED-1C319E6AB4CD}" destId="{B6522C72-BB2C-4B98-B111-7B52F50981BA}" srcOrd="4" destOrd="0" parTransId="{2551936F-6D73-4178-89E3-129A507C5C60}" sibTransId="{44ED895A-39AC-4ED1-B79C-2886089EB06C}"/>
    <dgm:cxn modelId="{F01EC64C-73A1-40AD-A20F-63E6A03ED281}" type="presOf" srcId="{95C8ECCB-C6CE-42A6-8C8D-0EDB08668687}" destId="{0DF5E682-DA34-42E5-B34E-230FF2992BAA}" srcOrd="0" destOrd="0" presId="urn:microsoft.com/office/officeart/2005/8/layout/vList2"/>
    <dgm:cxn modelId="{DDAB7F6F-92BA-497E-ABF9-6CD41D181DE9}" srcId="{C825801E-0888-4126-9BC5-EB729CCF6528}" destId="{E49EAD46-6727-4D74-BAE6-DEBD578A614E}" srcOrd="2" destOrd="0" parTransId="{2642DA64-C688-44D4-AA40-209253630A58}" sibTransId="{CDA6E384-C853-4D4C-9F43-0D0C418680BB}"/>
    <dgm:cxn modelId="{A8320154-B84F-4144-BE6D-664202D25CC3}" srcId="{0AE80A4A-51DB-4891-83ED-1C319E6AB4CD}" destId="{B9A85D7F-9F9A-441B-BFD2-0124098E6415}" srcOrd="0" destOrd="0" parTransId="{8A33BA0E-8671-4748-8287-EF9E5D751E0D}" sibTransId="{AEBD449A-0533-4F13-8A9A-0DAFC6C91551}"/>
    <dgm:cxn modelId="{B9B9D178-AD75-445F-BADF-F681C0A52533}" type="presOf" srcId="{E49EAD46-6727-4D74-BAE6-DEBD578A614E}" destId="{7848A132-807B-4097-88F5-68C63C89AB8F}" srcOrd="0" destOrd="2" presId="urn:microsoft.com/office/officeart/2005/8/layout/vList2"/>
    <dgm:cxn modelId="{F6B99C91-61AA-447E-9B8B-337A68B6B12B}" type="presOf" srcId="{D8BB1A02-BC7D-46A8-AF31-25F6FD7D3C96}" destId="{7848A132-807B-4097-88F5-68C63C89AB8F}" srcOrd="0" destOrd="3" presId="urn:microsoft.com/office/officeart/2005/8/layout/vList2"/>
    <dgm:cxn modelId="{581FB69F-36CB-4FB2-85DB-6C5D1F932149}" type="presOf" srcId="{0AE80A4A-51DB-4891-83ED-1C319E6AB4CD}" destId="{C2D47C79-3F31-4773-973C-4FE224F4ADEB}" srcOrd="0" destOrd="0" presId="urn:microsoft.com/office/officeart/2005/8/layout/vList2"/>
    <dgm:cxn modelId="{5F1EF3B8-3E26-47A7-8DCC-265676CE9564}" type="presOf" srcId="{E4B1E335-0346-42CB-A1FD-3524204F6967}" destId="{5A50E758-68D9-40A9-B1AB-71024B3F8B22}" srcOrd="0" destOrd="0" presId="urn:microsoft.com/office/officeart/2005/8/layout/vList2"/>
    <dgm:cxn modelId="{DD5EC7B9-0505-494C-8D12-9679C59C2F94}" type="presOf" srcId="{745C2AC3-5E7F-4C23-9AD7-B2E347F34CE8}" destId="{7848A132-807B-4097-88F5-68C63C89AB8F}" srcOrd="0" destOrd="0" presId="urn:microsoft.com/office/officeart/2005/8/layout/vList2"/>
    <dgm:cxn modelId="{D0FF4EC4-4BAE-400E-A0A8-0E9FB4386D9B}" srcId="{E4B1E335-0346-42CB-A1FD-3524204F6967}" destId="{00773A74-8919-43E9-9397-BD4E39F89BEB}" srcOrd="1" destOrd="0" parTransId="{F3CCDBD8-CDF0-4E27-876F-8BA3DD70D2D7}" sibTransId="{E157CBED-0707-43AC-A39E-D7621DD3330C}"/>
    <dgm:cxn modelId="{603598C4-A2EE-4F66-B987-9041A8EDC975}" srcId="{C825801E-0888-4126-9BC5-EB729CCF6528}" destId="{3181DE07-7B92-4579-847E-FAEC0C49B67E}" srcOrd="1" destOrd="0" parTransId="{DE2FB7B9-E218-41EE-BE15-66A530ED0767}" sibTransId="{57733B67-43C4-4B67-B465-BF5E32372BFF}"/>
    <dgm:cxn modelId="{DA93ECC9-2012-4B82-866C-58E2DD2C935A}" type="presOf" srcId="{B9A85D7F-9F9A-441B-BFD2-0124098E6415}" destId="{4EDD6420-C8AD-4C70-A867-867FB0E9A920}" srcOrd="0" destOrd="0" presId="urn:microsoft.com/office/officeart/2005/8/layout/vList2"/>
    <dgm:cxn modelId="{2F8C69D4-0A92-4727-A72C-EFC11C4B93E1}" srcId="{0AE80A4A-51DB-4891-83ED-1C319E6AB4CD}" destId="{A9FE8EDC-82E6-4FD2-BE30-7CAE8B1E462B}" srcOrd="5" destOrd="0" parTransId="{0991D4E5-E4BA-4FFF-B4FC-B0BE69C53DFA}" sibTransId="{B4DF3D26-837C-4454-BF1F-232F22B0B3C0}"/>
    <dgm:cxn modelId="{D4A743D5-84B2-4129-8690-6E6C8CDC6B3E}" srcId="{0AE80A4A-51DB-4891-83ED-1C319E6AB4CD}" destId="{95C8ECCB-C6CE-42A6-8C8D-0EDB08668687}" srcOrd="3" destOrd="0" parTransId="{424F4CCD-9133-47E2-9408-8A53E7D7EF78}" sibTransId="{7A7D890D-609A-4A70-B211-ABBD4D509312}"/>
    <dgm:cxn modelId="{81851FDE-6B81-46E3-B2F9-6A0CBF023FFF}" type="presOf" srcId="{00773A74-8919-43E9-9397-BD4E39F89BEB}" destId="{14383CD1-9017-4C2F-A0EC-174E3FB98A5A}" srcOrd="0" destOrd="1" presId="urn:microsoft.com/office/officeart/2005/8/layout/vList2"/>
    <dgm:cxn modelId="{CDB98CE3-E060-4B99-B37A-EE6EB6BB4340}" type="presOf" srcId="{C825801E-0888-4126-9BC5-EB729CCF6528}" destId="{BF4F22DF-1CDE-4728-A117-C53A3A8B5319}" srcOrd="0" destOrd="0" presId="urn:microsoft.com/office/officeart/2005/8/layout/vList2"/>
    <dgm:cxn modelId="{A9B61BE4-D475-43F8-A673-E59464BD2D77}" srcId="{0AE80A4A-51DB-4891-83ED-1C319E6AB4CD}" destId="{C825801E-0888-4126-9BC5-EB729CCF6528}" srcOrd="1" destOrd="0" parTransId="{1BA4087D-1024-40F2-88FD-497796B0EFC8}" sibTransId="{55760F73-BA70-4A08-87A2-9BEEB7362FE0}"/>
    <dgm:cxn modelId="{CDF052FD-1BB2-44B0-AFFF-C099515C00D3}" type="presOf" srcId="{B6522C72-BB2C-4B98-B111-7B52F50981BA}" destId="{7B774315-2ACF-43EB-A241-A4C4570366B8}" srcOrd="0" destOrd="0" presId="urn:microsoft.com/office/officeart/2005/8/layout/vList2"/>
    <dgm:cxn modelId="{95D123FF-7F2B-4AF3-86AF-51F1BC2CECE3}" srcId="{0AE80A4A-51DB-4891-83ED-1C319E6AB4CD}" destId="{E4B1E335-0346-42CB-A1FD-3524204F6967}" srcOrd="2" destOrd="0" parTransId="{1776277C-0E01-40C9-B309-483C7D56B191}" sibTransId="{E0A92623-1284-4FA1-A76F-37E309510FAB}"/>
    <dgm:cxn modelId="{6D162391-07D2-472C-B37A-0952FDB8BB1E}" type="presParOf" srcId="{C2D47C79-3F31-4773-973C-4FE224F4ADEB}" destId="{4EDD6420-C8AD-4C70-A867-867FB0E9A920}" srcOrd="0" destOrd="0" presId="urn:microsoft.com/office/officeart/2005/8/layout/vList2"/>
    <dgm:cxn modelId="{30401C5F-96A4-48B5-898F-FCA29B711B33}" type="presParOf" srcId="{C2D47C79-3F31-4773-973C-4FE224F4ADEB}" destId="{FDFCB009-EB0D-4F30-9CCB-20DABDE76BDF}" srcOrd="1" destOrd="0" presId="urn:microsoft.com/office/officeart/2005/8/layout/vList2"/>
    <dgm:cxn modelId="{3547E6CC-1AF7-446B-8117-14DC16AA9627}" type="presParOf" srcId="{C2D47C79-3F31-4773-973C-4FE224F4ADEB}" destId="{BF4F22DF-1CDE-4728-A117-C53A3A8B5319}" srcOrd="2" destOrd="0" presId="urn:microsoft.com/office/officeart/2005/8/layout/vList2"/>
    <dgm:cxn modelId="{B9E1A46A-1D65-49D3-B767-4294BFD0986E}" type="presParOf" srcId="{C2D47C79-3F31-4773-973C-4FE224F4ADEB}" destId="{7848A132-807B-4097-88F5-68C63C89AB8F}" srcOrd="3" destOrd="0" presId="urn:microsoft.com/office/officeart/2005/8/layout/vList2"/>
    <dgm:cxn modelId="{E335950D-6E17-431B-859E-DA6B64C671E1}" type="presParOf" srcId="{C2D47C79-3F31-4773-973C-4FE224F4ADEB}" destId="{5A50E758-68D9-40A9-B1AB-71024B3F8B22}" srcOrd="4" destOrd="0" presId="urn:microsoft.com/office/officeart/2005/8/layout/vList2"/>
    <dgm:cxn modelId="{C6824633-5BFE-41C7-97B6-494E0099CB72}" type="presParOf" srcId="{C2D47C79-3F31-4773-973C-4FE224F4ADEB}" destId="{14383CD1-9017-4C2F-A0EC-174E3FB98A5A}" srcOrd="5" destOrd="0" presId="urn:microsoft.com/office/officeart/2005/8/layout/vList2"/>
    <dgm:cxn modelId="{2DB57962-0649-4BB2-A9CE-F4B49EF1396D}" type="presParOf" srcId="{C2D47C79-3F31-4773-973C-4FE224F4ADEB}" destId="{0DF5E682-DA34-42E5-B34E-230FF2992BAA}" srcOrd="6" destOrd="0" presId="urn:microsoft.com/office/officeart/2005/8/layout/vList2"/>
    <dgm:cxn modelId="{C8E08DC6-B2CB-4C77-BF3F-F69A015658DE}" type="presParOf" srcId="{C2D47C79-3F31-4773-973C-4FE224F4ADEB}" destId="{BD7C7913-5E70-470D-9DAB-3C4B0DDA925D}" srcOrd="7" destOrd="0" presId="urn:microsoft.com/office/officeart/2005/8/layout/vList2"/>
    <dgm:cxn modelId="{EF463E35-038A-4D9F-BDFC-36F43093ACB8}" type="presParOf" srcId="{C2D47C79-3F31-4773-973C-4FE224F4ADEB}" destId="{7B774315-2ACF-43EB-A241-A4C4570366B8}" srcOrd="8" destOrd="0" presId="urn:microsoft.com/office/officeart/2005/8/layout/vList2"/>
    <dgm:cxn modelId="{3B271EF0-564E-4DD8-B872-2B79747ED0FA}" type="presParOf" srcId="{C2D47C79-3F31-4773-973C-4FE224F4ADEB}" destId="{F9A6B000-AB1A-42CD-9529-65662A7AC6AD}" srcOrd="9" destOrd="0" presId="urn:microsoft.com/office/officeart/2005/8/layout/vList2"/>
    <dgm:cxn modelId="{112C4CDE-AE26-49E5-B716-98FE0BDC508C}" type="presParOf" srcId="{C2D47C79-3F31-4773-973C-4FE224F4ADEB}" destId="{317DC37F-47E7-4CE8-ABF2-887ACF8580E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D6420-C8AD-4C70-A867-867FB0E9A920}">
      <dsp:nvSpPr>
        <dsp:cNvPr id="0" name=""/>
        <dsp:cNvSpPr/>
      </dsp:nvSpPr>
      <dsp:spPr>
        <a:xfrm>
          <a:off x="0" y="69623"/>
          <a:ext cx="6263640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understanding</a:t>
          </a:r>
        </a:p>
      </dsp:txBody>
      <dsp:txXfrm>
        <a:off x="26930" y="96553"/>
        <a:ext cx="6209780" cy="497795"/>
      </dsp:txXfrm>
    </dsp:sp>
    <dsp:sp modelId="{BF4F22DF-1CDE-4728-A117-C53A3A8B5319}">
      <dsp:nvSpPr>
        <dsp:cNvPr id="0" name=""/>
        <dsp:cNvSpPr/>
      </dsp:nvSpPr>
      <dsp:spPr>
        <a:xfrm>
          <a:off x="0" y="687518"/>
          <a:ext cx="6263640" cy="551655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cleaning :</a:t>
          </a:r>
        </a:p>
      </dsp:txBody>
      <dsp:txXfrm>
        <a:off x="26930" y="714448"/>
        <a:ext cx="6209780" cy="497795"/>
      </dsp:txXfrm>
    </dsp:sp>
    <dsp:sp modelId="{7848A132-807B-4097-88F5-68C63C89AB8F}">
      <dsp:nvSpPr>
        <dsp:cNvPr id="0" name=""/>
        <dsp:cNvSpPr/>
      </dsp:nvSpPr>
      <dsp:spPr>
        <a:xfrm>
          <a:off x="0" y="1239173"/>
          <a:ext cx="6263640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Removal of unnecessary columns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Handle missing 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Reframing features acc to its datatypes.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Filter unwanted outliers.</a:t>
          </a:r>
        </a:p>
      </dsp:txBody>
      <dsp:txXfrm>
        <a:off x="0" y="1239173"/>
        <a:ext cx="6263640" cy="1237860"/>
      </dsp:txXfrm>
    </dsp:sp>
    <dsp:sp modelId="{5A50E758-68D9-40A9-B1AB-71024B3F8B22}">
      <dsp:nvSpPr>
        <dsp:cNvPr id="0" name=""/>
        <dsp:cNvSpPr/>
      </dsp:nvSpPr>
      <dsp:spPr>
        <a:xfrm>
          <a:off x="0" y="2477034"/>
          <a:ext cx="6263640" cy="551655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manipulation:</a:t>
          </a:r>
        </a:p>
      </dsp:txBody>
      <dsp:txXfrm>
        <a:off x="26930" y="2503964"/>
        <a:ext cx="6209780" cy="497795"/>
      </dsp:txXfrm>
    </dsp:sp>
    <dsp:sp modelId="{14383CD1-9017-4C2F-A0EC-174E3FB98A5A}">
      <dsp:nvSpPr>
        <dsp:cNvPr id="0" name=""/>
        <dsp:cNvSpPr/>
      </dsp:nvSpPr>
      <dsp:spPr>
        <a:xfrm>
          <a:off x="0" y="3028689"/>
          <a:ext cx="6263640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Creation of derived cols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Conversion of numerical cols to buckets for analysis</a:t>
          </a:r>
        </a:p>
      </dsp:txBody>
      <dsp:txXfrm>
        <a:off x="0" y="3028689"/>
        <a:ext cx="6263640" cy="618930"/>
      </dsp:txXfrm>
    </dsp:sp>
    <dsp:sp modelId="{0DF5E682-DA34-42E5-B34E-230FF2992BAA}">
      <dsp:nvSpPr>
        <dsp:cNvPr id="0" name=""/>
        <dsp:cNvSpPr/>
      </dsp:nvSpPr>
      <dsp:spPr>
        <a:xfrm>
          <a:off x="0" y="3647619"/>
          <a:ext cx="6263640" cy="551655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Univariate analysis</a:t>
          </a:r>
        </a:p>
      </dsp:txBody>
      <dsp:txXfrm>
        <a:off x="26930" y="3674549"/>
        <a:ext cx="6209780" cy="497795"/>
      </dsp:txXfrm>
    </dsp:sp>
    <dsp:sp modelId="{7B774315-2ACF-43EB-A241-A4C4570366B8}">
      <dsp:nvSpPr>
        <dsp:cNvPr id="0" name=""/>
        <dsp:cNvSpPr/>
      </dsp:nvSpPr>
      <dsp:spPr>
        <a:xfrm>
          <a:off x="0" y="4265514"/>
          <a:ext cx="6263640" cy="551655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Bivariate analysis</a:t>
          </a:r>
        </a:p>
      </dsp:txBody>
      <dsp:txXfrm>
        <a:off x="26930" y="4292444"/>
        <a:ext cx="6209780" cy="497795"/>
      </dsp:txXfrm>
    </dsp:sp>
    <dsp:sp modelId="{317DC37F-47E7-4CE8-ABF2-887ACF8580E1}">
      <dsp:nvSpPr>
        <dsp:cNvPr id="0" name=""/>
        <dsp:cNvSpPr/>
      </dsp:nvSpPr>
      <dsp:spPr>
        <a:xfrm>
          <a:off x="0" y="4883409"/>
          <a:ext cx="6263640" cy="55165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Conclusion</a:t>
          </a:r>
        </a:p>
      </dsp:txBody>
      <dsp:txXfrm>
        <a:off x="26930" y="4910339"/>
        <a:ext cx="6209780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F799-598A-F766-AAC1-9338CB097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5623D-46C2-971C-9E3B-244B42B67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A71AD-12CA-8BA0-90EE-0ACF8D2E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6A9D-948E-4918-BC0D-A84559B242C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4994B-AA04-7622-A1FC-14511A77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D0452-75B4-F88D-F279-9B2180C7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EFB8-10F7-4862-960F-7773B49D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6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0CB1-7C76-8DD4-2AB1-E2C4750D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042E8-B17F-052D-83AA-3769B64AD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A017D-792E-4669-7347-423B6B6D7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6A9D-948E-4918-BC0D-A84559B242C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1A682-9806-AD91-F54A-C604FCD4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AA078-E890-D5BF-0DF4-2A9FE3FA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EFB8-10F7-4862-960F-7773B49D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B305C-2B8A-F587-2F64-F713A0A7A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03078-7FE2-973D-FAC1-217247C34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BFB1C-9B2F-7F8A-94C8-335757CD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6A9D-948E-4918-BC0D-A84559B242C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687B2-819C-759A-2EBF-957308F5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DFCEA-5F58-E6D2-65DD-D597C858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EFB8-10F7-4862-960F-7773B49D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5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F06E-285D-B8FC-0B8F-1A36FA81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D3BA3-E458-2E2A-6F9A-357C74DC3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2759C-C232-0104-B5A6-57439C3F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6A9D-948E-4918-BC0D-A84559B242C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81AC9-0B81-0BCF-B4F9-AA448937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E1525-FC9C-1143-EF95-0E7BE6E1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EFB8-10F7-4862-960F-7773B49D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3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2104-8894-532D-EFD4-8D11EEF1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64DE8-2E65-8E2D-B346-AEE64C398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CB0CD-244D-DA44-DD99-FCE950727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6A9D-948E-4918-BC0D-A84559B242C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01105-2175-C8BD-5644-057879BC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795BF-2BC3-3E3C-956B-3360EC42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EFB8-10F7-4862-960F-7773B49D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0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BE2C-CE95-7C0B-DD7B-880B6277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0659-6562-3C2D-0437-99C189748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67026-BD62-4C2E-FCA1-3FD038022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B992E-38CF-4FC9-3D7D-59C58711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6A9D-948E-4918-BC0D-A84559B242C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86DEE-E770-9739-2A2E-FED61F13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02A06-ED8F-1C34-5630-1C8FAD09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EFB8-10F7-4862-960F-7773B49D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D964-F362-E099-4564-F5A000D3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FC860-108E-F7C0-EBD2-521D6C51D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CD731-091E-EE7E-B238-FD5BCFE1D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EF5FB6-551F-8391-E62C-977EA6607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B336C-B825-E37B-AA3E-20B22EDAE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106FF0-D7B0-D513-E637-74372A5C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6A9D-948E-4918-BC0D-A84559B242C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4C2CD-4641-8753-911A-E7D91CA1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06D60-41B4-C855-BB28-79B766B6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EFB8-10F7-4862-960F-7773B49D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5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5742-8135-6950-0875-E8E29827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B1A9B-A21C-8331-51C5-1BC23DB9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6A9D-948E-4918-BC0D-A84559B242C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60EE0-56B5-A4C7-5104-088ED0E5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54097-F3ED-2BBB-4692-1324D1B0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EFB8-10F7-4862-960F-7773B49D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3E3AA-D157-484A-C39C-31FC09B7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6A9D-948E-4918-BC0D-A84559B242C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35856-4B49-2D91-E097-EFA3A3C7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C792-A368-3D79-CE46-372FA1E1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EFB8-10F7-4862-960F-7773B49D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3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0AB0-5ECB-C34A-1297-612974A37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713AA-E379-4F26-D943-23FE468E9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7D57B-1766-6AD0-F24A-279C64D68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83875-AC05-27B7-A987-E82A4AFF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6A9D-948E-4918-BC0D-A84559B242C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A7C5B-B19B-FB0B-8DA2-AB4C7771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9433E-B277-238A-095D-71047957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EFB8-10F7-4862-960F-7773B49D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8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6D3D-9660-CA21-2569-9D83F0128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FDF3A-9A8C-6A28-5C02-1B6207BA8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E7F2E-A65D-0D15-C91A-1E32B6DEF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2C082-27EF-2210-BB54-A4E37214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6A9D-948E-4918-BC0D-A84559B242C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B9198-B4B8-3A6E-3B4B-0DC254E8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D19B7-1345-26E7-0F37-35E98DF3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EFB8-10F7-4862-960F-7773B49D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2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15B63-AD9A-263E-37F4-BEE8E483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4BDD2-7D1D-CBA8-2AF7-9631604EB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AA1F9-DBF4-8F90-B24C-7B56CD01D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46A9D-948E-4918-BC0D-A84559B242C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280B1-FD71-C373-3CA6-0B3D000F2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2627B-89D8-0DA3-C518-C968CFD40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8EFB8-10F7-4862-960F-7773B49D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9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B5E8C7-429D-BB41-9B64-BA60790A9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9" y="640080"/>
            <a:ext cx="6274590" cy="4018341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LENDING CLUB CASE STUDY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D642CE-1FB0-79C7-903C-B6EB56DC9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9" y="4796852"/>
            <a:ext cx="6274590" cy="1421068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Sachin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Gupta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Saibek Varghese Panicker</a:t>
            </a:r>
          </a:p>
        </p:txBody>
      </p:sp>
      <p:pic>
        <p:nvPicPr>
          <p:cNvPr id="7" name="Picture 6" descr="Pen placed on top of a signature line">
            <a:extLst>
              <a:ext uri="{FF2B5EF4-FFF2-40B4-BE49-F238E27FC236}">
                <a16:creationId xmlns:a16="http://schemas.microsoft.com/office/drawing/2014/main" id="{681A69C5-5BD4-721C-9B92-CA5EF4E17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96" r="2402" b="-1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3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62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28AC4-5970-E5C9-8F6A-8360E4B7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</a:t>
            </a:r>
            <a:b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PLOT</a:t>
            </a:r>
            <a:b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EDEF9A53-7FC7-881D-EC68-4D7A63B69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74" y="-27696"/>
            <a:ext cx="8693426" cy="697054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3FAD5F-8C96-B970-A552-79559B6BD780}"/>
              </a:ext>
            </a:extLst>
          </p:cNvPr>
          <p:cNvSpPr/>
          <p:nvPr/>
        </p:nvSpPr>
        <p:spPr>
          <a:xfrm>
            <a:off x="238540" y="3571587"/>
            <a:ext cx="3260034" cy="1411229"/>
          </a:xfrm>
          <a:prstGeom prst="roundRect">
            <a:avLst>
              <a:gd name="adj" fmla="val 26997"/>
            </a:avLst>
          </a:prstGeom>
          <a:solidFill>
            <a:srgbClr val="6624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Loan amount is highly correlated with </a:t>
            </a:r>
            <a:r>
              <a:rPr lang="en-US" sz="1600" dirty="0" err="1"/>
              <a:t>funded_amnt</a:t>
            </a:r>
            <a:r>
              <a:rPr lang="en-US" sz="1600" dirty="0"/>
              <a:t>, </a:t>
            </a:r>
            <a:r>
              <a:rPr lang="en-US" sz="1600" dirty="0" err="1"/>
              <a:t>funded_amnt_inv</a:t>
            </a:r>
            <a:r>
              <a:rPr lang="en-US" sz="1600" dirty="0"/>
              <a:t> and installment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C72621-4A61-6015-53BD-67D091492FDF}"/>
              </a:ext>
            </a:extLst>
          </p:cNvPr>
          <p:cNvSpPr/>
          <p:nvPr/>
        </p:nvSpPr>
        <p:spPr>
          <a:xfrm>
            <a:off x="265042" y="5275609"/>
            <a:ext cx="3260034" cy="1098687"/>
          </a:xfrm>
          <a:prstGeom prst="roundRect">
            <a:avLst>
              <a:gd name="adj" fmla="val 26997"/>
            </a:avLst>
          </a:prstGeom>
          <a:solidFill>
            <a:srgbClr val="6624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total_pymnt</a:t>
            </a:r>
            <a:r>
              <a:rPr lang="en-US" dirty="0"/>
              <a:t> is </a:t>
            </a:r>
            <a:r>
              <a:rPr lang="en-US" dirty="0" err="1"/>
              <a:t>highy</a:t>
            </a:r>
            <a:r>
              <a:rPr lang="en-US" dirty="0"/>
              <a:t> correlated with </a:t>
            </a:r>
            <a:r>
              <a:rPr lang="en-US" dirty="0" err="1"/>
              <a:t>total_pymnt_inv</a:t>
            </a:r>
            <a:r>
              <a:rPr lang="en-US" dirty="0"/>
              <a:t> and </a:t>
            </a:r>
            <a:r>
              <a:rPr lang="en-US" dirty="0" err="1"/>
              <a:t>total_rec_prncp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2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2F6C226-4954-9A0A-AADE-DCD2FE5A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15" y="-504261"/>
            <a:ext cx="8558228" cy="17295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157B812-903B-3B8C-AE0E-826452935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72209" y="4487251"/>
            <a:ext cx="5157787" cy="1199322"/>
          </a:xfrm>
        </p:spPr>
        <p:txBody>
          <a:bodyPr>
            <a:normAutofit/>
          </a:bodyPr>
          <a:lstStyle/>
          <a:p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interest rate and loan amount is higher then the defaulters are also higher.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pic>
        <p:nvPicPr>
          <p:cNvPr id="20" name="Content Placeholder 19" descr="Chart, bar chart&#10;&#10;Description automatically generated">
            <a:extLst>
              <a:ext uri="{FF2B5EF4-FFF2-40B4-BE49-F238E27FC236}">
                <a16:creationId xmlns:a16="http://schemas.microsoft.com/office/drawing/2014/main" id="{46FDF5D2-DC9B-524E-8E49-0C696E07FC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29" y="1048726"/>
            <a:ext cx="5157787" cy="3438525"/>
          </a:xfrm>
        </p:spPr>
      </p:pic>
      <p:sp>
        <p:nvSpPr>
          <p:cNvPr id="24" name="Rectangle 2">
            <a:extLst>
              <a:ext uri="{FF2B5EF4-FFF2-40B4-BE49-F238E27FC236}">
                <a16:creationId xmlns:a16="http://schemas.microsoft.com/office/drawing/2014/main" id="{D7BB289A-5A94-4674-9DD2-E2F4E677E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04205" y="4563663"/>
            <a:ext cx="5049780" cy="8129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60 months term the loan amount taken is higher, hence the defaulter is higher.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2528E01-8D7C-266A-E033-311C49F0EDC8}"/>
              </a:ext>
            </a:extLst>
          </p:cNvPr>
          <p:cNvSpPr/>
          <p:nvPr/>
        </p:nvSpPr>
        <p:spPr>
          <a:xfrm>
            <a:off x="1230398" y="318052"/>
            <a:ext cx="4531606" cy="5032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Loan Amount vs Interest rate bucket</a:t>
            </a:r>
          </a:p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366500A-F5DA-68D2-BE34-1DBF5CA574AB}"/>
              </a:ext>
            </a:extLst>
          </p:cNvPr>
          <p:cNvSpPr/>
          <p:nvPr/>
        </p:nvSpPr>
        <p:spPr>
          <a:xfrm>
            <a:off x="7222379" y="318052"/>
            <a:ext cx="4531606" cy="503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Loan Amount vs Term</a:t>
            </a:r>
          </a:p>
          <a:p>
            <a:pPr algn="ctr"/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D661631-A62A-8D8B-6B21-DDC8276CF9B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337" y="1048726"/>
            <a:ext cx="5200648" cy="3438524"/>
          </a:xfrm>
        </p:spPr>
      </p:pic>
    </p:spTree>
    <p:extLst>
      <p:ext uri="{BB962C8B-B14F-4D97-AF65-F5344CB8AC3E}">
        <p14:creationId xmlns:p14="http://schemas.microsoft.com/office/powerpoint/2010/main" val="92506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21" descr="Chart, bar chart&#10;&#10;Description automatically generated">
            <a:extLst>
              <a:ext uri="{FF2B5EF4-FFF2-40B4-BE49-F238E27FC236}">
                <a16:creationId xmlns:a16="http://schemas.microsoft.com/office/drawing/2014/main" id="{0B647429-D528-12DC-4B11-9CD7B635179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048726"/>
            <a:ext cx="5274047" cy="3410186"/>
          </a:xfrm>
        </p:spPr>
      </p:pic>
      <p:sp>
        <p:nvSpPr>
          <p:cNvPr id="24" name="Rectangle 2">
            <a:extLst>
              <a:ext uri="{FF2B5EF4-FFF2-40B4-BE49-F238E27FC236}">
                <a16:creationId xmlns:a16="http://schemas.microsoft.com/office/drawing/2014/main" id="{D7BB289A-5A94-4674-9DD2-E2F4E677E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91478" y="4686336"/>
            <a:ext cx="10004493" cy="8129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 the annual income is higher then people tend to take bigger loans where the defaulters considerably higher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2528E01-8D7C-266A-E033-311C49F0EDC8}"/>
              </a:ext>
            </a:extLst>
          </p:cNvPr>
          <p:cNvSpPr/>
          <p:nvPr/>
        </p:nvSpPr>
        <p:spPr>
          <a:xfrm>
            <a:off x="1230398" y="318052"/>
            <a:ext cx="4531606" cy="5032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Annual Income vs Loan amount bucket</a:t>
            </a:r>
          </a:p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366500A-F5DA-68D2-BE34-1DBF5CA574AB}"/>
              </a:ext>
            </a:extLst>
          </p:cNvPr>
          <p:cNvSpPr/>
          <p:nvPr/>
        </p:nvSpPr>
        <p:spPr>
          <a:xfrm>
            <a:off x="6838440" y="318052"/>
            <a:ext cx="4531606" cy="503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Loan Amount vs Annual income bucket</a:t>
            </a:r>
          </a:p>
          <a:p>
            <a:pPr algn="ctr"/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741A41D-C710-EE33-2B09-818B1A14D4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37" y="881332"/>
            <a:ext cx="5214467" cy="3410186"/>
          </a:xfrm>
        </p:spPr>
      </p:pic>
    </p:spTree>
    <p:extLst>
      <p:ext uri="{BB962C8B-B14F-4D97-AF65-F5344CB8AC3E}">
        <p14:creationId xmlns:p14="http://schemas.microsoft.com/office/powerpoint/2010/main" val="2825161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2528E01-8D7C-266A-E033-311C49F0EDC8}"/>
              </a:ext>
            </a:extLst>
          </p:cNvPr>
          <p:cNvSpPr/>
          <p:nvPr/>
        </p:nvSpPr>
        <p:spPr>
          <a:xfrm>
            <a:off x="1137632" y="318052"/>
            <a:ext cx="4531606" cy="5032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Annual Income vs Loan amount bucket</a:t>
            </a:r>
          </a:p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366500A-F5DA-68D2-BE34-1DBF5CA574AB}"/>
              </a:ext>
            </a:extLst>
          </p:cNvPr>
          <p:cNvSpPr/>
          <p:nvPr/>
        </p:nvSpPr>
        <p:spPr>
          <a:xfrm>
            <a:off x="6838440" y="318052"/>
            <a:ext cx="4531606" cy="503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Emp length segmented analysis</a:t>
            </a:r>
          </a:p>
          <a:p>
            <a:pPr algn="ctr"/>
            <a:endParaRPr lang="en-US" dirty="0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F8E8AD4C-25C4-DFF2-C429-B35C2EEB37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35" y="921081"/>
            <a:ext cx="5321453" cy="3518397"/>
          </a:xfrm>
        </p:spPr>
      </p:pic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85063D6F-03F8-53A0-41C6-6FDFC3D32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5506" y="9502468"/>
            <a:ext cx="4126230" cy="296045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Content Placeholder 14" descr="Chart, histogram&#10;&#10;Description automatically generated">
            <a:extLst>
              <a:ext uri="{FF2B5EF4-FFF2-40B4-BE49-F238E27FC236}">
                <a16:creationId xmlns:a16="http://schemas.microsoft.com/office/drawing/2014/main" id="{6DD48552-C52D-0DDA-2E2C-931260B4B09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519" y="921081"/>
            <a:ext cx="4531606" cy="3684588"/>
          </a:xfrm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76A72F7D-A6ED-5113-265E-CF741771E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506" y="5062374"/>
            <a:ext cx="9753600" cy="566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with less than 1 year of exp and who takes a loan have a greater chance to be in a defaulter range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792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2528E01-8D7C-266A-E033-311C49F0EDC8}"/>
              </a:ext>
            </a:extLst>
          </p:cNvPr>
          <p:cNvSpPr/>
          <p:nvPr/>
        </p:nvSpPr>
        <p:spPr>
          <a:xfrm>
            <a:off x="1230398" y="318052"/>
            <a:ext cx="4531606" cy="5032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Loan Amount vs Purpose</a:t>
            </a:r>
          </a:p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366500A-F5DA-68D2-BE34-1DBF5CA574AB}"/>
              </a:ext>
            </a:extLst>
          </p:cNvPr>
          <p:cNvSpPr/>
          <p:nvPr/>
        </p:nvSpPr>
        <p:spPr>
          <a:xfrm>
            <a:off x="6838440" y="318052"/>
            <a:ext cx="4531606" cy="503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Purpose segmented analysis</a:t>
            </a:r>
          </a:p>
          <a:p>
            <a:pPr algn="ctr"/>
            <a:endParaRPr lang="en-US" dirty="0"/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80D59D60-A41A-C877-9190-A176C45F12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3" y="1119251"/>
            <a:ext cx="5706836" cy="4241477"/>
          </a:xfrm>
        </p:spPr>
      </p:pic>
      <p:pic>
        <p:nvPicPr>
          <p:cNvPr id="11" name="Content Placeholder 10" descr="Chart, histogram&#10;&#10;Description automatically generated">
            <a:extLst>
              <a:ext uri="{FF2B5EF4-FFF2-40B4-BE49-F238E27FC236}">
                <a16:creationId xmlns:a16="http://schemas.microsoft.com/office/drawing/2014/main" id="{22D23D08-B193-0ACF-5EAC-3AB5ED8C3EF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666" y="878638"/>
            <a:ext cx="4330117" cy="4382476"/>
          </a:xfr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4670AD30-FBB7-9A1D-4E96-577A5C9BCD6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59059" y="5185272"/>
            <a:ext cx="11164340" cy="11514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 loan amount took for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small_business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which leads to more defaulters.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who took loan for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debt_consolodation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higher rate of defaulters and the maximum people took loan from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debt_consolidation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well.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923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2528E01-8D7C-266A-E033-311C49F0EDC8}"/>
              </a:ext>
            </a:extLst>
          </p:cNvPr>
          <p:cNvSpPr/>
          <p:nvPr/>
        </p:nvSpPr>
        <p:spPr>
          <a:xfrm>
            <a:off x="1230398" y="318052"/>
            <a:ext cx="4531606" cy="503250"/>
          </a:xfrm>
          <a:prstGeom prst="roundRect">
            <a:avLst/>
          </a:prstGeom>
          <a:solidFill>
            <a:srgbClr val="C829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GRADE segmented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366500A-F5DA-68D2-BE34-1DBF5CA574AB}"/>
              </a:ext>
            </a:extLst>
          </p:cNvPr>
          <p:cNvSpPr/>
          <p:nvPr/>
        </p:nvSpPr>
        <p:spPr>
          <a:xfrm>
            <a:off x="6825188" y="318052"/>
            <a:ext cx="4531606" cy="503250"/>
          </a:xfrm>
          <a:prstGeom prst="roundRect">
            <a:avLst/>
          </a:prstGeom>
          <a:solidFill>
            <a:srgbClr val="33C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Annual income segmented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3CC2974-2B05-6BD9-3228-FED674C7A1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88" y="1104397"/>
            <a:ext cx="4076620" cy="4023539"/>
          </a:xfrm>
        </p:spPr>
      </p:pic>
      <p:pic>
        <p:nvPicPr>
          <p:cNvPr id="10" name="Content Placeholder 9" descr="Chart, histogram&#10;&#10;Description automatically generated">
            <a:extLst>
              <a:ext uri="{FF2B5EF4-FFF2-40B4-BE49-F238E27FC236}">
                <a16:creationId xmlns:a16="http://schemas.microsoft.com/office/drawing/2014/main" id="{080EE14A-657B-FB3B-DF17-2855DEB08FB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467" y="1106059"/>
            <a:ext cx="3817138" cy="4080727"/>
          </a:xfrm>
        </p:spPr>
      </p:pic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47224129-5048-8F02-F2D4-B7B371596E53}"/>
              </a:ext>
            </a:extLst>
          </p:cNvPr>
          <p:cNvSpPr txBox="1">
            <a:spLocks/>
          </p:cNvSpPr>
          <p:nvPr/>
        </p:nvSpPr>
        <p:spPr>
          <a:xfrm>
            <a:off x="938213" y="5185089"/>
            <a:ext cx="5157787" cy="1199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and B grades have less defaulters as compared to others grade.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65EA069-8A23-0A0F-2EA7-069A3B6EA91B}"/>
              </a:ext>
            </a:extLst>
          </p:cNvPr>
          <p:cNvSpPr txBox="1">
            <a:spLocks/>
          </p:cNvSpPr>
          <p:nvPr/>
        </p:nvSpPr>
        <p:spPr>
          <a:xfrm>
            <a:off x="12394132" y="9009647"/>
            <a:ext cx="1816304" cy="3629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ddf</a:t>
            </a:r>
            <a:endParaRPr lang="en-US" dirty="0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C0240DA0-6684-E119-D5F6-9AE3CC3C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440" y="5100450"/>
            <a:ext cx="4293386" cy="8129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having 25k-50k salary took more loan which leads to more defaulters.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7466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2528E01-8D7C-266A-E033-311C49F0EDC8}"/>
              </a:ext>
            </a:extLst>
          </p:cNvPr>
          <p:cNvSpPr/>
          <p:nvPr/>
        </p:nvSpPr>
        <p:spPr>
          <a:xfrm>
            <a:off x="1230398" y="318052"/>
            <a:ext cx="4531606" cy="503250"/>
          </a:xfrm>
          <a:prstGeom prst="roundRect">
            <a:avLst/>
          </a:prstGeom>
          <a:solidFill>
            <a:srgbClr val="CB33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GRADE segmented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366500A-F5DA-68D2-BE34-1DBF5CA574AB}"/>
              </a:ext>
            </a:extLst>
          </p:cNvPr>
          <p:cNvSpPr/>
          <p:nvPr/>
        </p:nvSpPr>
        <p:spPr>
          <a:xfrm>
            <a:off x="7222753" y="318052"/>
            <a:ext cx="4531606" cy="503250"/>
          </a:xfrm>
          <a:prstGeom prst="roundRect">
            <a:avLst/>
          </a:prstGeom>
          <a:solidFill>
            <a:srgbClr val="33C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Annual income segmented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47224129-5048-8F02-F2D4-B7B371596E53}"/>
              </a:ext>
            </a:extLst>
          </p:cNvPr>
          <p:cNvSpPr txBox="1">
            <a:spLocks/>
          </p:cNvSpPr>
          <p:nvPr/>
        </p:nvSpPr>
        <p:spPr>
          <a:xfrm>
            <a:off x="1230398" y="5190686"/>
            <a:ext cx="5168348" cy="7227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who comes under 10-20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dti_bucket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tend to take more loans which leads to more defaulters.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65EA069-8A23-0A0F-2EA7-069A3B6EA91B}"/>
              </a:ext>
            </a:extLst>
          </p:cNvPr>
          <p:cNvSpPr txBox="1">
            <a:spLocks/>
          </p:cNvSpPr>
          <p:nvPr/>
        </p:nvSpPr>
        <p:spPr>
          <a:xfrm>
            <a:off x="12394132" y="9009647"/>
            <a:ext cx="1816304" cy="3629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ddf</a:t>
            </a:r>
            <a:endParaRPr lang="en-US" dirty="0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C0240DA0-6684-E119-D5F6-9AE3CC3C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188" y="5014521"/>
            <a:ext cx="4293386" cy="105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who own a owned house tend to take lesser loan which leads to less defaulters.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18EBF0C5-A4C7-FAEB-B782-29569F45CD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23" y="1106059"/>
            <a:ext cx="3911664" cy="4001702"/>
          </a:xfrm>
        </p:spPr>
      </p:pic>
      <p:pic>
        <p:nvPicPr>
          <p:cNvPr id="11" name="Content Placeholder 10" descr="Chart, histogram&#10;&#10;Description automatically generated">
            <a:extLst>
              <a:ext uri="{FF2B5EF4-FFF2-40B4-BE49-F238E27FC236}">
                <a16:creationId xmlns:a16="http://schemas.microsoft.com/office/drawing/2014/main" id="{78F08E6B-AA29-2E28-19B1-5C900857DA3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307" y="1106059"/>
            <a:ext cx="4022487" cy="3908462"/>
          </a:xfrm>
        </p:spPr>
      </p:pic>
    </p:spTree>
    <p:extLst>
      <p:ext uri="{BB962C8B-B14F-4D97-AF65-F5344CB8AC3E}">
        <p14:creationId xmlns:p14="http://schemas.microsoft.com/office/powerpoint/2010/main" val="2187285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66D7F65-E9B6-4775-8355-D095CC73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EF8D4D-2BB2-FB9B-2B08-732C75B4B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502021"/>
            <a:ext cx="6173262" cy="1655483"/>
          </a:xfrm>
        </p:spPr>
        <p:txBody>
          <a:bodyPr anchor="b">
            <a:normAutofit/>
          </a:bodyPr>
          <a:lstStyle/>
          <a:p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From the univariate analysis the most imp. features which leads to loan defaulters are as follows: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BDCFBB-50DC-F08B-E220-A8211330C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08518"/>
            <a:ext cx="6173262" cy="3535083"/>
          </a:xfrm>
        </p:spPr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Loan_amnt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int_rate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annual_inc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grade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emp_length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purpose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home_ownership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Picture 47" descr="Graph on document with pen">
            <a:extLst>
              <a:ext uri="{FF2B5EF4-FFF2-40B4-BE49-F238E27FC236}">
                <a16:creationId xmlns:a16="http://schemas.microsoft.com/office/drawing/2014/main" id="{F9A39410-F5B8-0B19-6ADD-2C4186865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79" r="22026" b="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7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50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7F015-6628-BA3A-3B0D-3AAE019C7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/>
              <a:t>Final Observation</a:t>
            </a:r>
            <a:br>
              <a:rPr lang="en-US" sz="4000"/>
            </a:b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EC381-9001-1F56-A4B1-C1A70677E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1600200"/>
            <a:ext cx="5753100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300" dirty="0"/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amount is directly proportional to defaulters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Interest rate is directly proportional to defaulters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60 months term the loan amount taken is higher, hence the defaulter is higher.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year increases people tend to take more loans (exponentially   increasing)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with less than 1 year of exp and who takes a loan have a greater chance to be in a defaulter  range.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who own an owned house tend to take lesser loan which leads to less defaulters; people who have rented houses take more loans which tends to be defaulters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People having 25k-50k salary took more loan which leads to more defaulters.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ommitments">
            <a:extLst>
              <a:ext uri="{FF2B5EF4-FFF2-40B4-BE49-F238E27FC236}">
                <a16:creationId xmlns:a16="http://schemas.microsoft.com/office/drawing/2014/main" id="{1C096AA5-0CE9-7A9E-B75D-79C9A9497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2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FC29F-0386-8E22-3718-E15CA6B44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DC2F1-AA18-3A5F-CD33-52936B4FF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810" y="511388"/>
            <a:ext cx="7230796" cy="6205669"/>
          </a:xfrm>
        </p:spPr>
        <p:txBody>
          <a:bodyPr anchor="ctr">
            <a:normAutofit/>
          </a:bodyPr>
          <a:lstStyle/>
          <a:p>
            <a:pPr marL="0" indent="0" rtl="0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consumer finance company which specializes in lending various types of loans to urban customers. When the company receives a loan application, the company must decide for loan approval based on the applicant’s profile. Two types of risks are associated with the bank’s decision:</a:t>
            </a:r>
          </a:p>
          <a:p>
            <a:pPr lvl="1">
              <a:lnSpc>
                <a:spcPct val="150000"/>
              </a:lnSpc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applicant is likely to repay the loan, then not approving the loan results in a loss of business to the company</a:t>
            </a:r>
          </a:p>
          <a:p>
            <a:pPr lvl="1">
              <a:lnSpc>
                <a:spcPct val="150000"/>
              </a:lnSpc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applicant is not likely to repay the loan, i.e., he/she is likely to default, then approving the loan may lead to a financial loss for the company</a:t>
            </a:r>
          </a:p>
          <a:p>
            <a:pPr marL="0" indent="0" rtl="0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Exploratory to understand how consumer attributes and loan attributes influence the tendency of default.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9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D6CF2-DEED-07FE-4271-3AFBC0AC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Approach: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EDF5A3A6-DBFE-6264-C88A-DF921EF549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70575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418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60FC8-272B-C3BC-8A01-2DD7B009A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921452"/>
            <a:ext cx="4985018" cy="32686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</a:t>
            </a:r>
            <a:b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</a:t>
            </a:r>
            <a:b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6CF54B09-A03A-70DD-82A4-40D0F200FBA8}"/>
              </a:ext>
            </a:extLst>
          </p:cNvPr>
          <p:cNvSpPr txBox="1">
            <a:spLocks/>
          </p:cNvSpPr>
          <p:nvPr/>
        </p:nvSpPr>
        <p:spPr>
          <a:xfrm>
            <a:off x="568118" y="3388242"/>
            <a:ext cx="5408146" cy="1723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NUMERICAL UNIVARIATE ANALYSIS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UNIVARIATE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2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3BF7E-81AF-F429-B738-26A2A9B4F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UNIVARIATE ANALYSIS ON NUMERICAL FEATURES</a:t>
            </a:r>
            <a:b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CFAB1DA5-AF8A-39FB-655A-53771866B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92" y="0"/>
            <a:ext cx="9097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0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2A80D-A452-B06D-7277-DF5A45BFE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5" y="322595"/>
            <a:ext cx="4545165" cy="93470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Univariate 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E7950-6CB9-57F5-3950-D0DEE4C23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94" y="1257301"/>
            <a:ext cx="6819806" cy="501272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loan_amnt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Most of the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loan_amnt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been taken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10,000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From the observed plot we can say that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funded_amnt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funded_amnt_inv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same as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loan_amnt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int_rate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Most of the interest rate for the loan given lies between 10-15%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installment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Most of the installment lies in the range of 250 (Somewhat around Median)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annual_inc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looks like a normal distribution curve (Majority of the income lies between 35k - 60k)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dti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It's a purely Normal Distribution Graph (Maximum Data lies in it's median/mean)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inq_last_6_months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Most people not inquired in the last 6 months (approx. : 50%)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Most of the people open credit lines lies between 5-10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total_acc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Most of the people having total credit lines lies between 15-25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issue_year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 the years goes on the no. of people taking loans exponentially increases.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loan_status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15% loan defaulters are present</a:t>
            </a: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Graphic 6" descr="Hourglass">
            <a:extLst>
              <a:ext uri="{FF2B5EF4-FFF2-40B4-BE49-F238E27FC236}">
                <a16:creationId xmlns:a16="http://schemas.microsoft.com/office/drawing/2014/main" id="{9F612B16-259D-A2FF-915C-9F04E23EA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5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E4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28AC4-5970-E5C9-8F6A-8360E4B7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UNIVARIATE ANALYSIS ON CATEGORICAL FEATURES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2E88F22-198E-63D0-3BD9-E62326E01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69" y="0"/>
            <a:ext cx="89044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8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2A80D-A452-B06D-7277-DF5A45BFE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5" y="322595"/>
            <a:ext cx="5130795" cy="146177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Univariate 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E7950-6CB9-57F5-3950-D0DEE4C23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1905000"/>
            <a:ext cx="6184806" cy="41014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term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36 Months is the most frequent time period.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A and B are the most frequently occurring loan grade.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emp_length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10+ Years is the most frequent one.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home_ownership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Max people Took loan who belongs to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verification_status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people are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not_verified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Majority of the reason of took the loan is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debt_consolidation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.issue_month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Observed that at the end of the year most people takes loan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bcoz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will give some offer etc. to the customer etc.</a:t>
            </a: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Graphic 6" descr="Hourglass">
            <a:extLst>
              <a:ext uri="{FF2B5EF4-FFF2-40B4-BE49-F238E27FC236}">
                <a16:creationId xmlns:a16="http://schemas.microsoft.com/office/drawing/2014/main" id="{9F612B16-259D-A2FF-915C-9F04E23EA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1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60FC8-272B-C3BC-8A01-2DD7B009A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921452"/>
            <a:ext cx="4985018" cy="32686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BIVARIATE </a:t>
            </a:r>
            <a:b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</a:t>
            </a:r>
            <a:b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1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980</Words>
  <Application>Microsoft Office PowerPoint</Application>
  <PresentationFormat>Widescreen</PresentationFormat>
  <Paragraphs>105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Times New Roman</vt:lpstr>
      <vt:lpstr>Office Theme</vt:lpstr>
      <vt:lpstr>LENDING CLUB CASE STUDY</vt:lpstr>
      <vt:lpstr>Problem Statement</vt:lpstr>
      <vt:lpstr>Problem Solving Approach:</vt:lpstr>
      <vt:lpstr>UNIVARIATE  ANALYSIS </vt:lpstr>
      <vt:lpstr>UNIVARIATE ANALYSIS ON NUMERICAL FEATURES </vt:lpstr>
      <vt:lpstr>Numerical Univariate  Observation</vt:lpstr>
      <vt:lpstr>UNIVARIATE ANALYSIS ON CATEGORICAL FEATURES</vt:lpstr>
      <vt:lpstr>Categorical Univariate  Observation</vt:lpstr>
      <vt:lpstr>BIVARIATE  ANALYSIS </vt:lpstr>
      <vt:lpstr>CORRELATION PLOT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From the univariate analysis the most imp. features which leads to loan defaulters are as follows:</vt:lpstr>
      <vt:lpstr>Final Observation </vt:lpstr>
    </vt:vector>
  </TitlesOfParts>
  <Company>Sutherland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Saibek  Panicker</dc:creator>
  <cp:lastModifiedBy>Saibek  Panicker</cp:lastModifiedBy>
  <cp:revision>25</cp:revision>
  <dcterms:created xsi:type="dcterms:W3CDTF">2023-03-05T15:27:52Z</dcterms:created>
  <dcterms:modified xsi:type="dcterms:W3CDTF">2023-03-06T07:39:00Z</dcterms:modified>
</cp:coreProperties>
</file>