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8" r:id="rId6"/>
    <p:sldId id="267" r:id="rId7"/>
    <p:sldId id="270" r:id="rId8"/>
    <p:sldId id="276" r:id="rId9"/>
    <p:sldId id="262" r:id="rId10"/>
    <p:sldId id="263" r:id="rId11"/>
    <p:sldId id="275" r:id="rId12"/>
    <p:sldId id="271" r:id="rId13"/>
    <p:sldId id="269" r:id="rId14"/>
    <p:sldId id="272" r:id="rId15"/>
    <p:sldId id="273" r:id="rId16"/>
    <p:sldId id="261" r:id="rId17"/>
    <p:sldId id="265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54BE03-374F-A50E-8B2A-F0C2D2C6256B}" v="161" dt="2022-06-02T08:15:44.257"/>
    <p1510:client id="{AACE40D2-207F-4783-A570-13180771202B}" v="82" dt="2022-06-02T05:02:55.569"/>
    <p1510:client id="{AE3C38F8-7361-A745-A01B-6864D0415A0C}" v="809" dt="2022-06-03T01:34:49.502"/>
    <p1510:client id="{CB1391A0-2875-4F59-AF2C-99B00D25B0A4}" v="1489" dt="2022-06-02T19:18:01.142"/>
    <p1510:client id="{D07EF513-7F6F-FC91-6EA5-C7552359B392}" v="1608" dt="2022-06-02T23:07:03.2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0BAB47-D714-4DDE-812F-9380BC6B6F4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F0C914-49EA-4CA2-BD4D-9449E785D27A}">
      <dgm:prSet/>
      <dgm:spPr/>
      <dgm:t>
        <a:bodyPr/>
        <a:lstStyle/>
        <a:p>
          <a:r>
            <a:rPr lang="en-US"/>
            <a:t>Where did we get the data from?</a:t>
          </a:r>
        </a:p>
      </dgm:t>
    </dgm:pt>
    <dgm:pt modelId="{A8368A13-0477-4B2D-A593-743EF30C61A2}" type="parTrans" cxnId="{55A5D30A-4F85-4CD0-9A15-259447D14C54}">
      <dgm:prSet/>
      <dgm:spPr/>
      <dgm:t>
        <a:bodyPr/>
        <a:lstStyle/>
        <a:p>
          <a:endParaRPr lang="en-US"/>
        </a:p>
      </dgm:t>
    </dgm:pt>
    <dgm:pt modelId="{93560723-AB05-4389-865D-FB93B9752BD9}" type="sibTrans" cxnId="{55A5D30A-4F85-4CD0-9A15-259447D14C54}">
      <dgm:prSet/>
      <dgm:spPr/>
      <dgm:t>
        <a:bodyPr/>
        <a:lstStyle/>
        <a:p>
          <a:endParaRPr lang="en-US"/>
        </a:p>
      </dgm:t>
    </dgm:pt>
    <dgm:pt modelId="{008A7026-23AC-4EB9-9549-E19F161C64DE}">
      <dgm:prSet custT="1"/>
      <dgm:spPr/>
      <dgm:t>
        <a:bodyPr/>
        <a:lstStyle/>
        <a:p>
          <a:r>
            <a:rPr lang="en-US" sz="1400" kern="1200">
              <a:solidFill>
                <a:srgbClr val="514843">
                  <a:hueOff val="0"/>
                  <a:satOff val="0"/>
                  <a:lumOff val="0"/>
                  <a:alphaOff val="0"/>
                </a:srgbClr>
              </a:solidFill>
              <a:latin typeface="Plantagenet Cherokee"/>
              <a:ea typeface="+mn-ea"/>
              <a:cs typeface="+mn-cs"/>
            </a:rPr>
            <a:t>The data is readily available on the City of Chicago open data website</a:t>
          </a:r>
          <a:r>
            <a:rPr lang="en-US" sz="1400" kern="1200"/>
            <a:t>.</a:t>
          </a:r>
        </a:p>
      </dgm:t>
    </dgm:pt>
    <dgm:pt modelId="{8B3F6B57-DD44-4F39-8B48-DE95C46D0A69}" type="parTrans" cxnId="{7417626A-D462-4C73-8846-2DC305DD8AEC}">
      <dgm:prSet/>
      <dgm:spPr/>
      <dgm:t>
        <a:bodyPr/>
        <a:lstStyle/>
        <a:p>
          <a:endParaRPr lang="en-US"/>
        </a:p>
      </dgm:t>
    </dgm:pt>
    <dgm:pt modelId="{2217CC6D-10EB-4EE6-AC6F-7C810A566081}" type="sibTrans" cxnId="{7417626A-D462-4C73-8846-2DC305DD8AEC}">
      <dgm:prSet/>
      <dgm:spPr/>
      <dgm:t>
        <a:bodyPr/>
        <a:lstStyle/>
        <a:p>
          <a:endParaRPr lang="en-US"/>
        </a:p>
      </dgm:t>
    </dgm:pt>
    <dgm:pt modelId="{17FF62BC-5583-436B-88B1-D9E0557F4D52}">
      <dgm:prSet custT="1"/>
      <dgm:spPr/>
      <dgm:t>
        <a:bodyPr/>
        <a:lstStyle/>
        <a:p>
          <a:r>
            <a:rPr lang="en-US" sz="1400" kern="1200">
              <a:solidFill>
                <a:srgbClr val="514843">
                  <a:hueOff val="0"/>
                  <a:satOff val="0"/>
                  <a:lumOff val="0"/>
                  <a:alphaOff val="0"/>
                </a:srgbClr>
              </a:solidFill>
              <a:latin typeface="Plantagenet Cherokee"/>
              <a:ea typeface="+mn-ea"/>
              <a:cs typeface="+mn-cs"/>
            </a:rPr>
            <a:t>It is updated daily by the Chicago Police Department's CLEAR system</a:t>
          </a:r>
          <a:r>
            <a:rPr lang="en-US" sz="1400" kern="1200"/>
            <a:t>.</a:t>
          </a:r>
        </a:p>
      </dgm:t>
    </dgm:pt>
    <dgm:pt modelId="{0C21A18D-F1B6-487B-AADC-57FBB8D15AEA}" type="parTrans" cxnId="{9854F5AA-6A38-4735-A874-2DEE5F65F862}">
      <dgm:prSet/>
      <dgm:spPr/>
      <dgm:t>
        <a:bodyPr/>
        <a:lstStyle/>
        <a:p>
          <a:endParaRPr lang="en-US"/>
        </a:p>
      </dgm:t>
    </dgm:pt>
    <dgm:pt modelId="{2D568FD1-A4DE-4CF4-884D-729067CA7DED}" type="sibTrans" cxnId="{9854F5AA-6A38-4735-A874-2DEE5F65F862}">
      <dgm:prSet/>
      <dgm:spPr/>
      <dgm:t>
        <a:bodyPr/>
        <a:lstStyle/>
        <a:p>
          <a:endParaRPr lang="en-US"/>
        </a:p>
      </dgm:t>
    </dgm:pt>
    <dgm:pt modelId="{C265502C-C66B-43C5-B9B9-630018B9951A}">
      <dgm:prSet custT="1"/>
      <dgm:spPr/>
      <dgm:t>
        <a:bodyPr/>
        <a:lstStyle/>
        <a:p>
          <a:r>
            <a:rPr lang="en-US" sz="1400" kern="1200">
              <a:solidFill>
                <a:srgbClr val="514843">
                  <a:hueOff val="0"/>
                  <a:satOff val="0"/>
                  <a:lumOff val="0"/>
                  <a:alphaOff val="0"/>
                </a:srgbClr>
              </a:solidFill>
              <a:latin typeface="Plantagenet Cherokee"/>
              <a:ea typeface="+mn-ea"/>
              <a:cs typeface="+mn-cs"/>
            </a:rPr>
            <a:t>This dataset reflects reported incidents of crime that occurred in the City of Chicago from 2001 to the present.</a:t>
          </a:r>
        </a:p>
      </dgm:t>
    </dgm:pt>
    <dgm:pt modelId="{3A2F3C7E-62C9-4564-A27C-229A5E07B690}" type="parTrans" cxnId="{7839719C-4A13-4C43-B280-094B880FB65B}">
      <dgm:prSet/>
      <dgm:spPr/>
      <dgm:t>
        <a:bodyPr/>
        <a:lstStyle/>
        <a:p>
          <a:endParaRPr lang="en-US"/>
        </a:p>
      </dgm:t>
    </dgm:pt>
    <dgm:pt modelId="{340033C9-1467-496E-A13D-ACFABC54436D}" type="sibTrans" cxnId="{7839719C-4A13-4C43-B280-094B880FB65B}">
      <dgm:prSet/>
      <dgm:spPr/>
      <dgm:t>
        <a:bodyPr/>
        <a:lstStyle/>
        <a:p>
          <a:endParaRPr lang="en-US"/>
        </a:p>
      </dgm:t>
    </dgm:pt>
    <dgm:pt modelId="{B3EF27B7-5125-40FB-B456-5446DDED5570}">
      <dgm:prSet/>
      <dgm:spPr/>
      <dgm:t>
        <a:bodyPr/>
        <a:lstStyle/>
        <a:p>
          <a:r>
            <a:rPr lang="en-US"/>
            <a:t>How did we predict?</a:t>
          </a:r>
        </a:p>
      </dgm:t>
    </dgm:pt>
    <dgm:pt modelId="{CBACC7A5-D51B-40D2-A6C3-97E5ADD9CAAF}" type="parTrans" cxnId="{76CC302D-6D26-4954-9604-10CA4B746677}">
      <dgm:prSet/>
      <dgm:spPr/>
      <dgm:t>
        <a:bodyPr/>
        <a:lstStyle/>
        <a:p>
          <a:endParaRPr lang="en-US"/>
        </a:p>
      </dgm:t>
    </dgm:pt>
    <dgm:pt modelId="{BF84FFC6-C488-42E1-98E8-690231667D6B}" type="sibTrans" cxnId="{76CC302D-6D26-4954-9604-10CA4B746677}">
      <dgm:prSet/>
      <dgm:spPr/>
      <dgm:t>
        <a:bodyPr/>
        <a:lstStyle/>
        <a:p>
          <a:endParaRPr lang="en-US"/>
        </a:p>
      </dgm:t>
    </dgm:pt>
    <dgm:pt modelId="{8C3B8DDB-24EC-4063-82D8-373743504E2E}">
      <dgm:prSet/>
      <dgm:spPr/>
      <dgm:t>
        <a:bodyPr/>
        <a:lstStyle/>
        <a:p>
          <a:r>
            <a:rPr lang="en-US"/>
            <a:t>Findings on performance</a:t>
          </a:r>
        </a:p>
      </dgm:t>
    </dgm:pt>
    <dgm:pt modelId="{EE4DEEA7-AABD-4E36-8817-8D4C74869788}" type="parTrans" cxnId="{3B8A3696-6BA4-4E83-AC88-D56B22BC93FA}">
      <dgm:prSet/>
      <dgm:spPr/>
      <dgm:t>
        <a:bodyPr/>
        <a:lstStyle/>
        <a:p>
          <a:endParaRPr lang="en-US"/>
        </a:p>
      </dgm:t>
    </dgm:pt>
    <dgm:pt modelId="{7F364D22-90D1-42B5-B285-1D7F8425714D}" type="sibTrans" cxnId="{3B8A3696-6BA4-4E83-AC88-D56B22BC93FA}">
      <dgm:prSet/>
      <dgm:spPr/>
      <dgm:t>
        <a:bodyPr/>
        <a:lstStyle/>
        <a:p>
          <a:endParaRPr lang="en-US"/>
        </a:p>
      </dgm:t>
    </dgm:pt>
    <dgm:pt modelId="{F1738056-329F-4427-8745-C42B311A0CE8}">
      <dgm:prSet phldr="0"/>
      <dgm:spPr/>
      <dgm:t>
        <a:bodyPr/>
        <a:lstStyle/>
        <a:p>
          <a:pPr rtl="0"/>
          <a:r>
            <a:rPr lang="en-US">
              <a:latin typeface="Plantagenet Cherokee"/>
            </a:rPr>
            <a:t>Spark SQL</a:t>
          </a:r>
        </a:p>
      </dgm:t>
    </dgm:pt>
    <dgm:pt modelId="{C89C053A-EBAC-48A7-86A9-8A58713A95CC}" type="parTrans" cxnId="{A3890460-5EDC-4166-9040-504C0BB66724}">
      <dgm:prSet/>
      <dgm:spPr/>
      <dgm:t>
        <a:bodyPr/>
        <a:lstStyle/>
        <a:p>
          <a:endParaRPr lang="en-US"/>
        </a:p>
      </dgm:t>
    </dgm:pt>
    <dgm:pt modelId="{2D552481-E682-4CD5-8CD7-47C0750354BD}" type="sibTrans" cxnId="{A3890460-5EDC-4166-9040-504C0BB66724}">
      <dgm:prSet/>
      <dgm:spPr/>
      <dgm:t>
        <a:bodyPr/>
        <a:lstStyle/>
        <a:p>
          <a:endParaRPr lang="en-US"/>
        </a:p>
      </dgm:t>
    </dgm:pt>
    <dgm:pt modelId="{9D46D3EA-CC85-44A3-BDA2-4591CDE83E8E}">
      <dgm:prSet phldr="0"/>
      <dgm:spPr/>
      <dgm:t>
        <a:bodyPr/>
        <a:lstStyle/>
        <a:p>
          <a:pPr rtl="0"/>
          <a:r>
            <a:rPr lang="en-US">
              <a:latin typeface="Plantagenet Cherokee"/>
            </a:rPr>
            <a:t>Spark </a:t>
          </a:r>
          <a:r>
            <a:rPr lang="en-US" err="1">
              <a:latin typeface="Plantagenet Cherokee"/>
            </a:rPr>
            <a:t>MLlib</a:t>
          </a:r>
          <a:endParaRPr lang="en-US">
            <a:latin typeface="Plantagenet Cherokee"/>
          </a:endParaRPr>
        </a:p>
      </dgm:t>
    </dgm:pt>
    <dgm:pt modelId="{034551EE-B384-47A4-88F9-53A2261D5F70}" type="parTrans" cxnId="{50B0DD09-C593-48AD-937B-3E0CEFD97B48}">
      <dgm:prSet/>
      <dgm:spPr/>
      <dgm:t>
        <a:bodyPr/>
        <a:lstStyle/>
        <a:p>
          <a:endParaRPr lang="en-US"/>
        </a:p>
      </dgm:t>
    </dgm:pt>
    <dgm:pt modelId="{C1DEB0E6-3F57-444B-A8C9-1A40B520D781}" type="sibTrans" cxnId="{50B0DD09-C593-48AD-937B-3E0CEFD97B48}">
      <dgm:prSet/>
      <dgm:spPr/>
      <dgm:t>
        <a:bodyPr/>
        <a:lstStyle/>
        <a:p>
          <a:endParaRPr lang="en-US"/>
        </a:p>
      </dgm:t>
    </dgm:pt>
    <dgm:pt modelId="{75D6843D-E1DD-46CD-8D62-1B5092D8A0A3}">
      <dgm:prSet phldr="0"/>
      <dgm:spPr/>
      <dgm:t>
        <a:bodyPr/>
        <a:lstStyle/>
        <a:p>
          <a:pPr rtl="0"/>
          <a:r>
            <a:rPr lang="en-US" sz="1400" kern="1200">
              <a:latin typeface="Plantagenet Cherokee"/>
            </a:rPr>
            <a:t> Logistic Regression was able to </a:t>
          </a:r>
          <a:r>
            <a:rPr lang="en-US" sz="1400" kern="1200"/>
            <a:t>predict what kind of crime is going to occur given the selected features</a:t>
          </a:r>
          <a:r>
            <a:rPr lang="en-US" sz="1400" kern="1200">
              <a:latin typeface="Plantagenet Cherokee"/>
            </a:rPr>
            <a:t> with 62% accuracy.</a:t>
          </a:r>
          <a:endParaRPr lang="en-US" sz="1400" kern="1200"/>
        </a:p>
      </dgm:t>
    </dgm:pt>
    <dgm:pt modelId="{F0231F05-E9A2-470D-B039-D05D7EDA3BBF}" type="parTrans" cxnId="{4D2B6479-AAF1-4A00-A127-5D6B281A69DF}">
      <dgm:prSet/>
      <dgm:spPr/>
      <dgm:t>
        <a:bodyPr/>
        <a:lstStyle/>
        <a:p>
          <a:endParaRPr lang="en-US"/>
        </a:p>
      </dgm:t>
    </dgm:pt>
    <dgm:pt modelId="{9C150A49-032F-4ADE-9D52-0D4509CB5914}" type="sibTrans" cxnId="{4D2B6479-AAF1-4A00-A127-5D6B281A69DF}">
      <dgm:prSet/>
      <dgm:spPr/>
      <dgm:t>
        <a:bodyPr/>
        <a:lstStyle/>
        <a:p>
          <a:endParaRPr lang="en-US"/>
        </a:p>
      </dgm:t>
    </dgm:pt>
    <dgm:pt modelId="{AAF01DE3-0FCB-4215-A9E2-6AFCC3DC6154}">
      <dgm:prSet phldr="0"/>
      <dgm:spPr/>
      <dgm:t>
        <a:bodyPr/>
        <a:lstStyle/>
        <a:p>
          <a:r>
            <a:rPr lang="en-US">
              <a:latin typeface="Plantagenet Cherokee"/>
            </a:rPr>
            <a:t>Logistic Regression</a:t>
          </a:r>
          <a:endParaRPr lang="en-US"/>
        </a:p>
      </dgm:t>
    </dgm:pt>
    <dgm:pt modelId="{AD4A2567-415F-446B-AB56-DAFD8570C594}" type="sibTrans" cxnId="{274419B5-DC89-4EAF-9BD0-FB4DA2657A5D}">
      <dgm:prSet/>
      <dgm:spPr/>
      <dgm:t>
        <a:bodyPr/>
        <a:lstStyle/>
        <a:p>
          <a:endParaRPr lang="en-US"/>
        </a:p>
      </dgm:t>
    </dgm:pt>
    <dgm:pt modelId="{52A957F4-4976-44EA-B8BB-B9EF45FC3A62}" type="parTrans" cxnId="{274419B5-DC89-4EAF-9BD0-FB4DA2657A5D}">
      <dgm:prSet/>
      <dgm:spPr/>
      <dgm:t>
        <a:bodyPr/>
        <a:lstStyle/>
        <a:p>
          <a:endParaRPr lang="en-US"/>
        </a:p>
      </dgm:t>
    </dgm:pt>
    <dgm:pt modelId="{FCFC66B2-34BE-4563-BA81-B5BF58947D72}" type="pres">
      <dgm:prSet presAssocID="{C20BAB47-D714-4DDE-812F-9380BC6B6F43}" presName="linear" presStyleCnt="0">
        <dgm:presLayoutVars>
          <dgm:dir/>
          <dgm:animLvl val="lvl"/>
          <dgm:resizeHandles val="exact"/>
        </dgm:presLayoutVars>
      </dgm:prSet>
      <dgm:spPr/>
    </dgm:pt>
    <dgm:pt modelId="{0C1C1B00-1591-4FFF-AE4A-7B81F67FB79E}" type="pres">
      <dgm:prSet presAssocID="{E3F0C914-49EA-4CA2-BD4D-9449E785D27A}" presName="parentLin" presStyleCnt="0"/>
      <dgm:spPr/>
    </dgm:pt>
    <dgm:pt modelId="{B402A3D2-065B-4AFC-888E-43A3A80120BE}" type="pres">
      <dgm:prSet presAssocID="{E3F0C914-49EA-4CA2-BD4D-9449E785D27A}" presName="parentLeftMargin" presStyleLbl="node1" presStyleIdx="0" presStyleCnt="3"/>
      <dgm:spPr/>
    </dgm:pt>
    <dgm:pt modelId="{89A251B2-160E-46AB-92E9-5A3CEC64B2D8}" type="pres">
      <dgm:prSet presAssocID="{E3F0C914-49EA-4CA2-BD4D-9449E785D27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F7040E7-7B57-4F12-90E3-ED135499B331}" type="pres">
      <dgm:prSet presAssocID="{E3F0C914-49EA-4CA2-BD4D-9449E785D27A}" presName="negativeSpace" presStyleCnt="0"/>
      <dgm:spPr/>
    </dgm:pt>
    <dgm:pt modelId="{CE33E44B-C5A0-483B-A675-C9117A578AE2}" type="pres">
      <dgm:prSet presAssocID="{E3F0C914-49EA-4CA2-BD4D-9449E785D27A}" presName="childText" presStyleLbl="conFgAcc1" presStyleIdx="0" presStyleCnt="3">
        <dgm:presLayoutVars>
          <dgm:bulletEnabled val="1"/>
        </dgm:presLayoutVars>
      </dgm:prSet>
      <dgm:spPr/>
    </dgm:pt>
    <dgm:pt modelId="{EBE77C3B-A0CF-4B3E-B928-3D6897092551}" type="pres">
      <dgm:prSet presAssocID="{93560723-AB05-4389-865D-FB93B9752BD9}" presName="spaceBetweenRectangles" presStyleCnt="0"/>
      <dgm:spPr/>
    </dgm:pt>
    <dgm:pt modelId="{82515869-09EF-40F3-9195-4BDC2A47E4E8}" type="pres">
      <dgm:prSet presAssocID="{B3EF27B7-5125-40FB-B456-5446DDED5570}" presName="parentLin" presStyleCnt="0"/>
      <dgm:spPr/>
    </dgm:pt>
    <dgm:pt modelId="{324BEED3-50B2-4B26-974B-AA916AEF73D4}" type="pres">
      <dgm:prSet presAssocID="{B3EF27B7-5125-40FB-B456-5446DDED5570}" presName="parentLeftMargin" presStyleLbl="node1" presStyleIdx="0" presStyleCnt="3"/>
      <dgm:spPr/>
    </dgm:pt>
    <dgm:pt modelId="{F2F2D3A5-A08D-409F-BBD7-9C905851112B}" type="pres">
      <dgm:prSet presAssocID="{B3EF27B7-5125-40FB-B456-5446DDED557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3A89AB1-1E5A-49E0-A3FB-883EE4184494}" type="pres">
      <dgm:prSet presAssocID="{B3EF27B7-5125-40FB-B456-5446DDED5570}" presName="negativeSpace" presStyleCnt="0"/>
      <dgm:spPr/>
    </dgm:pt>
    <dgm:pt modelId="{F6468AA6-3949-4CB2-956D-2BDB0DF0D7CD}" type="pres">
      <dgm:prSet presAssocID="{B3EF27B7-5125-40FB-B456-5446DDED5570}" presName="childText" presStyleLbl="conFgAcc1" presStyleIdx="1" presStyleCnt="3">
        <dgm:presLayoutVars>
          <dgm:bulletEnabled val="1"/>
        </dgm:presLayoutVars>
      </dgm:prSet>
      <dgm:spPr/>
    </dgm:pt>
    <dgm:pt modelId="{C7E6C0DC-0AD1-4340-B576-531E775372FE}" type="pres">
      <dgm:prSet presAssocID="{BF84FFC6-C488-42E1-98E8-690231667D6B}" presName="spaceBetweenRectangles" presStyleCnt="0"/>
      <dgm:spPr/>
    </dgm:pt>
    <dgm:pt modelId="{470AB973-3D43-40F4-9066-1F730D2D525E}" type="pres">
      <dgm:prSet presAssocID="{8C3B8DDB-24EC-4063-82D8-373743504E2E}" presName="parentLin" presStyleCnt="0"/>
      <dgm:spPr/>
    </dgm:pt>
    <dgm:pt modelId="{F19C861E-CEF8-4CD7-B3D1-38EBBEB47C9C}" type="pres">
      <dgm:prSet presAssocID="{8C3B8DDB-24EC-4063-82D8-373743504E2E}" presName="parentLeftMargin" presStyleLbl="node1" presStyleIdx="1" presStyleCnt="3"/>
      <dgm:spPr/>
    </dgm:pt>
    <dgm:pt modelId="{CC003E37-323D-45BB-8674-78D19F4D9D67}" type="pres">
      <dgm:prSet presAssocID="{8C3B8DDB-24EC-4063-82D8-373743504E2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7938B05-5D3B-4CB6-A568-75855D823220}" type="pres">
      <dgm:prSet presAssocID="{8C3B8DDB-24EC-4063-82D8-373743504E2E}" presName="negativeSpace" presStyleCnt="0"/>
      <dgm:spPr/>
    </dgm:pt>
    <dgm:pt modelId="{9F660348-B0CE-4F0A-8F16-2E63B6511D52}" type="pres">
      <dgm:prSet presAssocID="{8C3B8DDB-24EC-4063-82D8-373743504E2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63DA702-D258-43A5-BA72-185AE8A36DEB}" type="presOf" srcId="{AAF01DE3-0FCB-4215-A9E2-6AFCC3DC6154}" destId="{F6468AA6-3949-4CB2-956D-2BDB0DF0D7CD}" srcOrd="0" destOrd="2" presId="urn:microsoft.com/office/officeart/2005/8/layout/list1"/>
    <dgm:cxn modelId="{50B0DD09-C593-48AD-937B-3E0CEFD97B48}" srcId="{B3EF27B7-5125-40FB-B456-5446DDED5570}" destId="{9D46D3EA-CC85-44A3-BDA2-4591CDE83E8E}" srcOrd="1" destOrd="0" parTransId="{034551EE-B384-47A4-88F9-53A2261D5F70}" sibTransId="{C1DEB0E6-3F57-444B-A8C9-1A40B520D781}"/>
    <dgm:cxn modelId="{55A5D30A-4F85-4CD0-9A15-259447D14C54}" srcId="{C20BAB47-D714-4DDE-812F-9380BC6B6F43}" destId="{E3F0C914-49EA-4CA2-BD4D-9449E785D27A}" srcOrd="0" destOrd="0" parTransId="{A8368A13-0477-4B2D-A593-743EF30C61A2}" sibTransId="{93560723-AB05-4389-865D-FB93B9752BD9}"/>
    <dgm:cxn modelId="{298CB816-4BF3-4E9C-960B-29910FE4A6AE}" type="presOf" srcId="{F1738056-329F-4427-8745-C42B311A0CE8}" destId="{F6468AA6-3949-4CB2-956D-2BDB0DF0D7CD}" srcOrd="0" destOrd="0" presId="urn:microsoft.com/office/officeart/2005/8/layout/list1"/>
    <dgm:cxn modelId="{A389A123-3F37-4B6B-8D24-6B0580E5EF0E}" type="presOf" srcId="{C20BAB47-D714-4DDE-812F-9380BC6B6F43}" destId="{FCFC66B2-34BE-4563-BA81-B5BF58947D72}" srcOrd="0" destOrd="0" presId="urn:microsoft.com/office/officeart/2005/8/layout/list1"/>
    <dgm:cxn modelId="{58196129-AA65-44B1-8464-E1EF6E1DE01E}" type="presOf" srcId="{8C3B8DDB-24EC-4063-82D8-373743504E2E}" destId="{F19C861E-CEF8-4CD7-B3D1-38EBBEB47C9C}" srcOrd="0" destOrd="0" presId="urn:microsoft.com/office/officeart/2005/8/layout/list1"/>
    <dgm:cxn modelId="{76CC302D-6D26-4954-9604-10CA4B746677}" srcId="{C20BAB47-D714-4DDE-812F-9380BC6B6F43}" destId="{B3EF27B7-5125-40FB-B456-5446DDED5570}" srcOrd="1" destOrd="0" parTransId="{CBACC7A5-D51B-40D2-A6C3-97E5ADD9CAAF}" sibTransId="{BF84FFC6-C488-42E1-98E8-690231667D6B}"/>
    <dgm:cxn modelId="{A3890460-5EDC-4166-9040-504C0BB66724}" srcId="{B3EF27B7-5125-40FB-B456-5446DDED5570}" destId="{F1738056-329F-4427-8745-C42B311A0CE8}" srcOrd="0" destOrd="0" parTransId="{C89C053A-EBAC-48A7-86A9-8A58713A95CC}" sibTransId="{2D552481-E682-4CD5-8CD7-47C0750354BD}"/>
    <dgm:cxn modelId="{FB7D1D68-B77B-432C-B28C-44D686FAABFB}" type="presOf" srcId="{B3EF27B7-5125-40FB-B456-5446DDED5570}" destId="{324BEED3-50B2-4B26-974B-AA916AEF73D4}" srcOrd="0" destOrd="0" presId="urn:microsoft.com/office/officeart/2005/8/layout/list1"/>
    <dgm:cxn modelId="{7417626A-D462-4C73-8846-2DC305DD8AEC}" srcId="{E3F0C914-49EA-4CA2-BD4D-9449E785D27A}" destId="{008A7026-23AC-4EB9-9549-E19F161C64DE}" srcOrd="0" destOrd="0" parTransId="{8B3F6B57-DD44-4F39-8B48-DE95C46D0A69}" sibTransId="{2217CC6D-10EB-4EE6-AC6F-7C810A566081}"/>
    <dgm:cxn modelId="{D712796B-DC78-438B-9A9C-23E1546E27A8}" type="presOf" srcId="{9D46D3EA-CC85-44A3-BDA2-4591CDE83E8E}" destId="{F6468AA6-3949-4CB2-956D-2BDB0DF0D7CD}" srcOrd="0" destOrd="1" presId="urn:microsoft.com/office/officeart/2005/8/layout/list1"/>
    <dgm:cxn modelId="{30431C55-AC09-4F8A-847A-C69F4BD3EAD2}" type="presOf" srcId="{E3F0C914-49EA-4CA2-BD4D-9449E785D27A}" destId="{89A251B2-160E-46AB-92E9-5A3CEC64B2D8}" srcOrd="1" destOrd="0" presId="urn:microsoft.com/office/officeart/2005/8/layout/list1"/>
    <dgm:cxn modelId="{992C1B76-9D96-4C20-B1DF-0AD9D36F2532}" type="presOf" srcId="{17FF62BC-5583-436B-88B1-D9E0557F4D52}" destId="{CE33E44B-C5A0-483B-A675-C9117A578AE2}" srcOrd="0" destOrd="1" presId="urn:microsoft.com/office/officeart/2005/8/layout/list1"/>
    <dgm:cxn modelId="{BC6C3C76-E409-491D-9CDE-36B76A9E8490}" type="presOf" srcId="{75D6843D-E1DD-46CD-8D62-1B5092D8A0A3}" destId="{9F660348-B0CE-4F0A-8F16-2E63B6511D52}" srcOrd="0" destOrd="0" presId="urn:microsoft.com/office/officeart/2005/8/layout/list1"/>
    <dgm:cxn modelId="{A60B0159-C182-48AE-8776-E6E991E59520}" type="presOf" srcId="{B3EF27B7-5125-40FB-B456-5446DDED5570}" destId="{F2F2D3A5-A08D-409F-BBD7-9C905851112B}" srcOrd="1" destOrd="0" presId="urn:microsoft.com/office/officeart/2005/8/layout/list1"/>
    <dgm:cxn modelId="{4D2B6479-AAF1-4A00-A127-5D6B281A69DF}" srcId="{8C3B8DDB-24EC-4063-82D8-373743504E2E}" destId="{75D6843D-E1DD-46CD-8D62-1B5092D8A0A3}" srcOrd="0" destOrd="0" parTransId="{F0231F05-E9A2-470D-B039-D05D7EDA3BBF}" sibTransId="{9C150A49-032F-4ADE-9D52-0D4509CB5914}"/>
    <dgm:cxn modelId="{23907686-27A6-4D36-9848-E42928759B86}" type="presOf" srcId="{E3F0C914-49EA-4CA2-BD4D-9449E785D27A}" destId="{B402A3D2-065B-4AFC-888E-43A3A80120BE}" srcOrd="0" destOrd="0" presId="urn:microsoft.com/office/officeart/2005/8/layout/list1"/>
    <dgm:cxn modelId="{9EC09A86-4A13-423C-8407-6BD1AF7B2BB0}" type="presOf" srcId="{8C3B8DDB-24EC-4063-82D8-373743504E2E}" destId="{CC003E37-323D-45BB-8674-78D19F4D9D67}" srcOrd="1" destOrd="0" presId="urn:microsoft.com/office/officeart/2005/8/layout/list1"/>
    <dgm:cxn modelId="{3B8A3696-6BA4-4E83-AC88-D56B22BC93FA}" srcId="{C20BAB47-D714-4DDE-812F-9380BC6B6F43}" destId="{8C3B8DDB-24EC-4063-82D8-373743504E2E}" srcOrd="2" destOrd="0" parTransId="{EE4DEEA7-AABD-4E36-8817-8D4C74869788}" sibTransId="{7F364D22-90D1-42B5-B285-1D7F8425714D}"/>
    <dgm:cxn modelId="{7839719C-4A13-4C43-B280-094B880FB65B}" srcId="{E3F0C914-49EA-4CA2-BD4D-9449E785D27A}" destId="{C265502C-C66B-43C5-B9B9-630018B9951A}" srcOrd="2" destOrd="0" parTransId="{3A2F3C7E-62C9-4564-A27C-229A5E07B690}" sibTransId="{340033C9-1467-496E-A13D-ACFABC54436D}"/>
    <dgm:cxn modelId="{9854F5AA-6A38-4735-A874-2DEE5F65F862}" srcId="{E3F0C914-49EA-4CA2-BD4D-9449E785D27A}" destId="{17FF62BC-5583-436B-88B1-D9E0557F4D52}" srcOrd="1" destOrd="0" parTransId="{0C21A18D-F1B6-487B-AADC-57FBB8D15AEA}" sibTransId="{2D568FD1-A4DE-4CF4-884D-729067CA7DED}"/>
    <dgm:cxn modelId="{274419B5-DC89-4EAF-9BD0-FB4DA2657A5D}" srcId="{9D46D3EA-CC85-44A3-BDA2-4591CDE83E8E}" destId="{AAF01DE3-0FCB-4215-A9E2-6AFCC3DC6154}" srcOrd="0" destOrd="0" parTransId="{52A957F4-4976-44EA-B8BB-B9EF45FC3A62}" sibTransId="{AD4A2567-415F-446B-AB56-DAFD8570C594}"/>
    <dgm:cxn modelId="{B6F94DD0-9411-4066-97EE-09136F32DE6A}" type="presOf" srcId="{C265502C-C66B-43C5-B9B9-630018B9951A}" destId="{CE33E44B-C5A0-483B-A675-C9117A578AE2}" srcOrd="0" destOrd="2" presId="urn:microsoft.com/office/officeart/2005/8/layout/list1"/>
    <dgm:cxn modelId="{9DA355DA-9F5B-46D4-991D-A354AB13506D}" type="presOf" srcId="{008A7026-23AC-4EB9-9549-E19F161C64DE}" destId="{CE33E44B-C5A0-483B-A675-C9117A578AE2}" srcOrd="0" destOrd="0" presId="urn:microsoft.com/office/officeart/2005/8/layout/list1"/>
    <dgm:cxn modelId="{47924CDD-8DD4-4E39-8DE0-9D4F6C652140}" type="presParOf" srcId="{FCFC66B2-34BE-4563-BA81-B5BF58947D72}" destId="{0C1C1B00-1591-4FFF-AE4A-7B81F67FB79E}" srcOrd="0" destOrd="0" presId="urn:microsoft.com/office/officeart/2005/8/layout/list1"/>
    <dgm:cxn modelId="{FD2B848B-7C9A-4CFB-925D-90642211CFBA}" type="presParOf" srcId="{0C1C1B00-1591-4FFF-AE4A-7B81F67FB79E}" destId="{B402A3D2-065B-4AFC-888E-43A3A80120BE}" srcOrd="0" destOrd="0" presId="urn:microsoft.com/office/officeart/2005/8/layout/list1"/>
    <dgm:cxn modelId="{D417BABC-5AF0-414B-A1C7-F62CAD422C02}" type="presParOf" srcId="{0C1C1B00-1591-4FFF-AE4A-7B81F67FB79E}" destId="{89A251B2-160E-46AB-92E9-5A3CEC64B2D8}" srcOrd="1" destOrd="0" presId="urn:microsoft.com/office/officeart/2005/8/layout/list1"/>
    <dgm:cxn modelId="{E4751102-1021-44CD-98F9-6863AED4C385}" type="presParOf" srcId="{FCFC66B2-34BE-4563-BA81-B5BF58947D72}" destId="{5F7040E7-7B57-4F12-90E3-ED135499B331}" srcOrd="1" destOrd="0" presId="urn:microsoft.com/office/officeart/2005/8/layout/list1"/>
    <dgm:cxn modelId="{BCEF158D-F218-452C-AA00-0DC225432A03}" type="presParOf" srcId="{FCFC66B2-34BE-4563-BA81-B5BF58947D72}" destId="{CE33E44B-C5A0-483B-A675-C9117A578AE2}" srcOrd="2" destOrd="0" presId="urn:microsoft.com/office/officeart/2005/8/layout/list1"/>
    <dgm:cxn modelId="{5B28484B-58F4-4384-BE55-9DB85C62EB2F}" type="presParOf" srcId="{FCFC66B2-34BE-4563-BA81-B5BF58947D72}" destId="{EBE77C3B-A0CF-4B3E-B928-3D6897092551}" srcOrd="3" destOrd="0" presId="urn:microsoft.com/office/officeart/2005/8/layout/list1"/>
    <dgm:cxn modelId="{DF71F115-81CD-4580-A1D3-A98BA223E0DA}" type="presParOf" srcId="{FCFC66B2-34BE-4563-BA81-B5BF58947D72}" destId="{82515869-09EF-40F3-9195-4BDC2A47E4E8}" srcOrd="4" destOrd="0" presId="urn:microsoft.com/office/officeart/2005/8/layout/list1"/>
    <dgm:cxn modelId="{523DD4A6-300F-4F7B-85F4-2C4B81FC508C}" type="presParOf" srcId="{82515869-09EF-40F3-9195-4BDC2A47E4E8}" destId="{324BEED3-50B2-4B26-974B-AA916AEF73D4}" srcOrd="0" destOrd="0" presId="urn:microsoft.com/office/officeart/2005/8/layout/list1"/>
    <dgm:cxn modelId="{7DBBF3DD-C88E-4DA1-9A8A-19A54BA1954C}" type="presParOf" srcId="{82515869-09EF-40F3-9195-4BDC2A47E4E8}" destId="{F2F2D3A5-A08D-409F-BBD7-9C905851112B}" srcOrd="1" destOrd="0" presId="urn:microsoft.com/office/officeart/2005/8/layout/list1"/>
    <dgm:cxn modelId="{7FC04F61-0967-4EEA-B03C-7C3CD71D55F6}" type="presParOf" srcId="{FCFC66B2-34BE-4563-BA81-B5BF58947D72}" destId="{63A89AB1-1E5A-49E0-A3FB-883EE4184494}" srcOrd="5" destOrd="0" presId="urn:microsoft.com/office/officeart/2005/8/layout/list1"/>
    <dgm:cxn modelId="{A28C0730-49A7-4602-B51E-AF2D4F0A2794}" type="presParOf" srcId="{FCFC66B2-34BE-4563-BA81-B5BF58947D72}" destId="{F6468AA6-3949-4CB2-956D-2BDB0DF0D7CD}" srcOrd="6" destOrd="0" presId="urn:microsoft.com/office/officeart/2005/8/layout/list1"/>
    <dgm:cxn modelId="{E377AD88-A908-44DB-848D-93CE553AFF61}" type="presParOf" srcId="{FCFC66B2-34BE-4563-BA81-B5BF58947D72}" destId="{C7E6C0DC-0AD1-4340-B576-531E775372FE}" srcOrd="7" destOrd="0" presId="urn:microsoft.com/office/officeart/2005/8/layout/list1"/>
    <dgm:cxn modelId="{0492528A-4A8F-4400-9ECC-20E325FC2C78}" type="presParOf" srcId="{FCFC66B2-34BE-4563-BA81-B5BF58947D72}" destId="{470AB973-3D43-40F4-9066-1F730D2D525E}" srcOrd="8" destOrd="0" presId="urn:microsoft.com/office/officeart/2005/8/layout/list1"/>
    <dgm:cxn modelId="{712D563E-92F6-4662-A950-5D2405B26231}" type="presParOf" srcId="{470AB973-3D43-40F4-9066-1F730D2D525E}" destId="{F19C861E-CEF8-4CD7-B3D1-38EBBEB47C9C}" srcOrd="0" destOrd="0" presId="urn:microsoft.com/office/officeart/2005/8/layout/list1"/>
    <dgm:cxn modelId="{F4024217-B91C-4370-8CC9-53A477316D0E}" type="presParOf" srcId="{470AB973-3D43-40F4-9066-1F730D2D525E}" destId="{CC003E37-323D-45BB-8674-78D19F4D9D67}" srcOrd="1" destOrd="0" presId="urn:microsoft.com/office/officeart/2005/8/layout/list1"/>
    <dgm:cxn modelId="{F68727F4-668F-498F-946F-546DD80B0A7A}" type="presParOf" srcId="{FCFC66B2-34BE-4563-BA81-B5BF58947D72}" destId="{A7938B05-5D3B-4CB6-A568-75855D823220}" srcOrd="9" destOrd="0" presId="urn:microsoft.com/office/officeart/2005/8/layout/list1"/>
    <dgm:cxn modelId="{712219B4-CA9D-418D-9FD5-3AEAF86CB813}" type="presParOf" srcId="{FCFC66B2-34BE-4563-BA81-B5BF58947D72}" destId="{9F660348-B0CE-4F0A-8F16-2E63B6511D5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A3074D-8276-4F86-9ABC-0770946161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095375-EA96-46DC-8EB9-E357C286FB74}">
      <dgm:prSet custT="1"/>
      <dgm:spPr/>
      <dgm:t>
        <a:bodyPr/>
        <a:lstStyle/>
        <a:p>
          <a:r>
            <a:rPr lang="en-US" sz="2000" err="1">
              <a:latin typeface="+mj-lt"/>
            </a:rPr>
            <a:t>DataFrame</a:t>
          </a:r>
          <a:r>
            <a:rPr lang="en-US" sz="2000">
              <a:latin typeface="+mj-lt"/>
            </a:rPr>
            <a:t> :  ML dataset which can hold a variety of data types </a:t>
          </a:r>
          <a:r>
            <a:rPr lang="en-US" sz="2500">
              <a:latin typeface="+mj-lt"/>
            </a:rPr>
            <a:t>.</a:t>
          </a:r>
        </a:p>
      </dgm:t>
    </dgm:pt>
    <dgm:pt modelId="{EEE489BA-B47E-4BCA-97E5-244C34451DB1}" type="parTrans" cxnId="{D85FA3D9-3436-4FB0-B0D8-D227E24F7DAC}">
      <dgm:prSet/>
      <dgm:spPr/>
      <dgm:t>
        <a:bodyPr/>
        <a:lstStyle/>
        <a:p>
          <a:endParaRPr lang="en-US"/>
        </a:p>
      </dgm:t>
    </dgm:pt>
    <dgm:pt modelId="{44F8A05D-07EB-4040-AFDC-EBF97E48C2EB}" type="sibTrans" cxnId="{D85FA3D9-3436-4FB0-B0D8-D227E24F7DAC}">
      <dgm:prSet/>
      <dgm:spPr/>
      <dgm:t>
        <a:bodyPr/>
        <a:lstStyle/>
        <a:p>
          <a:endParaRPr lang="en-US"/>
        </a:p>
      </dgm:t>
    </dgm:pt>
    <dgm:pt modelId="{93D643FF-341B-49E4-871E-7C3B8FEE6B44}">
      <dgm:prSet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rgbClr val="FFFFFF"/>
              </a:solidFill>
              <a:latin typeface="Plantagenet Cherokee"/>
              <a:ea typeface="+mn-ea"/>
              <a:cs typeface="+mn-cs"/>
            </a:rPr>
            <a:t>Transformer : Transforms a </a:t>
          </a:r>
          <a:r>
            <a:rPr lang="en-US" sz="2000" kern="1200" err="1">
              <a:solidFill>
                <a:srgbClr val="FFFFFF"/>
              </a:solidFill>
              <a:latin typeface="Plantagenet Cherokee"/>
              <a:ea typeface="+mn-ea"/>
              <a:cs typeface="+mn-cs"/>
            </a:rPr>
            <a:t>DataFrame</a:t>
          </a:r>
          <a:r>
            <a:rPr lang="en-US" sz="2000" kern="1200">
              <a:solidFill>
                <a:srgbClr val="FFFFFF"/>
              </a:solidFill>
              <a:latin typeface="Plantagenet Cherokee"/>
              <a:ea typeface="+mn-ea"/>
              <a:cs typeface="+mn-cs"/>
            </a:rPr>
            <a:t> with features into a </a:t>
          </a:r>
          <a:r>
            <a:rPr lang="en-US" sz="2000" kern="1200" err="1">
              <a:solidFill>
                <a:srgbClr val="FFFFFF"/>
              </a:solidFill>
              <a:latin typeface="Plantagenet Cherokee"/>
              <a:ea typeface="+mn-ea"/>
              <a:cs typeface="+mn-cs"/>
            </a:rPr>
            <a:t>DataFrame</a:t>
          </a:r>
          <a:r>
            <a:rPr lang="en-US" sz="2000" kern="1200">
              <a:solidFill>
                <a:srgbClr val="FFFFFF"/>
              </a:solidFill>
              <a:latin typeface="Plantagenet Cherokee"/>
              <a:ea typeface="+mn-ea"/>
              <a:cs typeface="+mn-cs"/>
            </a:rPr>
            <a:t> with predictions</a:t>
          </a:r>
        </a:p>
      </dgm:t>
    </dgm:pt>
    <dgm:pt modelId="{96AB93AA-2A2E-4E36-B6ED-F2E970FB8CEB}" type="parTrans" cxnId="{89A02DBB-1BD2-4491-9952-2F434B714529}">
      <dgm:prSet/>
      <dgm:spPr/>
      <dgm:t>
        <a:bodyPr/>
        <a:lstStyle/>
        <a:p>
          <a:endParaRPr lang="en-US"/>
        </a:p>
      </dgm:t>
    </dgm:pt>
    <dgm:pt modelId="{9DCCA7DC-DCB5-4121-AB73-9F6BBB611CCF}" type="sibTrans" cxnId="{89A02DBB-1BD2-4491-9952-2F434B714529}">
      <dgm:prSet/>
      <dgm:spPr/>
      <dgm:t>
        <a:bodyPr/>
        <a:lstStyle/>
        <a:p>
          <a:endParaRPr lang="en-US"/>
        </a:p>
      </dgm:t>
    </dgm:pt>
    <dgm:pt modelId="{8BE3BC25-26BA-4DA6-84FF-2F2B2CF91165}">
      <dgm:prSet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rgbClr val="FFFFFF"/>
              </a:solidFill>
              <a:latin typeface="Plantagenet Cherokee"/>
              <a:ea typeface="+mn-ea"/>
              <a:cs typeface="+mn-cs"/>
            </a:rPr>
            <a:t>Estimator : Fit on a </a:t>
          </a:r>
          <a:r>
            <a:rPr lang="en-US" sz="2000" kern="1200" err="1">
              <a:solidFill>
                <a:srgbClr val="FFFFFF"/>
              </a:solidFill>
              <a:latin typeface="Plantagenet Cherokee"/>
              <a:ea typeface="+mn-ea"/>
              <a:cs typeface="+mn-cs"/>
            </a:rPr>
            <a:t>DataFrame</a:t>
          </a:r>
          <a:r>
            <a:rPr lang="en-US" sz="2000" kern="1200">
              <a:solidFill>
                <a:srgbClr val="FFFFFF"/>
              </a:solidFill>
              <a:latin typeface="Plantagenet Cherokee"/>
              <a:ea typeface="+mn-ea"/>
              <a:cs typeface="+mn-cs"/>
            </a:rPr>
            <a:t> to produce a Transformer</a:t>
          </a:r>
        </a:p>
      </dgm:t>
    </dgm:pt>
    <dgm:pt modelId="{7DF5EA88-52FB-46FF-AC1D-1663BCE6746B}" type="parTrans" cxnId="{4730214C-C186-4A47-919B-09FD0CFA08CE}">
      <dgm:prSet/>
      <dgm:spPr/>
      <dgm:t>
        <a:bodyPr/>
        <a:lstStyle/>
        <a:p>
          <a:endParaRPr lang="en-US"/>
        </a:p>
      </dgm:t>
    </dgm:pt>
    <dgm:pt modelId="{4C7745E2-5EF4-439B-A8D5-6A744F90C7CD}" type="sibTrans" cxnId="{4730214C-C186-4A47-919B-09FD0CFA08CE}">
      <dgm:prSet/>
      <dgm:spPr/>
      <dgm:t>
        <a:bodyPr/>
        <a:lstStyle/>
        <a:p>
          <a:endParaRPr lang="en-US"/>
        </a:p>
      </dgm:t>
    </dgm:pt>
    <dgm:pt modelId="{14D8F26A-DECB-4DA9-BEC2-70067D12A94D}">
      <dgm:prSet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rgbClr val="FFFFFF"/>
              </a:solidFill>
              <a:latin typeface="Plantagenet Cherokee"/>
              <a:ea typeface="+mn-ea"/>
              <a:cs typeface="+mn-cs"/>
            </a:rPr>
            <a:t>Pipeline : Chains multiple Transformers and Estimators together (</a:t>
          </a:r>
          <a:r>
            <a:rPr lang="en-US" sz="2000" kern="1200" err="1">
              <a:solidFill>
                <a:srgbClr val="FFFFFF"/>
              </a:solidFill>
              <a:latin typeface="Plantagenet Cherokee"/>
              <a:ea typeface="+mn-ea"/>
              <a:cs typeface="+mn-cs"/>
            </a:rPr>
            <a:t>worklfow</a:t>
          </a:r>
          <a:r>
            <a:rPr lang="en-US" sz="2000" kern="1200">
              <a:solidFill>
                <a:srgbClr val="FFFFFF"/>
              </a:solidFill>
              <a:latin typeface="Plantagenet Cherokee"/>
              <a:ea typeface="+mn-ea"/>
              <a:cs typeface="+mn-cs"/>
            </a:rPr>
            <a:t>)</a:t>
          </a:r>
        </a:p>
      </dgm:t>
    </dgm:pt>
    <dgm:pt modelId="{101F94C6-CB3A-4CE0-AC21-C062C7577C45}" type="parTrans" cxnId="{2006F2CB-34D0-408F-B3D4-054542662147}">
      <dgm:prSet/>
      <dgm:spPr/>
      <dgm:t>
        <a:bodyPr/>
        <a:lstStyle/>
        <a:p>
          <a:endParaRPr lang="en-US"/>
        </a:p>
      </dgm:t>
    </dgm:pt>
    <dgm:pt modelId="{367EFB3F-673F-4D78-B8E3-B992A992E56A}" type="sibTrans" cxnId="{2006F2CB-34D0-408F-B3D4-054542662147}">
      <dgm:prSet/>
      <dgm:spPr/>
      <dgm:t>
        <a:bodyPr/>
        <a:lstStyle/>
        <a:p>
          <a:endParaRPr lang="en-US"/>
        </a:p>
      </dgm:t>
    </dgm:pt>
    <dgm:pt modelId="{36191819-D425-4F49-8E09-DCB597E5E0DC}">
      <dgm:prSet custT="1"/>
      <dgm:spPr/>
      <dgm:t>
        <a:bodyPr/>
        <a:lstStyle/>
        <a:p>
          <a:r>
            <a:rPr lang="en-US" sz="2000">
              <a:latin typeface="+mj-lt"/>
            </a:rPr>
            <a:t>Parameter : A common API for specifying parameters of Transformers and Estimators </a:t>
          </a:r>
        </a:p>
      </dgm:t>
    </dgm:pt>
    <dgm:pt modelId="{4FC7DA31-7F80-4AE3-BB07-D5DCB1791F3A}" type="parTrans" cxnId="{D4F3CA9E-62CE-4F89-B4DB-ABF018AACC31}">
      <dgm:prSet/>
      <dgm:spPr/>
      <dgm:t>
        <a:bodyPr/>
        <a:lstStyle/>
        <a:p>
          <a:endParaRPr lang="en-US"/>
        </a:p>
      </dgm:t>
    </dgm:pt>
    <dgm:pt modelId="{DC4FE366-CB96-4DCB-92B8-C653567D26EE}" type="sibTrans" cxnId="{D4F3CA9E-62CE-4F89-B4DB-ABF018AACC31}">
      <dgm:prSet/>
      <dgm:spPr/>
      <dgm:t>
        <a:bodyPr/>
        <a:lstStyle/>
        <a:p>
          <a:endParaRPr lang="en-US"/>
        </a:p>
      </dgm:t>
    </dgm:pt>
    <dgm:pt modelId="{F75D44BF-D61D-5E46-ADE0-14C8455AF511}" type="pres">
      <dgm:prSet presAssocID="{E9A3074D-8276-4F86-9ABC-077094616180}" presName="linear" presStyleCnt="0">
        <dgm:presLayoutVars>
          <dgm:animLvl val="lvl"/>
          <dgm:resizeHandles val="exact"/>
        </dgm:presLayoutVars>
      </dgm:prSet>
      <dgm:spPr/>
    </dgm:pt>
    <dgm:pt modelId="{1B855A32-082C-BE40-AD39-8163718BAEAD}" type="pres">
      <dgm:prSet presAssocID="{FA095375-EA96-46DC-8EB9-E357C286FB7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7693C95-23FC-0B40-97B4-E98BA7C0BFB4}" type="pres">
      <dgm:prSet presAssocID="{44F8A05D-07EB-4040-AFDC-EBF97E48C2EB}" presName="spacer" presStyleCnt="0"/>
      <dgm:spPr/>
    </dgm:pt>
    <dgm:pt modelId="{5E59E138-5E4F-8C41-92EB-DEFBD39864D7}" type="pres">
      <dgm:prSet presAssocID="{93D643FF-341B-49E4-871E-7C3B8FEE6B4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A438260-BB7D-414D-9B21-79490176E6E2}" type="pres">
      <dgm:prSet presAssocID="{9DCCA7DC-DCB5-4121-AB73-9F6BBB611CCF}" presName="spacer" presStyleCnt="0"/>
      <dgm:spPr/>
    </dgm:pt>
    <dgm:pt modelId="{F1F5040A-41C2-EA49-A260-5893532F5DEB}" type="pres">
      <dgm:prSet presAssocID="{8BE3BC25-26BA-4DA6-84FF-2F2B2CF9116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EE8BAAA-9647-0B4B-8668-9C748052DE27}" type="pres">
      <dgm:prSet presAssocID="{4C7745E2-5EF4-439B-A8D5-6A744F90C7CD}" presName="spacer" presStyleCnt="0"/>
      <dgm:spPr/>
    </dgm:pt>
    <dgm:pt modelId="{769B233D-557C-F349-A31A-4101E242105E}" type="pres">
      <dgm:prSet presAssocID="{14D8F26A-DECB-4DA9-BEC2-70067D12A94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278EDBA-20A1-574C-B3A2-76FA7BD540CB}" type="pres">
      <dgm:prSet presAssocID="{367EFB3F-673F-4D78-B8E3-B992A992E56A}" presName="spacer" presStyleCnt="0"/>
      <dgm:spPr/>
    </dgm:pt>
    <dgm:pt modelId="{C58A075D-51E8-8A40-B259-73509407E3C4}" type="pres">
      <dgm:prSet presAssocID="{36191819-D425-4F49-8E09-DCB597E5E0D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250AC19-AEEC-654C-8366-00F7E694C85B}" type="presOf" srcId="{14D8F26A-DECB-4DA9-BEC2-70067D12A94D}" destId="{769B233D-557C-F349-A31A-4101E242105E}" srcOrd="0" destOrd="0" presId="urn:microsoft.com/office/officeart/2005/8/layout/vList2"/>
    <dgm:cxn modelId="{6F76145C-F7F9-2E40-AD16-043A266BA9FA}" type="presOf" srcId="{8BE3BC25-26BA-4DA6-84FF-2F2B2CF91165}" destId="{F1F5040A-41C2-EA49-A260-5893532F5DEB}" srcOrd="0" destOrd="0" presId="urn:microsoft.com/office/officeart/2005/8/layout/vList2"/>
    <dgm:cxn modelId="{02835E5C-6893-8740-AD6D-801EE7F98B99}" type="presOf" srcId="{FA095375-EA96-46DC-8EB9-E357C286FB74}" destId="{1B855A32-082C-BE40-AD39-8163718BAEAD}" srcOrd="0" destOrd="0" presId="urn:microsoft.com/office/officeart/2005/8/layout/vList2"/>
    <dgm:cxn modelId="{BD5C7267-9F27-4246-AE8C-7B4A22B6D4C5}" type="presOf" srcId="{93D643FF-341B-49E4-871E-7C3B8FEE6B44}" destId="{5E59E138-5E4F-8C41-92EB-DEFBD39864D7}" srcOrd="0" destOrd="0" presId="urn:microsoft.com/office/officeart/2005/8/layout/vList2"/>
    <dgm:cxn modelId="{4730214C-C186-4A47-919B-09FD0CFA08CE}" srcId="{E9A3074D-8276-4F86-9ABC-077094616180}" destId="{8BE3BC25-26BA-4DA6-84FF-2F2B2CF91165}" srcOrd="2" destOrd="0" parTransId="{7DF5EA88-52FB-46FF-AC1D-1663BCE6746B}" sibTransId="{4C7745E2-5EF4-439B-A8D5-6A744F90C7CD}"/>
    <dgm:cxn modelId="{92026D99-0FC8-9945-98B8-C12D85B7554A}" type="presOf" srcId="{E9A3074D-8276-4F86-9ABC-077094616180}" destId="{F75D44BF-D61D-5E46-ADE0-14C8455AF511}" srcOrd="0" destOrd="0" presId="urn:microsoft.com/office/officeart/2005/8/layout/vList2"/>
    <dgm:cxn modelId="{D4F3CA9E-62CE-4F89-B4DB-ABF018AACC31}" srcId="{E9A3074D-8276-4F86-9ABC-077094616180}" destId="{36191819-D425-4F49-8E09-DCB597E5E0DC}" srcOrd="4" destOrd="0" parTransId="{4FC7DA31-7F80-4AE3-BB07-D5DCB1791F3A}" sibTransId="{DC4FE366-CB96-4DCB-92B8-C653567D26EE}"/>
    <dgm:cxn modelId="{89A02DBB-1BD2-4491-9952-2F434B714529}" srcId="{E9A3074D-8276-4F86-9ABC-077094616180}" destId="{93D643FF-341B-49E4-871E-7C3B8FEE6B44}" srcOrd="1" destOrd="0" parTransId="{96AB93AA-2A2E-4E36-B6ED-F2E970FB8CEB}" sibTransId="{9DCCA7DC-DCB5-4121-AB73-9F6BBB611CCF}"/>
    <dgm:cxn modelId="{2006F2CB-34D0-408F-B3D4-054542662147}" srcId="{E9A3074D-8276-4F86-9ABC-077094616180}" destId="{14D8F26A-DECB-4DA9-BEC2-70067D12A94D}" srcOrd="3" destOrd="0" parTransId="{101F94C6-CB3A-4CE0-AC21-C062C7577C45}" sibTransId="{367EFB3F-673F-4D78-B8E3-B992A992E56A}"/>
    <dgm:cxn modelId="{D85FA3D9-3436-4FB0-B0D8-D227E24F7DAC}" srcId="{E9A3074D-8276-4F86-9ABC-077094616180}" destId="{FA095375-EA96-46DC-8EB9-E357C286FB74}" srcOrd="0" destOrd="0" parTransId="{EEE489BA-B47E-4BCA-97E5-244C34451DB1}" sibTransId="{44F8A05D-07EB-4040-AFDC-EBF97E48C2EB}"/>
    <dgm:cxn modelId="{71DF32ED-5908-5D44-AA49-7F215816AFE4}" type="presOf" srcId="{36191819-D425-4F49-8E09-DCB597E5E0DC}" destId="{C58A075D-51E8-8A40-B259-73509407E3C4}" srcOrd="0" destOrd="0" presId="urn:microsoft.com/office/officeart/2005/8/layout/vList2"/>
    <dgm:cxn modelId="{6EEAE529-6951-C148-9F5F-893DCD687BFF}" type="presParOf" srcId="{F75D44BF-D61D-5E46-ADE0-14C8455AF511}" destId="{1B855A32-082C-BE40-AD39-8163718BAEAD}" srcOrd="0" destOrd="0" presId="urn:microsoft.com/office/officeart/2005/8/layout/vList2"/>
    <dgm:cxn modelId="{F9957BF1-5BF7-714A-B749-3B3826517427}" type="presParOf" srcId="{F75D44BF-D61D-5E46-ADE0-14C8455AF511}" destId="{E7693C95-23FC-0B40-97B4-E98BA7C0BFB4}" srcOrd="1" destOrd="0" presId="urn:microsoft.com/office/officeart/2005/8/layout/vList2"/>
    <dgm:cxn modelId="{19F50407-DED8-B74A-A935-C36039F35F78}" type="presParOf" srcId="{F75D44BF-D61D-5E46-ADE0-14C8455AF511}" destId="{5E59E138-5E4F-8C41-92EB-DEFBD39864D7}" srcOrd="2" destOrd="0" presId="urn:microsoft.com/office/officeart/2005/8/layout/vList2"/>
    <dgm:cxn modelId="{2134C0CD-2DE0-8B45-8303-9863BB9124A9}" type="presParOf" srcId="{F75D44BF-D61D-5E46-ADE0-14C8455AF511}" destId="{4A438260-BB7D-414D-9B21-79490176E6E2}" srcOrd="3" destOrd="0" presId="urn:microsoft.com/office/officeart/2005/8/layout/vList2"/>
    <dgm:cxn modelId="{FBBE1E3D-3042-204F-9067-7475640FE81F}" type="presParOf" srcId="{F75D44BF-D61D-5E46-ADE0-14C8455AF511}" destId="{F1F5040A-41C2-EA49-A260-5893532F5DEB}" srcOrd="4" destOrd="0" presId="urn:microsoft.com/office/officeart/2005/8/layout/vList2"/>
    <dgm:cxn modelId="{D0F268E8-A712-FE4D-A0A4-DACEA39FABDE}" type="presParOf" srcId="{F75D44BF-D61D-5E46-ADE0-14C8455AF511}" destId="{2EE8BAAA-9647-0B4B-8668-9C748052DE27}" srcOrd="5" destOrd="0" presId="urn:microsoft.com/office/officeart/2005/8/layout/vList2"/>
    <dgm:cxn modelId="{04ED7870-E961-1446-92CE-D25961F5DACB}" type="presParOf" srcId="{F75D44BF-D61D-5E46-ADE0-14C8455AF511}" destId="{769B233D-557C-F349-A31A-4101E242105E}" srcOrd="6" destOrd="0" presId="urn:microsoft.com/office/officeart/2005/8/layout/vList2"/>
    <dgm:cxn modelId="{DC2D7ABD-DC51-B844-AB52-8FB6B8BCFB0B}" type="presParOf" srcId="{F75D44BF-D61D-5E46-ADE0-14C8455AF511}" destId="{8278EDBA-20A1-574C-B3A2-76FA7BD540CB}" srcOrd="7" destOrd="0" presId="urn:microsoft.com/office/officeart/2005/8/layout/vList2"/>
    <dgm:cxn modelId="{44D61C17-86AF-0341-991E-15DF39D06B80}" type="presParOf" srcId="{F75D44BF-D61D-5E46-ADE0-14C8455AF511}" destId="{C58A075D-51E8-8A40-B259-73509407E3C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3E44B-C5A0-483B-A675-C9117A578AE2}">
      <dsp:nvSpPr>
        <dsp:cNvPr id="0" name=""/>
        <dsp:cNvSpPr/>
      </dsp:nvSpPr>
      <dsp:spPr>
        <a:xfrm>
          <a:off x="0" y="267119"/>
          <a:ext cx="9982200" cy="138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4730" tIns="333248" rIns="77473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srgbClr val="514843">
                  <a:hueOff val="0"/>
                  <a:satOff val="0"/>
                  <a:lumOff val="0"/>
                  <a:alphaOff val="0"/>
                </a:srgbClr>
              </a:solidFill>
              <a:latin typeface="Plantagenet Cherokee"/>
              <a:ea typeface="+mn-ea"/>
              <a:cs typeface="+mn-cs"/>
            </a:rPr>
            <a:t>The data is readily available on the City of Chicago open data website</a:t>
          </a:r>
          <a:r>
            <a:rPr lang="en-US" sz="1400" kern="1200"/>
            <a:t>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srgbClr val="514843">
                  <a:hueOff val="0"/>
                  <a:satOff val="0"/>
                  <a:lumOff val="0"/>
                  <a:alphaOff val="0"/>
                </a:srgbClr>
              </a:solidFill>
              <a:latin typeface="Plantagenet Cherokee"/>
              <a:ea typeface="+mn-ea"/>
              <a:cs typeface="+mn-cs"/>
            </a:rPr>
            <a:t>It is updated daily by the Chicago Police Department's CLEAR system</a:t>
          </a:r>
          <a:r>
            <a:rPr lang="en-US" sz="1400" kern="1200"/>
            <a:t>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srgbClr val="514843">
                  <a:hueOff val="0"/>
                  <a:satOff val="0"/>
                  <a:lumOff val="0"/>
                  <a:alphaOff val="0"/>
                </a:srgbClr>
              </a:solidFill>
              <a:latin typeface="Plantagenet Cherokee"/>
              <a:ea typeface="+mn-ea"/>
              <a:cs typeface="+mn-cs"/>
            </a:rPr>
            <a:t>This dataset reflects reported incidents of crime that occurred in the City of Chicago from 2001 to the present.</a:t>
          </a:r>
        </a:p>
      </dsp:txBody>
      <dsp:txXfrm>
        <a:off x="0" y="267119"/>
        <a:ext cx="9982200" cy="1386000"/>
      </dsp:txXfrm>
    </dsp:sp>
    <dsp:sp modelId="{89A251B2-160E-46AB-92E9-5A3CEC64B2D8}">
      <dsp:nvSpPr>
        <dsp:cNvPr id="0" name=""/>
        <dsp:cNvSpPr/>
      </dsp:nvSpPr>
      <dsp:spPr>
        <a:xfrm>
          <a:off x="499110" y="30959"/>
          <a:ext cx="698754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112" tIns="0" rIns="26411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Where did we get the data from?</a:t>
          </a:r>
        </a:p>
      </dsp:txBody>
      <dsp:txXfrm>
        <a:off x="522167" y="54016"/>
        <a:ext cx="6941426" cy="426206"/>
      </dsp:txXfrm>
    </dsp:sp>
    <dsp:sp modelId="{F6468AA6-3949-4CB2-956D-2BDB0DF0D7CD}">
      <dsp:nvSpPr>
        <dsp:cNvPr id="0" name=""/>
        <dsp:cNvSpPr/>
      </dsp:nvSpPr>
      <dsp:spPr>
        <a:xfrm>
          <a:off x="0" y="1975680"/>
          <a:ext cx="9982200" cy="126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4730" tIns="333248" rIns="774730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Plantagenet Cherokee"/>
            </a:rPr>
            <a:t>Spark SQL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Plantagenet Cherokee"/>
            </a:rPr>
            <a:t>Spark </a:t>
          </a:r>
          <a:r>
            <a:rPr lang="en-US" sz="1600" kern="1200" err="1">
              <a:latin typeface="Plantagenet Cherokee"/>
            </a:rPr>
            <a:t>MLlib</a:t>
          </a:r>
          <a:endParaRPr lang="en-US" sz="1600" kern="1200">
            <a:latin typeface="Plantagenet Cherokee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Plantagenet Cherokee"/>
            </a:rPr>
            <a:t>Logistic Regression</a:t>
          </a:r>
          <a:endParaRPr lang="en-US" sz="1600" kern="1200"/>
        </a:p>
      </dsp:txBody>
      <dsp:txXfrm>
        <a:off x="0" y="1975680"/>
        <a:ext cx="9982200" cy="1260000"/>
      </dsp:txXfrm>
    </dsp:sp>
    <dsp:sp modelId="{F2F2D3A5-A08D-409F-BBD7-9C905851112B}">
      <dsp:nvSpPr>
        <dsp:cNvPr id="0" name=""/>
        <dsp:cNvSpPr/>
      </dsp:nvSpPr>
      <dsp:spPr>
        <a:xfrm>
          <a:off x="499110" y="1739520"/>
          <a:ext cx="698754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112" tIns="0" rIns="26411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How did we predict?</a:t>
          </a:r>
        </a:p>
      </dsp:txBody>
      <dsp:txXfrm>
        <a:off x="522167" y="1762577"/>
        <a:ext cx="6941426" cy="426206"/>
      </dsp:txXfrm>
    </dsp:sp>
    <dsp:sp modelId="{9F660348-B0CE-4F0A-8F16-2E63B6511D52}">
      <dsp:nvSpPr>
        <dsp:cNvPr id="0" name=""/>
        <dsp:cNvSpPr/>
      </dsp:nvSpPr>
      <dsp:spPr>
        <a:xfrm>
          <a:off x="0" y="3558240"/>
          <a:ext cx="9982200" cy="982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4730" tIns="333248" rIns="774730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Plantagenet Cherokee"/>
            </a:rPr>
            <a:t> Logistic Regression was able to </a:t>
          </a:r>
          <a:r>
            <a:rPr lang="en-US" sz="1600" kern="1200"/>
            <a:t>predict what kind of crime is going to occur given the selected features</a:t>
          </a:r>
          <a:r>
            <a:rPr lang="en-US" sz="1600" kern="1200">
              <a:latin typeface="Plantagenet Cherokee"/>
            </a:rPr>
            <a:t> with 62% accuracy.</a:t>
          </a:r>
          <a:endParaRPr lang="en-US" sz="1600" kern="1200"/>
        </a:p>
      </dsp:txBody>
      <dsp:txXfrm>
        <a:off x="0" y="3558240"/>
        <a:ext cx="9982200" cy="982799"/>
      </dsp:txXfrm>
    </dsp:sp>
    <dsp:sp modelId="{CC003E37-323D-45BB-8674-78D19F4D9D67}">
      <dsp:nvSpPr>
        <dsp:cNvPr id="0" name=""/>
        <dsp:cNvSpPr/>
      </dsp:nvSpPr>
      <dsp:spPr>
        <a:xfrm>
          <a:off x="499110" y="3322080"/>
          <a:ext cx="698754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112" tIns="0" rIns="26411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Findings on performance</a:t>
          </a:r>
        </a:p>
      </dsp:txBody>
      <dsp:txXfrm>
        <a:off x="522167" y="3345137"/>
        <a:ext cx="6941426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55A32-082C-BE40-AD39-8163718BAEAD}">
      <dsp:nvSpPr>
        <dsp:cNvPr id="0" name=""/>
        <dsp:cNvSpPr/>
      </dsp:nvSpPr>
      <dsp:spPr>
        <a:xfrm>
          <a:off x="0" y="1709"/>
          <a:ext cx="9982200" cy="835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err="1">
              <a:latin typeface="+mj-lt"/>
            </a:rPr>
            <a:t>DataFrame</a:t>
          </a:r>
          <a:r>
            <a:rPr lang="en-US" sz="2000" kern="1200">
              <a:latin typeface="+mj-lt"/>
            </a:rPr>
            <a:t> :  ML dataset which can hold a variety of data types </a:t>
          </a:r>
          <a:r>
            <a:rPr lang="en-US" sz="2500" kern="1200">
              <a:latin typeface="+mj-lt"/>
            </a:rPr>
            <a:t>.</a:t>
          </a:r>
        </a:p>
      </dsp:txBody>
      <dsp:txXfrm>
        <a:off x="40780" y="42489"/>
        <a:ext cx="9900640" cy="753820"/>
      </dsp:txXfrm>
    </dsp:sp>
    <dsp:sp modelId="{5E59E138-5E4F-8C41-92EB-DEFBD39864D7}">
      <dsp:nvSpPr>
        <dsp:cNvPr id="0" name=""/>
        <dsp:cNvSpPr/>
      </dsp:nvSpPr>
      <dsp:spPr>
        <a:xfrm>
          <a:off x="0" y="935010"/>
          <a:ext cx="9982200" cy="835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rgbClr val="FFFFFF"/>
              </a:solidFill>
              <a:latin typeface="Plantagenet Cherokee"/>
              <a:ea typeface="+mn-ea"/>
              <a:cs typeface="+mn-cs"/>
            </a:rPr>
            <a:t>Transformer : Transforms a </a:t>
          </a:r>
          <a:r>
            <a:rPr lang="en-US" sz="2000" kern="1200" err="1">
              <a:solidFill>
                <a:srgbClr val="FFFFFF"/>
              </a:solidFill>
              <a:latin typeface="Plantagenet Cherokee"/>
              <a:ea typeface="+mn-ea"/>
              <a:cs typeface="+mn-cs"/>
            </a:rPr>
            <a:t>DataFrame</a:t>
          </a:r>
          <a:r>
            <a:rPr lang="en-US" sz="2000" kern="1200">
              <a:solidFill>
                <a:srgbClr val="FFFFFF"/>
              </a:solidFill>
              <a:latin typeface="Plantagenet Cherokee"/>
              <a:ea typeface="+mn-ea"/>
              <a:cs typeface="+mn-cs"/>
            </a:rPr>
            <a:t> with features into a </a:t>
          </a:r>
          <a:r>
            <a:rPr lang="en-US" sz="2000" kern="1200" err="1">
              <a:solidFill>
                <a:srgbClr val="FFFFFF"/>
              </a:solidFill>
              <a:latin typeface="Plantagenet Cherokee"/>
              <a:ea typeface="+mn-ea"/>
              <a:cs typeface="+mn-cs"/>
            </a:rPr>
            <a:t>DataFrame</a:t>
          </a:r>
          <a:r>
            <a:rPr lang="en-US" sz="2000" kern="1200">
              <a:solidFill>
                <a:srgbClr val="FFFFFF"/>
              </a:solidFill>
              <a:latin typeface="Plantagenet Cherokee"/>
              <a:ea typeface="+mn-ea"/>
              <a:cs typeface="+mn-cs"/>
            </a:rPr>
            <a:t> with predictions</a:t>
          </a:r>
        </a:p>
      </dsp:txBody>
      <dsp:txXfrm>
        <a:off x="40780" y="975790"/>
        <a:ext cx="9900640" cy="753820"/>
      </dsp:txXfrm>
    </dsp:sp>
    <dsp:sp modelId="{F1F5040A-41C2-EA49-A260-5893532F5DEB}">
      <dsp:nvSpPr>
        <dsp:cNvPr id="0" name=""/>
        <dsp:cNvSpPr/>
      </dsp:nvSpPr>
      <dsp:spPr>
        <a:xfrm>
          <a:off x="0" y="1868310"/>
          <a:ext cx="9982200" cy="835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rgbClr val="FFFFFF"/>
              </a:solidFill>
              <a:latin typeface="Plantagenet Cherokee"/>
              <a:ea typeface="+mn-ea"/>
              <a:cs typeface="+mn-cs"/>
            </a:rPr>
            <a:t>Estimator : Fit on a </a:t>
          </a:r>
          <a:r>
            <a:rPr lang="en-US" sz="2000" kern="1200" err="1">
              <a:solidFill>
                <a:srgbClr val="FFFFFF"/>
              </a:solidFill>
              <a:latin typeface="Plantagenet Cherokee"/>
              <a:ea typeface="+mn-ea"/>
              <a:cs typeface="+mn-cs"/>
            </a:rPr>
            <a:t>DataFrame</a:t>
          </a:r>
          <a:r>
            <a:rPr lang="en-US" sz="2000" kern="1200">
              <a:solidFill>
                <a:srgbClr val="FFFFFF"/>
              </a:solidFill>
              <a:latin typeface="Plantagenet Cherokee"/>
              <a:ea typeface="+mn-ea"/>
              <a:cs typeface="+mn-cs"/>
            </a:rPr>
            <a:t> to produce a Transformer</a:t>
          </a:r>
        </a:p>
      </dsp:txBody>
      <dsp:txXfrm>
        <a:off x="40780" y="1909090"/>
        <a:ext cx="9900640" cy="753820"/>
      </dsp:txXfrm>
    </dsp:sp>
    <dsp:sp modelId="{769B233D-557C-F349-A31A-4101E242105E}">
      <dsp:nvSpPr>
        <dsp:cNvPr id="0" name=""/>
        <dsp:cNvSpPr/>
      </dsp:nvSpPr>
      <dsp:spPr>
        <a:xfrm>
          <a:off x="0" y="2801610"/>
          <a:ext cx="9982200" cy="835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rgbClr val="FFFFFF"/>
              </a:solidFill>
              <a:latin typeface="Plantagenet Cherokee"/>
              <a:ea typeface="+mn-ea"/>
              <a:cs typeface="+mn-cs"/>
            </a:rPr>
            <a:t>Pipeline : Chains multiple Transformers and Estimators together (</a:t>
          </a:r>
          <a:r>
            <a:rPr lang="en-US" sz="2000" kern="1200" err="1">
              <a:solidFill>
                <a:srgbClr val="FFFFFF"/>
              </a:solidFill>
              <a:latin typeface="Plantagenet Cherokee"/>
              <a:ea typeface="+mn-ea"/>
              <a:cs typeface="+mn-cs"/>
            </a:rPr>
            <a:t>worklfow</a:t>
          </a:r>
          <a:r>
            <a:rPr lang="en-US" sz="2000" kern="1200">
              <a:solidFill>
                <a:srgbClr val="FFFFFF"/>
              </a:solidFill>
              <a:latin typeface="Plantagenet Cherokee"/>
              <a:ea typeface="+mn-ea"/>
              <a:cs typeface="+mn-cs"/>
            </a:rPr>
            <a:t>)</a:t>
          </a:r>
        </a:p>
      </dsp:txBody>
      <dsp:txXfrm>
        <a:off x="40780" y="2842390"/>
        <a:ext cx="9900640" cy="753820"/>
      </dsp:txXfrm>
    </dsp:sp>
    <dsp:sp modelId="{C58A075D-51E8-8A40-B259-73509407E3C4}">
      <dsp:nvSpPr>
        <dsp:cNvPr id="0" name=""/>
        <dsp:cNvSpPr/>
      </dsp:nvSpPr>
      <dsp:spPr>
        <a:xfrm>
          <a:off x="0" y="3734910"/>
          <a:ext cx="9982200" cy="835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+mj-lt"/>
            </a:rPr>
            <a:t>Parameter : A common API for specifying parameters of Transformers and Estimators </a:t>
          </a:r>
        </a:p>
      </dsp:txBody>
      <dsp:txXfrm>
        <a:off x="40780" y="3775690"/>
        <a:ext cx="9900640" cy="753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4/28/2023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4/28/2023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51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91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0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0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24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7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41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66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43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89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 title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4/28/2023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11" name="Picture Placeholder 10" title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pic>
        <p:nvPicPr>
          <p:cNvPr id="10" name="Picture 9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 title="Ribbon tab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4/28/2023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4/28/2023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4/28/2023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4/28/2023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 level</a:t>
            </a:r>
          </a:p>
          <a:p>
            <a:pPr lvl="6"/>
            <a:r>
              <a:t>Seventh level</a:t>
            </a:r>
          </a:p>
          <a:p>
            <a:pPr lvl="7"/>
            <a:r>
              <a:t>Eighth level</a:t>
            </a:r>
          </a:p>
          <a:p>
            <a:pPr lvl="8"/>
            <a:r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04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A picture containing tree, outdoor, car&#10;&#10;Description automatically generated">
            <a:extLst>
              <a:ext uri="{FF2B5EF4-FFF2-40B4-BE49-F238E27FC236}">
                <a16:creationId xmlns:a16="http://schemas.microsoft.com/office/drawing/2014/main" id="{44D69837-B980-35D2-B31B-1BAD87FC6BE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7174" r="1" b="8587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828180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77100AA-BF68-4139-8224-79EA1F916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274247" y="753374"/>
            <a:ext cx="5353835" cy="5353836"/>
          </a:xfrm>
          <a:custGeom>
            <a:avLst/>
            <a:gdLst>
              <a:gd name="connsiteX0" fmla="*/ 5273742 w 5353835"/>
              <a:gd name="connsiteY0" fmla="*/ 690509 h 5353836"/>
              <a:gd name="connsiteX1" fmla="*/ 5353835 w 5353835"/>
              <a:gd name="connsiteY1" fmla="*/ 770602 h 5353836"/>
              <a:gd name="connsiteX2" fmla="*/ 5353835 w 5353835"/>
              <a:gd name="connsiteY2" fmla="*/ 4854514 h 5353836"/>
              <a:gd name="connsiteX3" fmla="*/ 5273742 w 5353835"/>
              <a:gd name="connsiteY3" fmla="*/ 4934608 h 5353836"/>
              <a:gd name="connsiteX4" fmla="*/ 502667 w 5353835"/>
              <a:gd name="connsiteY4" fmla="*/ 0 h 5353836"/>
              <a:gd name="connsiteX5" fmla="*/ 4583234 w 5353835"/>
              <a:gd name="connsiteY5" fmla="*/ 1 h 5353836"/>
              <a:gd name="connsiteX6" fmla="*/ 4663327 w 5353835"/>
              <a:gd name="connsiteY6" fmla="*/ 80094 h 5353836"/>
              <a:gd name="connsiteX7" fmla="*/ 422574 w 5353835"/>
              <a:gd name="connsiteY7" fmla="*/ 80094 h 5353836"/>
              <a:gd name="connsiteX8" fmla="*/ 0 w 5353835"/>
              <a:gd name="connsiteY8" fmla="*/ 502667 h 5353836"/>
              <a:gd name="connsiteX9" fmla="*/ 80093 w 5353835"/>
              <a:gd name="connsiteY9" fmla="*/ 422574 h 5353836"/>
              <a:gd name="connsiteX10" fmla="*/ 80093 w 5353835"/>
              <a:gd name="connsiteY10" fmla="*/ 5273743 h 5353836"/>
              <a:gd name="connsiteX11" fmla="*/ 4934607 w 5353835"/>
              <a:gd name="connsiteY11" fmla="*/ 5273743 h 5353836"/>
              <a:gd name="connsiteX12" fmla="*/ 4854514 w 5353835"/>
              <a:gd name="connsiteY12" fmla="*/ 5353836 h 5353836"/>
              <a:gd name="connsiteX13" fmla="*/ 0 w 5353835"/>
              <a:gd name="connsiteY13" fmla="*/ 5353836 h 535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6">
                <a:moveTo>
                  <a:pt x="5273742" y="690509"/>
                </a:moveTo>
                <a:lnTo>
                  <a:pt x="5353835" y="770602"/>
                </a:lnTo>
                <a:lnTo>
                  <a:pt x="5353835" y="4854514"/>
                </a:lnTo>
                <a:lnTo>
                  <a:pt x="5273742" y="4934608"/>
                </a:lnTo>
                <a:close/>
                <a:moveTo>
                  <a:pt x="502667" y="0"/>
                </a:moveTo>
                <a:lnTo>
                  <a:pt x="4583234" y="1"/>
                </a:lnTo>
                <a:lnTo>
                  <a:pt x="4663327" y="80094"/>
                </a:lnTo>
                <a:lnTo>
                  <a:pt x="422574" y="80094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5273743"/>
                </a:lnTo>
                <a:lnTo>
                  <a:pt x="4934607" y="5273743"/>
                </a:lnTo>
                <a:lnTo>
                  <a:pt x="4854514" y="5353836"/>
                </a:lnTo>
                <a:lnTo>
                  <a:pt x="0" y="53538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2698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rgbClr val="080808"/>
                </a:solidFill>
              </a:rPr>
              <a:t>PREDICTING the Type of Crime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757565" y="4405473"/>
            <a:ext cx="2790268" cy="1068199"/>
          </a:xfrm>
          <a:noFill/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algn="ctr">
              <a:spcBef>
                <a:spcPts val="1000"/>
              </a:spcBef>
            </a:pPr>
            <a:r>
              <a:rPr lang="en-US" sz="2000">
                <a:ea typeface="+mn-lt"/>
                <a:cs typeface="+mn-lt"/>
              </a:rPr>
              <a:t>CPSC 5300</a:t>
            </a:r>
          </a:p>
          <a:p>
            <a:pPr algn="ctr">
              <a:spcBef>
                <a:spcPts val="1000"/>
              </a:spcBef>
            </a:pPr>
            <a:r>
              <a:rPr lang="en-US" sz="2000">
                <a:ea typeface="+mn-lt"/>
                <a:cs typeface="+mn-lt"/>
              </a:rPr>
              <a:t>Aishwarya </a:t>
            </a:r>
            <a:r>
              <a:rPr lang="en-US" sz="2000" err="1">
                <a:ea typeface="+mn-lt"/>
                <a:cs typeface="+mn-lt"/>
              </a:rPr>
              <a:t>Saibewar</a:t>
            </a:r>
            <a:endParaRPr lang="en-US" sz="2000">
              <a:ea typeface="+mn-lt"/>
              <a:cs typeface="+mn-lt"/>
            </a:endParaRPr>
          </a:p>
          <a:p>
            <a:pPr algn="ctr">
              <a:spcBef>
                <a:spcPts val="1000"/>
              </a:spcBef>
            </a:pPr>
            <a:r>
              <a:rPr lang="en-US" sz="2000" err="1">
                <a:ea typeface="+mn-lt"/>
                <a:cs typeface="+mn-lt"/>
              </a:rPr>
              <a:t>Karthika</a:t>
            </a:r>
            <a:r>
              <a:rPr lang="en-US" sz="2000">
                <a:ea typeface="+mn-lt"/>
                <a:cs typeface="+mn-lt"/>
              </a:rPr>
              <a:t> Selvaraj</a:t>
            </a:r>
          </a:p>
          <a:p>
            <a:pPr algn="ctr">
              <a:spcBef>
                <a:spcPts val="1000"/>
              </a:spcBef>
            </a:pPr>
            <a:r>
              <a:rPr lang="en-US" sz="2000">
                <a:ea typeface="+mn-lt"/>
                <a:cs typeface="+mn-lt"/>
              </a:rPr>
              <a:t>Prateek Kakkar</a:t>
            </a: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TRENDS IN CRIME RATE BY TIME OF A DAY 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43C8634-E78E-C43A-9116-E389E6058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355" y="1571653"/>
            <a:ext cx="9884227" cy="492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9951-F013-10AE-18C9-04874C43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TRENDS OF CRIME OVER A WEEK</a:t>
            </a:r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624AEC77-7653-094E-0BDF-799D66DD8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870" y="1992521"/>
            <a:ext cx="5834742" cy="421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4816BAA-06F4-BE2A-393E-429A02DC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CREATION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2EBEB1-C820-B387-4238-34734E848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330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D6181-B5A4-8499-0C4A-12A51E87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Logistic Regression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92B5B-1134-20AA-555D-A4682CE3E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 vert="horz" lIns="0" tIns="45720" rIns="0" bIns="45720" rtlCol="0">
            <a:normAutofit/>
          </a:bodyPr>
          <a:lstStyle/>
          <a:p>
            <a:pPr marL="457200" indent="0">
              <a:spcBef>
                <a:spcPts val="2100"/>
              </a:spcBef>
              <a:buNone/>
            </a:pPr>
            <a:endParaRPr lang="en-US" sz="1500">
              <a:ea typeface="+mn-lt"/>
              <a:cs typeface="+mn-lt"/>
            </a:endParaRPr>
          </a:p>
          <a:p>
            <a:r>
              <a:rPr lang="en-US" sz="1800">
                <a:latin typeface="+mj-lt"/>
              </a:rPr>
              <a:t>Logistic regression is a method used to predict a dependent variable , given a set of independent variables, such that the dependent variable is categorical.</a:t>
            </a:r>
            <a:endParaRPr lang="en-US" sz="1800">
              <a:latin typeface="+mj-lt"/>
              <a:ea typeface="Calibri"/>
              <a:cs typeface="Calibri"/>
            </a:endParaRPr>
          </a:p>
          <a:p>
            <a:r>
              <a:rPr lang="en-US" sz="1800">
                <a:latin typeface="+mj-lt"/>
                <a:ea typeface="Calibri"/>
                <a:cs typeface="Calibri"/>
              </a:rPr>
              <a:t> </a:t>
            </a:r>
            <a:r>
              <a:rPr lang="en-US" sz="1800">
                <a:latin typeface="+mj-lt"/>
              </a:rPr>
              <a:t>Y is the probability of an event to happen which, we are trying to predict.</a:t>
            </a:r>
          </a:p>
          <a:p>
            <a:r>
              <a:rPr lang="en-US" sz="1800">
                <a:latin typeface="+mj-lt"/>
                <a:ea typeface="Calibri"/>
                <a:cs typeface="Calibri"/>
              </a:rPr>
              <a:t>X1, X2.. Are the independent variables which determine the occurrence of an event</a:t>
            </a:r>
          </a:p>
          <a:p>
            <a:pPr marL="0" indent="0">
              <a:buNone/>
            </a:pPr>
            <a:endParaRPr lang="en-US" sz="1500">
              <a:latin typeface="Calibri"/>
              <a:ea typeface="Calibri"/>
              <a:cs typeface="Calibri"/>
            </a:endParaRPr>
          </a:p>
          <a:p>
            <a:endParaRPr lang="en-US" sz="1500"/>
          </a:p>
          <a:p>
            <a:endParaRPr lang="en-US" sz="1500"/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FB3DE4D-E212-9F7C-5F4D-C71173F84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468588"/>
            <a:ext cx="4014216" cy="3151158"/>
          </a:xfrm>
          <a:prstGeom prst="rect">
            <a:avLst/>
          </a:prstGeom>
        </p:spPr>
      </p:pic>
      <p:pic>
        <p:nvPicPr>
          <p:cNvPr id="6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3956605E-5E18-0BB5-103D-EEF86814C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4742762"/>
            <a:ext cx="3995928" cy="8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90569-907A-7FD2-5F58-6DF2A166D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/>
              <a:t>Binomial vs Multinomial logistic regression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55690-962A-9201-B457-6274717A0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0" tIns="45720" rIns="0" bIns="45720" rtlCol="0">
            <a:normAutofit/>
          </a:bodyPr>
          <a:lstStyle/>
          <a:p>
            <a:endParaRPr lang="en-US" b="1">
              <a:latin typeface="+mj-lt"/>
              <a:ea typeface="+mn-lt"/>
              <a:cs typeface="+mn-lt"/>
            </a:endParaRPr>
          </a:p>
          <a:p>
            <a:endParaRPr lang="en-US" b="1">
              <a:latin typeface="+mj-lt"/>
              <a:ea typeface="+mn-lt"/>
              <a:cs typeface="+mn-lt"/>
            </a:endParaRPr>
          </a:p>
          <a:p>
            <a:r>
              <a:rPr lang="en-US" b="1">
                <a:latin typeface="+mj-lt"/>
                <a:ea typeface="+mn-lt"/>
                <a:cs typeface="+mn-lt"/>
              </a:rPr>
              <a:t>Binomial Logistic Regression</a:t>
            </a:r>
            <a:r>
              <a:rPr lang="en-US">
                <a:latin typeface="+mj-lt"/>
                <a:ea typeface="+mn-lt"/>
                <a:cs typeface="+mn-lt"/>
              </a:rPr>
              <a:t>: Standard logistic regression that predicts a binomial probability (i.e., for two classes) for each input example.</a:t>
            </a:r>
            <a:endParaRPr lang="en-US">
              <a:latin typeface="+mj-lt"/>
              <a:ea typeface="Calibri"/>
              <a:cs typeface="Calibri"/>
            </a:endParaRPr>
          </a:p>
          <a:p>
            <a:r>
              <a:rPr lang="en-US" b="1">
                <a:latin typeface="+mj-lt"/>
                <a:ea typeface="+mn-lt"/>
                <a:cs typeface="+mn-lt"/>
              </a:rPr>
              <a:t>Multinomial Logistic Regression</a:t>
            </a:r>
            <a:r>
              <a:rPr lang="en-US">
                <a:latin typeface="+mj-lt"/>
                <a:ea typeface="+mn-lt"/>
                <a:cs typeface="+mn-lt"/>
              </a:rPr>
              <a:t>: Modified version of logistic regression that predicts a multinomial probability (i.e., more than two classes) for each input example.</a:t>
            </a:r>
            <a:endParaRPr lang="en-US">
              <a:latin typeface="+mj-lt"/>
            </a:endParaRPr>
          </a:p>
          <a:p>
            <a:pPr marL="0" indent="0">
              <a:buNone/>
            </a:pPr>
            <a:endParaRPr lang="en-US" sz="2200">
              <a:latin typeface="Euphemia"/>
            </a:endParaRP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47414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493CC-11AE-670D-2C74-4E72354A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>
                <a:latin typeface="Calibri"/>
                <a:ea typeface="Calibri"/>
                <a:cs typeface="Calibri"/>
              </a:rPr>
              <a:t>Steps in creation of a Logistic Regression Model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C9C04-8AF2-B20B-6D48-9BFCDF6E6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0" tIns="45720" rIns="0" bIns="45720" rtlCol="0">
            <a:normAutofit/>
          </a:bodyPr>
          <a:lstStyle/>
          <a:p>
            <a:pPr lvl="1"/>
            <a:endParaRPr lang="en-US" sz="2000">
              <a:latin typeface="Calibri"/>
              <a:ea typeface="Calibri"/>
              <a:cs typeface="Calibri"/>
            </a:endParaRPr>
          </a:p>
          <a:p>
            <a:pPr lvl="1"/>
            <a:r>
              <a:rPr lang="en-US" sz="2000">
                <a:latin typeface="+mj-lt"/>
                <a:ea typeface="Calibri"/>
                <a:cs typeface="Calibri"/>
              </a:rPr>
              <a:t>Map the string</a:t>
            </a:r>
            <a:r>
              <a:rPr lang="en-US" sz="2000">
                <a:latin typeface="+mj-lt"/>
                <a:ea typeface="+mn-lt"/>
                <a:cs typeface="+mn-lt"/>
              </a:rPr>
              <a:t> column of labels to ML columns of label indices using String Indexer.</a:t>
            </a:r>
          </a:p>
          <a:p>
            <a:pPr lvl="1"/>
            <a:r>
              <a:rPr lang="en-US" sz="2000">
                <a:latin typeface="+mj-lt"/>
                <a:ea typeface="+mn-lt"/>
                <a:cs typeface="+mn-lt"/>
              </a:rPr>
              <a:t>Merge </a:t>
            </a:r>
            <a:r>
              <a:rPr lang="en-US" sz="2000">
                <a:latin typeface="+mj-lt"/>
                <a:ea typeface="Calibri"/>
                <a:cs typeface="Calibri"/>
              </a:rPr>
              <a:t>multiple columns into a vector column using Vector assembler.</a:t>
            </a:r>
          </a:p>
          <a:p>
            <a:pPr lvl="1"/>
            <a:r>
              <a:rPr lang="en-US" sz="2000">
                <a:latin typeface="+mj-lt"/>
                <a:ea typeface="Calibri"/>
                <a:cs typeface="Calibri"/>
              </a:rPr>
              <a:t>Split the data into train and test.</a:t>
            </a:r>
          </a:p>
          <a:p>
            <a:pPr lvl="1"/>
            <a:r>
              <a:rPr lang="en-US" sz="2000">
                <a:latin typeface="+mj-lt"/>
                <a:ea typeface="Calibri"/>
                <a:cs typeface="Calibri"/>
              </a:rPr>
              <a:t>Build the logistic regression model by specifying the response variable, predictor variables and the parameter family as multinomial.</a:t>
            </a:r>
          </a:p>
          <a:p>
            <a:pPr lvl="1"/>
            <a:r>
              <a:rPr lang="en-US" sz="2000">
                <a:latin typeface="+mj-lt"/>
                <a:ea typeface="Calibri"/>
                <a:cs typeface="Calibri"/>
              </a:rPr>
              <a:t>Fit the model on a training dataset.</a:t>
            </a:r>
          </a:p>
          <a:p>
            <a:pPr lvl="1"/>
            <a:r>
              <a:rPr lang="en-US" sz="2000">
                <a:latin typeface="+mj-lt"/>
                <a:ea typeface="Calibri"/>
                <a:cs typeface="Calibri"/>
              </a:rPr>
              <a:t>Check the accuracy of the model on training and test datasets.</a:t>
            </a:r>
          </a:p>
          <a:p>
            <a:pPr marL="457200" lvl="1" indent="0">
              <a:buNone/>
            </a:pPr>
            <a:endParaRPr lang="en-US" sz="2000">
              <a:latin typeface="+mj-lt"/>
              <a:ea typeface="Calibri"/>
              <a:cs typeface="Calibri"/>
            </a:endParaRPr>
          </a:p>
          <a:p>
            <a:pPr marL="457200" lvl="1" indent="0">
              <a:buNone/>
            </a:pPr>
            <a:endParaRPr lang="en-US" sz="2000">
              <a:latin typeface="+mj-lt"/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sz="2000" b="1" u="sng">
                <a:latin typeface="+mj-lt"/>
                <a:ea typeface="Calibri"/>
                <a:cs typeface="Calibri"/>
              </a:rPr>
              <a:t>Results:</a:t>
            </a:r>
          </a:p>
          <a:p>
            <a:pPr marL="457200" lvl="1" indent="0">
              <a:buNone/>
            </a:pPr>
            <a:r>
              <a:rPr lang="en-US" sz="2000">
                <a:latin typeface="+mj-lt"/>
                <a:ea typeface="Calibri"/>
                <a:cs typeface="Calibri"/>
              </a:rPr>
              <a:t>The model predicted with an accuracy of 62%</a:t>
            </a:r>
          </a:p>
        </p:txBody>
      </p:sp>
    </p:spTree>
    <p:extLst>
      <p:ext uri="{BB962C8B-B14F-4D97-AF65-F5344CB8AC3E}">
        <p14:creationId xmlns:p14="http://schemas.microsoft.com/office/powerpoint/2010/main" val="15554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41F0D-A8CC-7C88-BF31-F9EEB3AEE12C}"/>
              </a:ext>
            </a:extLst>
          </p:cNvPr>
          <p:cNvSpPr txBox="1"/>
          <p:nvPr/>
        </p:nvSpPr>
        <p:spPr>
          <a:xfrm>
            <a:off x="1168400" y="1836058"/>
            <a:ext cx="99132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FE89F-8512-DABC-0F2C-337007DEA7B6}"/>
              </a:ext>
            </a:extLst>
          </p:cNvPr>
          <p:cNvSpPr txBox="1"/>
          <p:nvPr/>
        </p:nvSpPr>
        <p:spPr>
          <a:xfrm>
            <a:off x="1173390" y="1717676"/>
            <a:ext cx="9921525" cy="49859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>
                <a:latin typeface="+mj-lt"/>
                <a:ea typeface="Calibri"/>
                <a:cs typeface="Calibri"/>
              </a:rPr>
              <a:t>The most committed crime in Chicago was visualized and the primary type of crime is found to be theft followed by criminal damage and narcotics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000">
              <a:latin typeface="+mj-lt"/>
              <a:ea typeface="Calibri"/>
              <a:cs typeface="Calibri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>
                <a:latin typeface="+mj-lt"/>
                <a:ea typeface="Calibri"/>
                <a:cs typeface="Calibri"/>
              </a:rPr>
              <a:t>The lowest crime rate is observed during the early hours, and  it gradually increases to the maximum in the afternoon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000">
              <a:latin typeface="+mj-lt"/>
              <a:ea typeface="Calibri"/>
              <a:cs typeface="Calibri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>
                <a:latin typeface="+mj-lt"/>
                <a:ea typeface="Calibri"/>
                <a:cs typeface="Calibri"/>
              </a:rPr>
              <a:t>The crimes are distributed equally for the days of the week, but a little low on Monday and little high on Saturday.   </a:t>
            </a:r>
          </a:p>
          <a:p>
            <a:endParaRPr lang="en-US" sz="2000">
              <a:latin typeface="+mj-lt"/>
              <a:ea typeface="Calibri"/>
              <a:cs typeface="Calibri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>
                <a:latin typeface="+mj-lt"/>
                <a:ea typeface="Calibri"/>
                <a:cs typeface="Calibri"/>
              </a:rPr>
              <a:t>The Logistic regression model predicted the primary type of crime with an accuracy of nearly 62%</a:t>
            </a:r>
          </a:p>
          <a:p>
            <a:endParaRPr lang="en-US">
              <a:latin typeface="+mj-lt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>
                <a:latin typeface="+mj-lt"/>
                <a:ea typeface="Calibri"/>
                <a:cs typeface="Calibri"/>
              </a:rPr>
              <a:t>Future analysis would be on using the Tree based model in predicting the primary type of crime.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000">
              <a:latin typeface="+mj-lt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2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51C919-649F-0474-3257-D7D24760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B04DBE-5EFE-D04D-F658-74C1EC0DD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108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Roadmap</a:t>
            </a:r>
          </a:p>
        </p:txBody>
      </p:sp>
      <p:graphicFrame>
        <p:nvGraphicFramePr>
          <p:cNvPr id="16" name="Content Placeholder 13">
            <a:extLst>
              <a:ext uri="{FF2B5EF4-FFF2-40B4-BE49-F238E27FC236}">
                <a16:creationId xmlns:a16="http://schemas.microsoft.com/office/drawing/2014/main" id="{11AA66C6-C4BD-530C-45FF-9DD2405476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96596"/>
              </p:ext>
            </p:extLst>
          </p:nvPr>
        </p:nvGraphicFramePr>
        <p:xfrm>
          <a:off x="1028700" y="1576754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Problem Statement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9F049-8692-68E0-4C17-6AE329EE9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latin typeface="+mj-lt"/>
                <a:ea typeface="+mn-lt"/>
                <a:cs typeface="+mn-lt"/>
              </a:rPr>
              <a:t>Predict what kind of crime is going to occur in Chicago given the selected features.</a:t>
            </a:r>
          </a:p>
          <a:p>
            <a:endParaRPr lang="en-US">
              <a:latin typeface="+mj-lt"/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latin typeface="+mj-lt"/>
                <a:ea typeface="+mn-lt"/>
                <a:cs typeface="+mn-lt"/>
              </a:rPr>
              <a:t>This dataset contains 7.55M records and 22 variables which summarize the reported crimes that occurred in the City of Chicago from 2001 to the present</a:t>
            </a:r>
          </a:p>
          <a:p>
            <a:endParaRPr lang="en-US">
              <a:latin typeface="+mj-lt"/>
              <a:ea typeface="+mn-lt"/>
              <a:cs typeface="+mn-lt"/>
            </a:endParaRPr>
          </a:p>
          <a:p>
            <a:r>
              <a:rPr lang="en-US">
                <a:latin typeface="+mj-lt"/>
                <a:ea typeface="+mn-lt"/>
                <a:cs typeface="+mn-lt"/>
              </a:rPr>
              <a:t>Why it is important?</a:t>
            </a:r>
          </a:p>
          <a:p>
            <a:pPr lvl="1"/>
            <a:r>
              <a:rPr lang="en-US">
                <a:latin typeface="+mj-lt"/>
                <a:ea typeface="+mn-lt"/>
                <a:cs typeface="+mn-lt"/>
              </a:rPr>
              <a:t>Create a surveillance system for CPD to supposedly predict violent crime. </a:t>
            </a:r>
          </a:p>
          <a:p>
            <a:pPr lvl="1"/>
            <a:r>
              <a:rPr lang="en-US">
                <a:latin typeface="+mj-lt"/>
                <a:ea typeface="+mn-lt"/>
                <a:cs typeface="+mn-lt"/>
              </a:rPr>
              <a:t>Help form violence reduction strategies that may help reduce gun violence.</a:t>
            </a: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E5B69B2-786C-3EC1-57C0-7CB41A8F8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254139"/>
              </p:ext>
            </p:extLst>
          </p:nvPr>
        </p:nvGraphicFramePr>
        <p:xfrm>
          <a:off x="2669722" y="2188029"/>
          <a:ext cx="6438900" cy="680085"/>
        </p:xfrm>
        <a:graphic>
          <a:graphicData uri="http://schemas.openxmlformats.org/drawingml/2006/table">
            <a:tbl>
              <a:tblPr/>
              <a:tblGrid>
                <a:gridCol w="1803400">
                  <a:extLst>
                    <a:ext uri="{9D8B030D-6E8A-4147-A177-3AD203B41FA5}">
                      <a16:colId xmlns:a16="http://schemas.microsoft.com/office/drawing/2014/main" val="1463522797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3858721177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423439006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39092533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Location 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Beat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Community Area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Day of the 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412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Arrest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District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FBI Code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2844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Domestic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Ward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Hour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Month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838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– Spark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Spark SQL is a Spark module for structured data processing. </a:t>
            </a:r>
          </a:p>
          <a:p>
            <a:r>
              <a:rPr lang="en-US">
                <a:latin typeface="+mj-lt"/>
              </a:rPr>
              <a:t>It provides a programming abstraction called </a:t>
            </a:r>
            <a:r>
              <a:rPr lang="en-US" err="1">
                <a:latin typeface="+mj-lt"/>
              </a:rPr>
              <a:t>DataFrames</a:t>
            </a:r>
            <a:r>
              <a:rPr lang="en-US">
                <a:latin typeface="+mj-lt"/>
              </a:rPr>
              <a:t> and can also act as a distributed SQL query engine. </a:t>
            </a:r>
          </a:p>
          <a:p>
            <a:r>
              <a:rPr lang="en-US">
                <a:latin typeface="+mj-lt"/>
              </a:rPr>
              <a:t>Provides powerful integration with the rest of the Spark ecosystem.</a:t>
            </a:r>
          </a:p>
          <a:p>
            <a:r>
              <a:rPr lang="en-US">
                <a:latin typeface="+mj-lt"/>
              </a:rPr>
              <a:t>Brings native support for SQL to Spark and streamlines the process of querying data stored both in RDDs and in external sources.</a:t>
            </a:r>
          </a:p>
        </p:txBody>
      </p:sp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B69D5EC-9927-4E09-9C34-D68DE7D39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462" y="4183597"/>
            <a:ext cx="6283558" cy="276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– Spark </a:t>
            </a:r>
            <a:r>
              <a:rPr lang="en-US" err="1"/>
              <a:t>MLlib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Spark’s library for machine learning is called </a:t>
            </a:r>
            <a:r>
              <a:rPr lang="en-US" err="1">
                <a:latin typeface="+mj-lt"/>
              </a:rPr>
              <a:t>MLlib</a:t>
            </a:r>
            <a:r>
              <a:rPr lang="en-US">
                <a:latin typeface="+mj-lt"/>
              </a:rPr>
              <a:t>. </a:t>
            </a:r>
          </a:p>
          <a:p>
            <a:r>
              <a:rPr lang="en-US">
                <a:latin typeface="+mj-lt"/>
              </a:rPr>
              <a:t>It contains higher-level API built on top of </a:t>
            </a:r>
            <a:r>
              <a:rPr lang="en-US" err="1">
                <a:latin typeface="+mj-lt"/>
              </a:rPr>
              <a:t>DataFrames</a:t>
            </a:r>
            <a:r>
              <a:rPr lang="en-US">
                <a:latin typeface="+mj-lt"/>
              </a:rPr>
              <a:t> for constructing ML pipelines.</a:t>
            </a:r>
          </a:p>
          <a:p>
            <a:r>
              <a:rPr lang="en-US">
                <a:latin typeface="+mj-lt"/>
              </a:rPr>
              <a:t>It standardizes APIs for machine learning algorithms to make it easier to combine multiple algorithms into a single pipeline, or workflow.</a:t>
            </a:r>
          </a:p>
          <a:p>
            <a:r>
              <a:rPr lang="en-US">
                <a:latin typeface="+mj-lt"/>
              </a:rPr>
              <a:t>In this library to create an ML model the basics concepts are:</a:t>
            </a:r>
          </a:p>
          <a:p>
            <a:pPr lvl="1"/>
            <a:r>
              <a:rPr lang="en-US" err="1">
                <a:latin typeface="+mj-lt"/>
              </a:rPr>
              <a:t>DataFrame</a:t>
            </a:r>
            <a:endParaRPr lang="en-US">
              <a:latin typeface="+mj-lt"/>
            </a:endParaRPr>
          </a:p>
          <a:p>
            <a:pPr lvl="1"/>
            <a:r>
              <a:rPr lang="en-US">
                <a:latin typeface="+mj-lt"/>
              </a:rPr>
              <a:t>Transformer</a:t>
            </a:r>
          </a:p>
          <a:p>
            <a:pPr lvl="1"/>
            <a:r>
              <a:rPr lang="en-US">
                <a:latin typeface="+mj-lt"/>
              </a:rPr>
              <a:t>Estimator</a:t>
            </a:r>
          </a:p>
          <a:p>
            <a:pPr lvl="1"/>
            <a:r>
              <a:rPr lang="en-US">
                <a:latin typeface="+mj-lt"/>
              </a:rPr>
              <a:t>Pipeline</a:t>
            </a:r>
          </a:p>
          <a:p>
            <a:pPr lvl="1"/>
            <a:r>
              <a:rPr lang="en-US">
                <a:latin typeface="+mj-lt"/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295269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– Spark </a:t>
            </a:r>
            <a:r>
              <a:rPr lang="en-US" err="1"/>
              <a:t>MLlib</a:t>
            </a:r>
            <a:endParaRPr lang="en-US"/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9B542BEE-B4A6-7494-42C6-FCE67F39BF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1910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921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r>
              <a:rPr lang="en-US" sz="2400">
                <a:latin typeface="+mj-lt"/>
              </a:rPr>
              <a:t>Logistic Regression</a:t>
            </a:r>
          </a:p>
          <a:p>
            <a:pPr lvl="1"/>
            <a:r>
              <a:rPr lang="en-US" sz="1800">
                <a:latin typeface="+mj-lt"/>
              </a:rPr>
              <a:t>Logistic regression is a popular method to predict a categorical response.</a:t>
            </a:r>
          </a:p>
          <a:p>
            <a:pPr lvl="1"/>
            <a:r>
              <a:rPr lang="en-US" sz="1800">
                <a:latin typeface="+mj-lt"/>
              </a:rPr>
              <a:t>Predicts the probability of the outcomes.</a:t>
            </a:r>
          </a:p>
          <a:p>
            <a:pPr lvl="1"/>
            <a:r>
              <a:rPr lang="en-US" sz="1800">
                <a:latin typeface="+mj-lt"/>
              </a:rPr>
              <a:t>Fast at classifying unknown records.</a:t>
            </a:r>
          </a:p>
          <a:p>
            <a:pPr lvl="1"/>
            <a:r>
              <a:rPr lang="en-US" sz="1800">
                <a:latin typeface="+mj-lt"/>
              </a:rPr>
              <a:t>Provides inference about the importance of each feature.</a:t>
            </a:r>
          </a:p>
          <a:p>
            <a:pPr lvl="1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435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CRIME DATA VISUALIZATION 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926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MOST COMMITTED CRIMES IN CHICAGO</a:t>
            </a:r>
          </a:p>
        </p:txBody>
      </p:sp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93614519-830D-F1EF-A11D-51F9BE685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914" y="1563228"/>
            <a:ext cx="7590971" cy="44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18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Academic Literature 16x9</vt:lpstr>
      <vt:lpstr>PREDICTING the Type of Crime</vt:lpstr>
      <vt:lpstr>Roadmap</vt:lpstr>
      <vt:lpstr>Problem Statement</vt:lpstr>
      <vt:lpstr>Tools – Spark SQL</vt:lpstr>
      <vt:lpstr>Tools – Spark MLlib</vt:lpstr>
      <vt:lpstr>Tools – Spark MLlib</vt:lpstr>
      <vt:lpstr>ML Model</vt:lpstr>
      <vt:lpstr>CRIME DATA VISUALIZATION </vt:lpstr>
      <vt:lpstr>MOST COMMITTED CRIMES IN CHICAGO</vt:lpstr>
      <vt:lpstr>TRENDS IN CRIME RATE BY TIME OF A DAY </vt:lpstr>
      <vt:lpstr>TRENDS OF CRIME OVER A WEEK</vt:lpstr>
      <vt:lpstr>MODEL CREATION</vt:lpstr>
      <vt:lpstr>Logistic Regression</vt:lpstr>
      <vt:lpstr>Binomial vs Multinomial logistic regression</vt:lpstr>
      <vt:lpstr>Steps in creation of a Logistic Regression Model</vt:lpstr>
      <vt:lpstr>DEMO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/>
  <cp:revision>5</cp:revision>
  <dcterms:created xsi:type="dcterms:W3CDTF">2022-06-02T04:26:19Z</dcterms:created>
  <dcterms:modified xsi:type="dcterms:W3CDTF">2023-04-29T02:54:01Z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