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76" r:id="rId6"/>
    <p:sldId id="275" r:id="rId7"/>
    <p:sldId id="274" r:id="rId8"/>
    <p:sldId id="266" r:id="rId9"/>
    <p:sldId id="278" r:id="rId10"/>
    <p:sldId id="262" r:id="rId11"/>
    <p:sldId id="265" r:id="rId12"/>
    <p:sldId id="277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BEBA7-ED05-6943-F969-8612DB86ABE2}" v="6" dt="2021-12-09T05:19:14.661"/>
    <p1510:client id="{17F97F94-7FB0-4144-A22E-7E1455DE8837}" v="5517" dt="2021-12-10T01:12:48.393"/>
    <p1510:client id="{A0D03858-E2C8-AEEB-FAD1-E603F12AE9D1}" v="15" dt="2021-12-09T07:21:33.003"/>
    <p1510:client id="{AB1F7D55-0260-14BA-2BC4-A606F3EA4982}" v="228" dt="2021-12-09T06:21:1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A9E-9A95-9343-87D2-642374D3678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21D4-C01E-0F45-9098-535D3FE8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on font size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Interpretation of numbers </a:t>
            </a:r>
          </a:p>
          <a:p>
            <a:r>
              <a:rPr lang="en-US"/>
              <a:t>Add another slide : takeaway with top values, and what can be done (like placing them together)</a:t>
            </a:r>
          </a:p>
          <a:p>
            <a:r>
              <a:rPr lang="en-US"/>
              <a:t>Business insights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cross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the slide and introduce each component one by one</a:t>
            </a:r>
          </a:p>
          <a:p>
            <a:r>
              <a:rPr lang="en-US"/>
              <a:t>Component by probability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the slide and introduce each component one by one</a:t>
            </a:r>
          </a:p>
          <a:p>
            <a:r>
              <a:rPr lang="en-US"/>
              <a:t>Component by probability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the slide and introduce each component one by one</a:t>
            </a:r>
          </a:p>
          <a:p>
            <a:r>
              <a:rPr lang="en-US"/>
              <a:t>Component by probability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the slide and introduce each component one by one</a:t>
            </a:r>
          </a:p>
          <a:p>
            <a:r>
              <a:rPr lang="en-US"/>
              <a:t>Component by probability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changes made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changes made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21D4-C01E-0F45-9098-535D3FE8A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0BFAD-4727-0F40-AAEE-44239EAC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10"/>
            <a:ext cx="7154910" cy="2876162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Basket Analysis</a:t>
            </a:r>
            <a:br>
              <a:rPr lang="en-US" sz="5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1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D5222-0F8C-504C-81DA-34495B56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019" y="4533812"/>
            <a:ext cx="3386303" cy="938463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Karthika</a:t>
            </a: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Selvaraj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Aishwarya </a:t>
            </a:r>
            <a:r>
              <a:rPr lang="en-US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Saibewar</a:t>
            </a:r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Pooja Bhatia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800A-681E-45D7-91F1-BBC38C98BDDD}"/>
              </a:ext>
            </a:extLst>
          </p:cNvPr>
          <p:cNvSpPr txBox="1"/>
          <p:nvPr/>
        </p:nvSpPr>
        <p:spPr>
          <a:xfrm>
            <a:off x="448734" y="1951567"/>
            <a:ext cx="1133845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Calibri"/>
              </a:rPr>
              <a:t>We have used </a:t>
            </a:r>
            <a:r>
              <a:rPr lang="en-US" sz="2000" err="1">
                <a:latin typeface="Arial"/>
                <a:cs typeface="Calibri"/>
              </a:rPr>
              <a:t>Apriori</a:t>
            </a:r>
            <a:r>
              <a:rPr lang="en-US" sz="2000">
                <a:latin typeface="Arial"/>
                <a:cs typeface="Calibri"/>
              </a:rPr>
              <a:t> function from </a:t>
            </a:r>
            <a:r>
              <a:rPr lang="en-US" sz="2000" err="1">
                <a:latin typeface="Arial"/>
                <a:cs typeface="Calibri"/>
              </a:rPr>
              <a:t>Apyori</a:t>
            </a:r>
            <a:r>
              <a:rPr lang="en-US" sz="2000">
                <a:latin typeface="Arial"/>
                <a:cs typeface="Calibri"/>
              </a:rPr>
              <a:t> Library to give us frequent item set and their respective Support, Confidence and Lift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Calibri"/>
              </a:rPr>
              <a:t>This function will by default take 0 as minimum values from Support, Confidence and Lift.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Calibri"/>
              </a:rPr>
              <a:t>We can set minimum value for these, here we have taken 0.05% for support, 5% for confidence and 3 for lift.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Calibri"/>
              </a:rPr>
              <a:t>We can also limit the value of items in an itemset. We have taken maximum number of items as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cs typeface="Calibri"/>
            </a:endParaRPr>
          </a:p>
        </p:txBody>
      </p:sp>
      <p:pic>
        <p:nvPicPr>
          <p:cNvPr id="3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1AD4600-3D26-4311-9189-7CB189EF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4" y="5204285"/>
            <a:ext cx="10844741" cy="65493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C4D0842E-43CE-6D40-B828-A968C68834E0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 collection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10221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 result and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13EE1-FE66-49E2-A25B-78BEC5C2241F}"/>
              </a:ext>
            </a:extLst>
          </p:cNvPr>
          <p:cNvSpPr txBox="1"/>
          <p:nvPr/>
        </p:nvSpPr>
        <p:spPr>
          <a:xfrm>
            <a:off x="732972" y="1907065"/>
            <a:ext cx="1037771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The result shows the recommended products that can be bought along with the first product.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It also provides the evidence with the support ,confidence and lift.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We can also limit the value of support, confidence and lift from the output table. 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042AC8-841C-2E4C-BFAC-5CEDE6A7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19" y="3380013"/>
            <a:ext cx="9544050" cy="29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 result and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1B137-DBBE-4D46-B96F-F585E86A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2" y="1882394"/>
            <a:ext cx="7436997" cy="4778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C299D-FC3C-404D-B485-25D6B3F866BC}"/>
              </a:ext>
            </a:extLst>
          </p:cNvPr>
          <p:cNvSpPr txBox="1"/>
          <p:nvPr/>
        </p:nvSpPr>
        <p:spPr>
          <a:xfrm>
            <a:off x="7904365" y="2199503"/>
            <a:ext cx="3618599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Top 20 Item-sets with highest support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Highest support value is approx. 0.0016 which implies there are more than 30 transactions with sweet spread and tropical fruits.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8 combinations appeared in more than 15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814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 result and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7BFFDB-7194-B847-B8E8-1F3EC0DA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1944013"/>
            <a:ext cx="6348799" cy="46556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3C29F-54DA-5849-B2F6-5A16DC4A40CC}"/>
              </a:ext>
            </a:extLst>
          </p:cNvPr>
          <p:cNvSpPr txBox="1"/>
          <p:nvPr/>
        </p:nvSpPr>
        <p:spPr>
          <a:xfrm>
            <a:off x="7540931" y="1945896"/>
            <a:ext cx="3812869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Top 20 Item-sets with highest lift value</a:t>
            </a:r>
          </a:p>
          <a:p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In this case, the highest lift value is greater than 20 which implies that chance of picking cream cheese, specialty chocolate and citrus fruits together is more than items sold individually.</a:t>
            </a:r>
          </a:p>
          <a:p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Items from the combination set should be placed together in an aisle for customer to access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 result and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800A-681E-45D7-91F1-BBC38C98BDDD}"/>
              </a:ext>
            </a:extLst>
          </p:cNvPr>
          <p:cNvSpPr txBox="1"/>
          <p:nvPr/>
        </p:nvSpPr>
        <p:spPr>
          <a:xfrm>
            <a:off x="838200" y="1807528"/>
            <a:ext cx="10076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Calibri"/>
              </a:rPr>
              <a:t>Analysis for a specific product, example : Eggs</a:t>
            </a:r>
            <a:endParaRPr lang="en-US" sz="2000" b="1">
              <a:latin typeface="Arial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AAB5-38EB-1344-ADDE-7C3BEE68F61D}"/>
              </a:ext>
            </a:extLst>
          </p:cNvPr>
          <p:cNvSpPr txBox="1"/>
          <p:nvPr/>
        </p:nvSpPr>
        <p:spPr>
          <a:xfrm>
            <a:off x="6411128" y="2176860"/>
            <a:ext cx="5130498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When a person buy eggs, he is most likely to buy fruits or rolls/buns or bottled beer/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Retailer can choose any combination from 4 to sell together at discounted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/>
                <a:cs typeface="Arial"/>
              </a:rPr>
              <a:t>Lift is highest for tropical /citrus fruits if eggs are bought, therefore, fruits can be placed next to eggs.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501B2-5D0E-8640-9DDF-86EEF69A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8" y="3277534"/>
            <a:ext cx="5543011" cy="2252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89580-BD17-1140-B5DB-760D4AC2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6" y="2228311"/>
            <a:ext cx="4904837" cy="9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EBDF1-7D8F-0345-94DE-9E173305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+mn-lt"/>
                <a:cs typeface="+mn-lt"/>
              </a:rPr>
              <a:t>Market Basket Analysis is an example of unsupervised learning.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+mn-lt"/>
                <a:cs typeface="+mn-lt"/>
              </a:rPr>
              <a:t>Following the association rules, retailers can understand the underlying patterns in their sales. 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+mn-lt"/>
                <a:cs typeface="+mn-lt"/>
              </a:rPr>
              <a:t>We saw that several combinations having product which have no relation to each other but still appeared as top selling combination. For example : Napkins and rice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  <a:ea typeface="+mn-lt"/>
                <a:cs typeface="+mn-lt"/>
              </a:rPr>
              <a:t>Here, we have used the data of a retail store, but any industry can benefit for better understanding of how their products move.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8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B1286-7DA6-F64D-AC73-263BC05B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34948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EBDF1-7D8F-0345-94DE-9E173305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If you’ve ever gone onto an online retailer’s website, you’ve probably seen a recommendation on a product’s page phrased as “Customers who bought this item also bought” or “Customers buy these together”.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 unsupervised analysis called market basket analysis is a set of affinity calculations meant to determine which items sell together. For example, a grocery store may use market basket analysis to determine that consumers typically buy both hot dogs and hot dog buns together.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the real world, Beer – Diaper combination serves as best example which will never strike without doing this analysis.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EBDF1-7D8F-0345-94DE-9E173305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the retail world, a shopkeeper is always exploring the buying patterns of customers. The most common questions that come in mind are: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What is the most sold product B whenever </a:t>
            </a:r>
            <a:r>
              <a:rPr lang="en-US" sz="2000">
                <a:latin typeface="Arial"/>
                <a:cs typeface="Arial"/>
              </a:rPr>
              <a:t>product A is sold?</a:t>
            </a:r>
          </a:p>
          <a:p>
            <a:pPr lvl="0"/>
            <a:r>
              <a:rPr lang="en-US" sz="2000">
                <a:latin typeface="Arial"/>
                <a:cs typeface="Arial"/>
              </a:rPr>
              <a:t>What is the opportunity of cross sell by encouraging customers to purchase products addition to the original items.</a:t>
            </a:r>
          </a:p>
          <a:p>
            <a:r>
              <a:rPr lang="en-US" sz="2000">
                <a:latin typeface="Arial"/>
                <a:cs typeface="Arial"/>
              </a:rPr>
              <a:t>What are the combinations of products frequently bought together.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latin typeface="Arial"/>
                <a:cs typeface="Arial"/>
              </a:rPr>
              <a:t>How can we enhance sales by recommendation of products.</a:t>
            </a:r>
          </a:p>
          <a:p>
            <a:r>
              <a:rPr lang="en-US" sz="2000">
                <a:latin typeface="Arial"/>
                <a:cs typeface="Arial"/>
              </a:rPr>
              <a:t>How can we maximize our profit by correct placement of items.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are trying to answer these question here via our analysis.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C727BD4-65AD-6544-BBE6-47507300BA9B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8183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B3CE-1ED3-7B42-94D5-ABA5844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7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Our Analysis is dependent on certain parameters.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First Parameter is Support </a:t>
            </a: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refers to the probability of items occurring in the dataset.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Value of Support help in determining the minimum transactions needed to identify Itemset for the analysis.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33B2D-BC97-FB41-B531-5800EB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73" y="3049184"/>
            <a:ext cx="883963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B9486C1B-FFE0-BD44-91C4-106B8D181BE5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20B69-94BF-7143-93FA-21444035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88" y="4451352"/>
            <a:ext cx="3759200" cy="21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93C6F-058D-344F-A57D-802CCBE2E400}"/>
              </a:ext>
            </a:extLst>
          </p:cNvPr>
          <p:cNvSpPr txBox="1"/>
          <p:nvPr/>
        </p:nvSpPr>
        <p:spPr>
          <a:xfrm>
            <a:off x="7186613" y="4814888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Support for Bread and Milk :</a:t>
            </a:r>
          </a:p>
          <a:p>
            <a:r>
              <a:rPr lang="en-US"/>
              <a:t>				3/5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925AD60-6BFA-174C-9209-CF094CB7B979}"/>
              </a:ext>
            </a:extLst>
          </p:cNvPr>
          <p:cNvSpPr/>
          <p:nvPr/>
        </p:nvSpPr>
        <p:spPr>
          <a:xfrm>
            <a:off x="2758394" y="4815341"/>
            <a:ext cx="1571625" cy="3943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D401D30-A547-3C49-A734-6D4AA315FA27}"/>
              </a:ext>
            </a:extLst>
          </p:cNvPr>
          <p:cNvSpPr/>
          <p:nvPr/>
        </p:nvSpPr>
        <p:spPr>
          <a:xfrm>
            <a:off x="2729366" y="5777547"/>
            <a:ext cx="1571625" cy="3989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8EE108A0-8185-5F4B-8834-63F91E2B9180}"/>
              </a:ext>
            </a:extLst>
          </p:cNvPr>
          <p:cNvSpPr/>
          <p:nvPr/>
        </p:nvSpPr>
        <p:spPr>
          <a:xfrm>
            <a:off x="2729366" y="6083730"/>
            <a:ext cx="1571625" cy="3989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2692-1F8D-3E45-90E9-C1F8F824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Second Parameter is Confidence.</a:t>
            </a:r>
          </a:p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refers to conditional probability of buying product Y when is X is bought.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5AB912-6BD3-6944-B34C-D5A813EF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6" y="2920384"/>
            <a:ext cx="8890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4055A011-E593-F84C-A96C-8F15D28B3836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3BDA7-9E90-874C-B213-7F42456C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940969"/>
            <a:ext cx="3759200" cy="217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F8E580-DB87-1A4C-A2CE-533785BA9287}"/>
              </a:ext>
            </a:extLst>
          </p:cNvPr>
          <p:cNvSpPr txBox="1"/>
          <p:nvPr/>
        </p:nvSpPr>
        <p:spPr>
          <a:xfrm>
            <a:off x="7213600" y="4001294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Confidence of buying Milk when bread is bought  : 3/4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6D5CD1A-6403-5343-9171-A39DD93A5FBA}"/>
              </a:ext>
            </a:extLst>
          </p:cNvPr>
          <p:cNvSpPr/>
          <p:nvPr/>
        </p:nvSpPr>
        <p:spPr>
          <a:xfrm>
            <a:off x="2844800" y="4383314"/>
            <a:ext cx="696686" cy="264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1477242-54A3-A744-AE7B-46179A309700}"/>
              </a:ext>
            </a:extLst>
          </p:cNvPr>
          <p:cNvSpPr/>
          <p:nvPr/>
        </p:nvSpPr>
        <p:spPr>
          <a:xfrm>
            <a:off x="2844800" y="4723832"/>
            <a:ext cx="696686" cy="264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C6A7388-E725-A549-9ED4-580A0019F36E}"/>
              </a:ext>
            </a:extLst>
          </p:cNvPr>
          <p:cNvSpPr/>
          <p:nvPr/>
        </p:nvSpPr>
        <p:spPr>
          <a:xfrm>
            <a:off x="2844800" y="5363859"/>
            <a:ext cx="696686" cy="264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7D4F4B7-93E7-CC4B-9B6D-2E6BC50A8C93}"/>
              </a:ext>
            </a:extLst>
          </p:cNvPr>
          <p:cNvSpPr/>
          <p:nvPr/>
        </p:nvSpPr>
        <p:spPr>
          <a:xfrm>
            <a:off x="2844800" y="5704377"/>
            <a:ext cx="696686" cy="264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86D9FD6D-D89E-4445-9C32-AF7ACA582F9C}"/>
              </a:ext>
            </a:extLst>
          </p:cNvPr>
          <p:cNvSpPr/>
          <p:nvPr/>
        </p:nvSpPr>
        <p:spPr>
          <a:xfrm>
            <a:off x="3429908" y="4383313"/>
            <a:ext cx="696686" cy="264311"/>
          </a:xfrm>
          <a:prstGeom prst="fram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0099-0C5F-9844-965B-3387E94AF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Sometime Confidence can be misleading; therefore, we consider our third parameter, Lift.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Lift refers to the strength of association between the products on the left and right hand side of the rule.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larger the lift the greater the link between the two products.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F8BDE0B-8BC4-DD4B-8AA3-B68264A05F79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B6899-A1F8-4B43-8E29-26C0DAE6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79" y="2688376"/>
            <a:ext cx="4268788" cy="987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DBC9A-0235-8E42-A6BF-5D18CCE2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57" y="4184480"/>
            <a:ext cx="3759200" cy="21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97A328-EFBA-8B44-ADBE-420891C3F68B}"/>
              </a:ext>
            </a:extLst>
          </p:cNvPr>
          <p:cNvSpPr txBox="1"/>
          <p:nvPr/>
        </p:nvSpPr>
        <p:spPr>
          <a:xfrm>
            <a:off x="6995886" y="4368799"/>
            <a:ext cx="426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Lift for Bread and Milk : 							  3/5              = 15/16</a:t>
            </a:r>
          </a:p>
          <a:p>
            <a:r>
              <a:rPr lang="en-US"/>
              <a:t>			4/5 *4/5</a:t>
            </a:r>
          </a:p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93BACA-B908-3A42-B21B-AD073C4591A1}"/>
              </a:ext>
            </a:extLst>
          </p:cNvPr>
          <p:cNvCxnSpPr/>
          <p:nvPr/>
        </p:nvCxnSpPr>
        <p:spPr>
          <a:xfrm>
            <a:off x="8258628" y="4963885"/>
            <a:ext cx="10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pplication of data mining technology in detecting network intrusion and  security maintenance">
            <a:extLst>
              <a:ext uri="{FF2B5EF4-FFF2-40B4-BE49-F238E27FC236}">
                <a16:creationId xmlns:a16="http://schemas.microsoft.com/office/drawing/2014/main" id="{4158150B-F7D7-304F-AF15-C7309C7FFD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38" y="1916938"/>
            <a:ext cx="5059299" cy="439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5339DB-91F3-0444-8585-734591F0955A}"/>
              </a:ext>
            </a:extLst>
          </p:cNvPr>
          <p:cNvSpPr txBox="1"/>
          <p:nvPr/>
        </p:nvSpPr>
        <p:spPr>
          <a:xfrm>
            <a:off x="838200" y="2055813"/>
            <a:ext cx="5456301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are using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Algorithm to find the frequent item sets.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Algorithm runs for all the possible combination starting from 2 item until a specified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Once we have found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itemsets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using appropriate support and confidence, it will filter the dataset using lift value to give the result.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6221031-EA14-C949-8E39-DF5AF356CD12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7053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0719CE-DC88-0542-9D7E-1A4B9F9A0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0629" y="3023668"/>
            <a:ext cx="4416885" cy="3081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71CC2-73B4-5346-B119-1AD8249CE089}"/>
              </a:ext>
            </a:extLst>
          </p:cNvPr>
          <p:cNvSpPr txBox="1"/>
          <p:nvPr/>
        </p:nvSpPr>
        <p:spPr>
          <a:xfrm>
            <a:off x="8316099" y="6104872"/>
            <a:ext cx="14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DDAF2-F30F-1B48-98A9-DF7F0596D88C}"/>
              </a:ext>
            </a:extLst>
          </p:cNvPr>
          <p:cNvSpPr txBox="1"/>
          <p:nvPr/>
        </p:nvSpPr>
        <p:spPr>
          <a:xfrm>
            <a:off x="1065252" y="1885426"/>
            <a:ext cx="1068476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have collected transaction data from grocery store(in our case, we took it from data world). 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We need to create a list of transaction containing items as a sub-list.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A033C-988E-CC42-A59A-B5D3342E5CA0}"/>
              </a:ext>
            </a:extLst>
          </p:cNvPr>
          <p:cNvSpPr txBox="1"/>
          <p:nvPr/>
        </p:nvSpPr>
        <p:spPr>
          <a:xfrm>
            <a:off x="1065252" y="3002936"/>
            <a:ext cx="4868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 Columns list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Purchase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342900" indent="-342900">
              <a:buFont typeface="+mj-lt"/>
              <a:buAutoNum type="arabicPeriod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Rank column is created as per Rank of each item.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D7AD3B4-2070-C442-B253-496A8CD09452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 collection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39767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0022F-50E0-A94E-AE28-57F46B02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11" y="2595304"/>
            <a:ext cx="4841789" cy="2585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DDAF2-F30F-1B48-98A9-DF7F0596D88C}"/>
              </a:ext>
            </a:extLst>
          </p:cNvPr>
          <p:cNvSpPr txBox="1"/>
          <p:nvPr/>
        </p:nvSpPr>
        <p:spPr>
          <a:xfrm>
            <a:off x="669036" y="2055813"/>
            <a:ext cx="562055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 dataset with rank is then pivoted to show all items from a purchase in single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All the columns are concatenated into a single column(final) and then blanks are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All the values in final column are converted to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Final column is then converted into a final list with values as sub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FE009-FCB5-7945-8E43-3EA50587B07C}"/>
              </a:ext>
            </a:extLst>
          </p:cNvPr>
          <p:cNvSpPr txBox="1"/>
          <p:nvPr/>
        </p:nvSpPr>
        <p:spPr>
          <a:xfrm>
            <a:off x="7871254" y="2055813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list 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61BF463-B74D-3640-9083-E936D09CD506}"/>
              </a:ext>
            </a:extLst>
          </p:cNvPr>
          <p:cNvSpPr txBox="1">
            <a:spLocks/>
          </p:cNvSpPr>
          <p:nvPr/>
        </p:nvSpPr>
        <p:spPr>
          <a:xfrm>
            <a:off x="836676" y="234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 collection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16555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Market Basket Analysis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result and analysis</vt:lpstr>
      <vt:lpstr>Model result and analysis</vt:lpstr>
      <vt:lpstr>Model result and analysis</vt:lpstr>
      <vt:lpstr>Model result and 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Saibewar, Aishwarya</dc:creator>
  <cp:revision>1</cp:revision>
  <dcterms:created xsi:type="dcterms:W3CDTF">2021-12-01T06:16:05Z</dcterms:created>
  <dcterms:modified xsi:type="dcterms:W3CDTF">2021-12-10T01:40:53Z</dcterms:modified>
</cp:coreProperties>
</file>