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72" r:id="rId8"/>
    <p:sldId id="274" r:id="rId9"/>
    <p:sldId id="275" r:id="rId10"/>
    <p:sldId id="276" r:id="rId11"/>
    <p:sldId id="279" r:id="rId12"/>
    <p:sldId id="277" r:id="rId13"/>
    <p:sldId id="278"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137D57-D069-43E9-8129-BA8030312ED1}" v="2633" dt="2023-09-21T20:36:01.714"/>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1" autoAdjust="0"/>
    <p:restoredTop sz="90655" autoAdjust="0"/>
  </p:normalViewPr>
  <p:slideViewPr>
    <p:cSldViewPr snapToGrid="0">
      <p:cViewPr varScale="1">
        <p:scale>
          <a:sx n="65" d="100"/>
          <a:sy n="65" d="100"/>
        </p:scale>
        <p:origin x="858"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9/29/2023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Saibharathkanasani/Data-Analyst-CDF-.git" TargetMode="External"/><Relationship Id="rId3" Type="http://schemas.openxmlformats.org/officeDocument/2006/relationships/hyperlink" Target="https://www.zenrows.com/blog/selenium-python-web-scraping" TargetMode="External"/><Relationship Id="rId7" Type="http://schemas.openxmlformats.org/officeDocument/2006/relationships/hyperlink" Target="https://www.tableau.com/learn/articles/data-visualization" TargetMode="External"/><Relationship Id="rId2" Type="http://schemas.openxmlformats.org/officeDocument/2006/relationships/hyperlink" Target="https://www.youtube.com/@ThePyCoach" TargetMode="External"/><Relationship Id="rId1" Type="http://schemas.openxmlformats.org/officeDocument/2006/relationships/slideLayout" Target="../slideLayouts/slideLayout3.xml"/><Relationship Id="rId6" Type="http://schemas.openxmlformats.org/officeDocument/2006/relationships/hyperlink" Target="https://www.youtube.com/@KevinStratvert" TargetMode="External"/><Relationship Id="rId5" Type="http://schemas.openxmlformats.org/officeDocument/2006/relationships/hyperlink" Target="https://www.w3schools.com/python/pandas/pandas_cleaning.asp" TargetMode="External"/><Relationship Id="rId10" Type="http://schemas.openxmlformats.org/officeDocument/2006/relationships/hyperlink" Target="https://github.com/PerfectEnvoyRG/ArizonaCitiesExtractionCode" TargetMode="External"/><Relationship Id="rId4" Type="http://schemas.openxmlformats.org/officeDocument/2006/relationships/hyperlink" Target="https://www.youtube.com/@AlexTheAnalyst/about" TargetMode="External"/><Relationship Id="rId9" Type="http://schemas.openxmlformats.org/officeDocument/2006/relationships/hyperlink" Target="https://github.com/rashmikhadse/Incentives-Recommendation-Engi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4667248" y="2809875"/>
            <a:ext cx="6696075" cy="1909763"/>
          </a:xfrm>
        </p:spPr>
        <p:txBody>
          <a:bodyPr anchor="b">
            <a:normAutofit/>
          </a:bodyPr>
          <a:lstStyle/>
          <a:p>
            <a:r>
              <a:rPr lang="en-US" dirty="0"/>
              <a:t>Data Analyst Road Map- CDF</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657725" y="5028803"/>
            <a:ext cx="6696074" cy="365125"/>
          </a:xfrm>
        </p:spPr>
        <p:txBody>
          <a:bodyPr anchor="ctr">
            <a:normAutofit/>
          </a:bodyPr>
          <a:lstStyle/>
          <a:p>
            <a:r>
              <a:rPr lang="en-US" dirty="0"/>
              <a:t>Presented by Sai Bharath Kanasani -Data Analyst Trainer </a:t>
            </a:r>
          </a:p>
        </p:txBody>
      </p:sp>
      <p:sp>
        <p:nvSpPr>
          <p:cNvPr id="6" name="Slide Number Placeholder 4">
            <a:extLst>
              <a:ext uri="{FF2B5EF4-FFF2-40B4-BE49-F238E27FC236}">
                <a16:creationId xmlns:a16="http://schemas.microsoft.com/office/drawing/2014/main" id="{53277623-5161-0E2E-D3AD-D489A07D47D5}"/>
              </a:ext>
            </a:extLst>
          </p:cNvPr>
          <p:cNvSpPr>
            <a:spLocks noGrp="1"/>
          </p:cNvSpPr>
          <p:nvPr>
            <p:ph type="sldNum" sz="quarter" idx="12"/>
          </p:nvPr>
        </p:nvSpPr>
        <p:spPr>
          <a:xfrm>
            <a:off x="9658350" y="6356350"/>
            <a:ext cx="1695450" cy="365125"/>
          </a:xfrm>
        </p:spPr>
        <p:txBody>
          <a:bodyPr/>
          <a:lstStyle/>
          <a:p>
            <a:pPr>
              <a:spcAft>
                <a:spcPts val="600"/>
              </a:spcAft>
            </a:pPr>
            <a:fld id="{A49DFD55-3C28-40EF-9E31-A92D2E4017FF}" type="slidenum">
              <a:rPr lang="en-US" smtClean="0"/>
              <a:pPr>
                <a:spcAft>
                  <a:spcPts val="600"/>
                </a:spcAft>
              </a:pPr>
              <a:t>1</a:t>
            </a:fld>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2106-CAD2-F6C4-B68F-0953E604E884}"/>
              </a:ext>
            </a:extLst>
          </p:cNvPr>
          <p:cNvSpPr>
            <a:spLocks noGrp="1"/>
          </p:cNvSpPr>
          <p:nvPr>
            <p:ph type="title"/>
          </p:nvPr>
        </p:nvSpPr>
        <p:spPr>
          <a:xfrm>
            <a:off x="140000" y="124119"/>
            <a:ext cx="6333825" cy="567074"/>
          </a:xfrm>
        </p:spPr>
        <p:txBody>
          <a:bodyPr/>
          <a:lstStyle/>
          <a:p>
            <a:r>
              <a:rPr lang="en-US"/>
              <a:t>Summary </a:t>
            </a:r>
          </a:p>
        </p:txBody>
      </p:sp>
      <p:sp>
        <p:nvSpPr>
          <p:cNvPr id="3" name="Text Placeholder 2">
            <a:extLst>
              <a:ext uri="{FF2B5EF4-FFF2-40B4-BE49-F238E27FC236}">
                <a16:creationId xmlns:a16="http://schemas.microsoft.com/office/drawing/2014/main" id="{44A74E0D-4AAF-50B3-21B4-D7FCC00347EB}"/>
              </a:ext>
            </a:extLst>
          </p:cNvPr>
          <p:cNvSpPr>
            <a:spLocks noGrp="1"/>
          </p:cNvSpPr>
          <p:nvPr>
            <p:ph type="body" idx="1"/>
          </p:nvPr>
        </p:nvSpPr>
        <p:spPr>
          <a:xfrm>
            <a:off x="197509" y="929076"/>
            <a:ext cx="8892995" cy="4995300"/>
          </a:xfrm>
        </p:spPr>
        <p:txBody>
          <a:bodyPr vert="horz" lIns="91440" tIns="45720" rIns="91440" bIns="45720" rtlCol="0" anchor="t">
            <a:normAutofit/>
          </a:bodyPr>
          <a:lstStyle/>
          <a:p>
            <a:pPr marL="342900" indent="-342900">
              <a:buFont typeface="Arial" panose="020B0604020202020204" pitchFamily="34" charset="0"/>
              <a:buChar char="•"/>
            </a:pPr>
            <a:r>
              <a:rPr lang="en-US" sz="2400" dirty="0"/>
              <a:t>In this presentation, we only covered the basic lifecycle of a data analyst of the incentives data team. However, the best way to complete the task is to collaborate with the other peers in your team. The above slide references are approved by the organization and team lead. While performing the task every task has its own set of standard rules and regulations to follow which are given by the team lead or organization. </a:t>
            </a:r>
            <a:endParaRPr lang="en-US" dirty="0"/>
          </a:p>
          <a:p>
            <a:pPr marL="342900" indent="-342900">
              <a:buFont typeface="Arial" panose="020B0604020202020204" pitchFamily="34" charset="0"/>
              <a:buChar char="•"/>
            </a:pPr>
            <a:r>
              <a:rPr lang="en-US" sz="2400" dirty="0"/>
              <a:t>Use this as the basic reference for completing each task the team lead assigns. All the Best! </a:t>
            </a:r>
            <a:endParaRPr lang="en-US" dirty="0"/>
          </a:p>
        </p:txBody>
      </p:sp>
      <p:sp>
        <p:nvSpPr>
          <p:cNvPr id="4" name="Footer Placeholder 3">
            <a:extLst>
              <a:ext uri="{FF2B5EF4-FFF2-40B4-BE49-F238E27FC236}">
                <a16:creationId xmlns:a16="http://schemas.microsoft.com/office/drawing/2014/main" id="{6D62EF2C-D908-2744-3D75-7B67E01879CC}"/>
              </a:ext>
            </a:extLst>
          </p:cNvPr>
          <p:cNvSpPr>
            <a:spLocks noGrp="1"/>
          </p:cNvSpPr>
          <p:nvPr>
            <p:ph type="ftr" sz="quarter" idx="11"/>
          </p:nvPr>
        </p:nvSpPr>
        <p:spPr/>
        <p:txBody>
          <a:bodyPr/>
          <a:lstStyle/>
          <a:p>
            <a:r>
              <a:rPr lang="en-US" dirty="0"/>
              <a:t>Data Analyst Road Map- CDF</a:t>
            </a:r>
          </a:p>
        </p:txBody>
      </p:sp>
      <p:sp>
        <p:nvSpPr>
          <p:cNvPr id="5" name="Slide Number Placeholder 4">
            <a:extLst>
              <a:ext uri="{FF2B5EF4-FFF2-40B4-BE49-F238E27FC236}">
                <a16:creationId xmlns:a16="http://schemas.microsoft.com/office/drawing/2014/main" id="{33BAA1ED-3538-7DD2-B98C-F2055B5729F6}"/>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04708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3539614" y="3008671"/>
            <a:ext cx="6301760" cy="2337052"/>
          </a:xfrm>
        </p:spPr>
        <p:txBody>
          <a:bodyPr vert="horz" lIns="91440" tIns="45720" rIns="91440" bIns="45720" rtlCol="0" anchor="t">
            <a:normAutofit/>
          </a:bodyPr>
          <a:lstStyle/>
          <a:p>
            <a:r>
              <a:rPr lang="en-US" sz="3200" dirty="0"/>
              <a:t>ONE TEAM ONE DREAM!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109132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017198" y="1716477"/>
            <a:ext cx="2895600" cy="4474683"/>
          </a:xfrm>
        </p:spPr>
        <p:txBody>
          <a:bodyPr vert="horz" lIns="91440" tIns="45720" rIns="91440" bIns="45720" rtlCol="0" anchor="t">
            <a:normAutofit/>
          </a:bodyPr>
          <a:lstStyle/>
          <a:p>
            <a:r>
              <a:rPr lang="en-US" dirty="0"/>
              <a:t>Introduction</a:t>
            </a:r>
          </a:p>
          <a:p>
            <a:r>
              <a:rPr lang="en-US" dirty="0"/>
              <a:t>Data Collection</a:t>
            </a:r>
          </a:p>
          <a:p>
            <a:r>
              <a:rPr lang="en-US" dirty="0"/>
              <a:t>Data Cleaning</a:t>
            </a:r>
          </a:p>
          <a:p>
            <a:r>
              <a:rPr lang="en-US" dirty="0"/>
              <a:t>Data Validation</a:t>
            </a:r>
          </a:p>
          <a:p>
            <a:r>
              <a:rPr lang="en-US" dirty="0"/>
              <a:t>Visualization </a:t>
            </a:r>
          </a:p>
          <a:p>
            <a:r>
              <a:rPr lang="en-US" dirty="0"/>
              <a:t>Reference </a:t>
            </a:r>
          </a:p>
          <a:p>
            <a:r>
              <a:rPr lang="en-US"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Data Analyst Road Map- CDF</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text with gold stars&#10;&#10;Description automatically generated">
            <a:extLst>
              <a:ext uri="{FF2B5EF4-FFF2-40B4-BE49-F238E27FC236}">
                <a16:creationId xmlns:a16="http://schemas.microsoft.com/office/drawing/2014/main" id="{A0FAA162-DC20-1EAC-6E4C-8CAAD69A783B}"/>
              </a:ext>
            </a:extLst>
          </p:cNvPr>
          <p:cNvPicPr>
            <a:picLocks noChangeAspect="1"/>
          </p:cNvPicPr>
          <p:nvPr/>
        </p:nvPicPr>
        <p:blipFill>
          <a:blip r:embed="rId2"/>
          <a:stretch>
            <a:fillRect/>
          </a:stretch>
        </p:blipFill>
        <p:spPr>
          <a:xfrm>
            <a:off x="1185953" y="2509296"/>
            <a:ext cx="5642550" cy="3175213"/>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68755" y="124119"/>
            <a:ext cx="6305070" cy="624584"/>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68755" y="1173491"/>
            <a:ext cx="7544651" cy="4194922"/>
          </a:xfrm>
        </p:spPr>
        <p:txBody>
          <a:bodyPr vert="horz" lIns="91440" tIns="45720" rIns="91440" bIns="45720" rtlCol="0" anchor="t">
            <a:noAutofit/>
          </a:bodyPr>
          <a:lstStyle/>
          <a:p>
            <a:r>
              <a:rPr lang="en-US" sz="2000" dirty="0"/>
              <a:t>Hello, peer Congratulations on joining the team! At Community Dreams Foundation.</a:t>
            </a:r>
          </a:p>
          <a:p>
            <a:r>
              <a:rPr lang="en-US" sz="2000" dirty="0"/>
              <a:t> </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Data Analyst Road Map- CDF</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EE69-6401-066D-943B-51A05DB4C1A2}"/>
              </a:ext>
            </a:extLst>
          </p:cNvPr>
          <p:cNvSpPr>
            <a:spLocks noGrp="1"/>
          </p:cNvSpPr>
          <p:nvPr>
            <p:ph type="title"/>
          </p:nvPr>
        </p:nvSpPr>
        <p:spPr>
          <a:xfrm>
            <a:off x="111246" y="-163428"/>
            <a:ext cx="5988768" cy="725225"/>
          </a:xfrm>
        </p:spPr>
        <p:txBody>
          <a:bodyPr/>
          <a:lstStyle/>
          <a:p>
            <a:r>
              <a:rPr lang="en-US"/>
              <a:t>Data COLLECTION </a:t>
            </a:r>
          </a:p>
        </p:txBody>
      </p:sp>
      <p:sp>
        <p:nvSpPr>
          <p:cNvPr id="3" name="Text Placeholder 2">
            <a:extLst>
              <a:ext uri="{FF2B5EF4-FFF2-40B4-BE49-F238E27FC236}">
                <a16:creationId xmlns:a16="http://schemas.microsoft.com/office/drawing/2014/main" id="{3CC18F3B-6F07-B277-140C-ED2292B4847F}"/>
              </a:ext>
            </a:extLst>
          </p:cNvPr>
          <p:cNvSpPr>
            <a:spLocks noGrp="1"/>
          </p:cNvSpPr>
          <p:nvPr>
            <p:ph type="body" idx="1"/>
          </p:nvPr>
        </p:nvSpPr>
        <p:spPr>
          <a:xfrm>
            <a:off x="111246" y="928705"/>
            <a:ext cx="8973760" cy="4675681"/>
          </a:xfrm>
        </p:spPr>
        <p:txBody>
          <a:bodyPr vert="horz" lIns="91440" tIns="45720" rIns="91440" bIns="45720" rtlCol="0" anchor="t">
            <a:normAutofit/>
          </a:bodyPr>
          <a:lstStyle/>
          <a:p>
            <a:pPr marL="342900" indent="-342900">
              <a:buFont typeface="Arial" panose="020B0604020202020204" pitchFamily="34" charset="0"/>
              <a:buChar char="•"/>
            </a:pPr>
            <a:r>
              <a:rPr lang="en-US" sz="2000" dirty="0"/>
              <a:t>Web Scrapping</a:t>
            </a:r>
          </a:p>
          <a:p>
            <a:pPr marL="342900" indent="-342900">
              <a:buFont typeface="Arial" panose="020B0604020202020204" pitchFamily="34" charset="0"/>
              <a:buChar char="•"/>
            </a:pPr>
            <a:r>
              <a:rPr lang="en-US" sz="2000" dirty="0"/>
              <a:t>As a data analyst, the basic part is collecting the project’s data. Here In our project, we need to collect incentive data from various websites from the government or private websites by using web scrapping. </a:t>
            </a:r>
          </a:p>
          <a:p>
            <a:pPr marL="342900" indent="-342900">
              <a:buFont typeface="Arial" panose="020B0604020202020204" pitchFamily="34" charset="0"/>
              <a:buChar char="•"/>
            </a:pPr>
            <a:r>
              <a:rPr lang="en-US" sz="2000" dirty="0"/>
              <a:t>In our team, we use a common API to scrap the data which is Selenium an automated bot that extracts the data from the website in a fast and effective way, and with it, we include the Beautiful Soup. And to structure the data we use Python pandas to frame the data.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dirty="0"/>
          </a:p>
        </p:txBody>
      </p:sp>
      <p:sp>
        <p:nvSpPr>
          <p:cNvPr id="4" name="Footer Placeholder 3">
            <a:extLst>
              <a:ext uri="{FF2B5EF4-FFF2-40B4-BE49-F238E27FC236}">
                <a16:creationId xmlns:a16="http://schemas.microsoft.com/office/drawing/2014/main" id="{C5CF01C0-F4A3-4A13-52A1-EA93020EE62A}"/>
              </a:ext>
            </a:extLst>
          </p:cNvPr>
          <p:cNvSpPr>
            <a:spLocks noGrp="1"/>
          </p:cNvSpPr>
          <p:nvPr>
            <p:ph type="ftr" sz="quarter" idx="11"/>
          </p:nvPr>
        </p:nvSpPr>
        <p:spPr/>
        <p:txBody>
          <a:bodyPr/>
          <a:lstStyle/>
          <a:p>
            <a:r>
              <a:rPr lang="en-US" dirty="0"/>
              <a:t>Data Analyst Road Map- CDF</a:t>
            </a:r>
          </a:p>
        </p:txBody>
      </p:sp>
      <p:sp>
        <p:nvSpPr>
          <p:cNvPr id="5" name="Slide Number Placeholder 4">
            <a:extLst>
              <a:ext uri="{FF2B5EF4-FFF2-40B4-BE49-F238E27FC236}">
                <a16:creationId xmlns:a16="http://schemas.microsoft.com/office/drawing/2014/main" id="{3F91D84C-A5CF-4BE6-1F29-494B94F9A472}"/>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6" name="Picture 5" descr="A person holding a magnifying glass">
            <a:extLst>
              <a:ext uri="{FF2B5EF4-FFF2-40B4-BE49-F238E27FC236}">
                <a16:creationId xmlns:a16="http://schemas.microsoft.com/office/drawing/2014/main" id="{A4CBF8FE-C836-FF2E-D18C-FDCDF07442E5}"/>
              </a:ext>
            </a:extLst>
          </p:cNvPr>
          <p:cNvPicPr>
            <a:picLocks noChangeAspect="1"/>
          </p:cNvPicPr>
          <p:nvPr/>
        </p:nvPicPr>
        <p:blipFill>
          <a:blip r:embed="rId2"/>
          <a:stretch>
            <a:fillRect/>
          </a:stretch>
        </p:blipFill>
        <p:spPr>
          <a:xfrm>
            <a:off x="634552" y="3641875"/>
            <a:ext cx="6294407" cy="2897037"/>
          </a:xfrm>
          <a:prstGeom prst="rect">
            <a:avLst/>
          </a:prstGeom>
        </p:spPr>
      </p:pic>
    </p:spTree>
    <p:extLst>
      <p:ext uri="{BB962C8B-B14F-4D97-AF65-F5344CB8AC3E}">
        <p14:creationId xmlns:p14="http://schemas.microsoft.com/office/powerpoint/2010/main" val="30896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B5F7-3A9D-2FD4-D93F-06E446A123A9}"/>
              </a:ext>
            </a:extLst>
          </p:cNvPr>
          <p:cNvSpPr>
            <a:spLocks noGrp="1"/>
          </p:cNvSpPr>
          <p:nvPr>
            <p:ph type="title"/>
          </p:nvPr>
        </p:nvSpPr>
        <p:spPr>
          <a:xfrm>
            <a:off x="542566" y="124119"/>
            <a:ext cx="5931259" cy="638961"/>
          </a:xfrm>
        </p:spPr>
        <p:txBody>
          <a:bodyPr/>
          <a:lstStyle/>
          <a:p>
            <a:r>
              <a:rPr lang="en-US"/>
              <a:t>Data CLEANING</a:t>
            </a:r>
          </a:p>
        </p:txBody>
      </p:sp>
      <p:sp>
        <p:nvSpPr>
          <p:cNvPr id="3" name="Text Placeholder 2">
            <a:extLst>
              <a:ext uri="{FF2B5EF4-FFF2-40B4-BE49-F238E27FC236}">
                <a16:creationId xmlns:a16="http://schemas.microsoft.com/office/drawing/2014/main" id="{F68BF1DD-7763-5B99-2B64-CC121093DE10}"/>
              </a:ext>
            </a:extLst>
          </p:cNvPr>
          <p:cNvSpPr>
            <a:spLocks noGrp="1"/>
          </p:cNvSpPr>
          <p:nvPr>
            <p:ph type="body" idx="1"/>
          </p:nvPr>
        </p:nvSpPr>
        <p:spPr>
          <a:xfrm>
            <a:off x="412954" y="1000962"/>
            <a:ext cx="7685511" cy="3630031"/>
          </a:xfrm>
        </p:spPr>
        <p:txBody>
          <a:bodyPr vert="horz" lIns="91440" tIns="45720" rIns="91440" bIns="45720" rtlCol="0" anchor="t">
            <a:noAutofit/>
          </a:bodyPr>
          <a:lstStyle/>
          <a:p>
            <a:pPr marL="342900" indent="-342900">
              <a:buFont typeface="Arial" panose="020B0604020202020204" pitchFamily="34" charset="0"/>
              <a:buChar char="•"/>
            </a:pPr>
            <a:r>
              <a:rPr lang="en-US" sz="2000" dirty="0"/>
              <a:t>Data Cleaning</a:t>
            </a:r>
          </a:p>
          <a:p>
            <a:pPr marL="342900" indent="-342900">
              <a:buFont typeface="Arial" panose="020B0604020202020204" pitchFamily="34" charset="0"/>
              <a:buChar char="•"/>
            </a:pPr>
            <a:r>
              <a:rPr lang="en-US" sz="2000" dirty="0"/>
              <a:t>It is the second step of our project. In this step, we are transforming data into our needs adding columns analyzing the data, finding the empty files, and clearing the issues </a:t>
            </a:r>
          </a:p>
          <a:p>
            <a:pPr marL="342900" indent="-342900">
              <a:buFont typeface="Arial" panose="020B0604020202020204" pitchFamily="34" charset="0"/>
              <a:buChar char="•"/>
            </a:pPr>
            <a:r>
              <a:rPr lang="en-US" sz="2000" dirty="0"/>
              <a:t>Note: We are not deleting any kind of data here this is because of the project requirements</a:t>
            </a:r>
          </a:p>
          <a:p>
            <a:endParaRPr lang="en-US" sz="2000" dirty="0"/>
          </a:p>
        </p:txBody>
      </p:sp>
      <p:sp>
        <p:nvSpPr>
          <p:cNvPr id="4" name="Footer Placeholder 3">
            <a:extLst>
              <a:ext uri="{FF2B5EF4-FFF2-40B4-BE49-F238E27FC236}">
                <a16:creationId xmlns:a16="http://schemas.microsoft.com/office/drawing/2014/main" id="{0B8791DB-17DC-3BAF-DF3A-6D9B87C4B595}"/>
              </a:ext>
            </a:extLst>
          </p:cNvPr>
          <p:cNvSpPr>
            <a:spLocks noGrp="1"/>
          </p:cNvSpPr>
          <p:nvPr>
            <p:ph type="ftr" sz="quarter" idx="11"/>
          </p:nvPr>
        </p:nvSpPr>
        <p:spPr/>
        <p:txBody>
          <a:bodyPr/>
          <a:lstStyle/>
          <a:p>
            <a:r>
              <a:rPr lang="en-US" dirty="0"/>
              <a:t>Data Analyst Road Map- CDF</a:t>
            </a:r>
          </a:p>
        </p:txBody>
      </p:sp>
      <p:sp>
        <p:nvSpPr>
          <p:cNvPr id="5" name="Slide Number Placeholder 4">
            <a:extLst>
              <a:ext uri="{FF2B5EF4-FFF2-40B4-BE49-F238E27FC236}">
                <a16:creationId xmlns:a16="http://schemas.microsoft.com/office/drawing/2014/main" id="{5CAB7185-D970-B07D-555B-97BC5E45A122}"/>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6" name="Picture 5" descr="A cartoon character vacuuming a floor&#10;&#10;Description automatically generated">
            <a:extLst>
              <a:ext uri="{FF2B5EF4-FFF2-40B4-BE49-F238E27FC236}">
                <a16:creationId xmlns:a16="http://schemas.microsoft.com/office/drawing/2014/main" id="{A4DE5201-F455-8549-EF9F-40B38359E0B9}"/>
              </a:ext>
            </a:extLst>
          </p:cNvPr>
          <p:cNvPicPr>
            <a:picLocks noChangeAspect="1"/>
          </p:cNvPicPr>
          <p:nvPr/>
        </p:nvPicPr>
        <p:blipFill>
          <a:blip r:embed="rId2"/>
          <a:stretch>
            <a:fillRect/>
          </a:stretch>
        </p:blipFill>
        <p:spPr>
          <a:xfrm>
            <a:off x="640325" y="3379111"/>
            <a:ext cx="6636775" cy="2979527"/>
          </a:xfrm>
          <a:prstGeom prst="rect">
            <a:avLst/>
          </a:prstGeom>
        </p:spPr>
      </p:pic>
    </p:spTree>
    <p:extLst>
      <p:ext uri="{BB962C8B-B14F-4D97-AF65-F5344CB8AC3E}">
        <p14:creationId xmlns:p14="http://schemas.microsoft.com/office/powerpoint/2010/main" val="123973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7934-48B7-F704-E398-832E8338630E}"/>
              </a:ext>
            </a:extLst>
          </p:cNvPr>
          <p:cNvSpPr>
            <a:spLocks noGrp="1"/>
          </p:cNvSpPr>
          <p:nvPr>
            <p:ph type="title"/>
          </p:nvPr>
        </p:nvSpPr>
        <p:spPr>
          <a:xfrm>
            <a:off x="341283" y="253516"/>
            <a:ext cx="6132542" cy="624583"/>
          </a:xfrm>
        </p:spPr>
        <p:txBody>
          <a:bodyPr/>
          <a:lstStyle/>
          <a:p>
            <a:r>
              <a:rPr lang="en-US"/>
              <a:t>Data Validation</a:t>
            </a:r>
          </a:p>
        </p:txBody>
      </p:sp>
      <p:sp>
        <p:nvSpPr>
          <p:cNvPr id="3" name="Text Placeholder 2">
            <a:extLst>
              <a:ext uri="{FF2B5EF4-FFF2-40B4-BE49-F238E27FC236}">
                <a16:creationId xmlns:a16="http://schemas.microsoft.com/office/drawing/2014/main" id="{6218AFF9-2B37-26AC-DB57-B1F99D89D179}"/>
              </a:ext>
            </a:extLst>
          </p:cNvPr>
          <p:cNvSpPr>
            <a:spLocks noGrp="1"/>
          </p:cNvSpPr>
          <p:nvPr>
            <p:ph type="body" idx="1"/>
          </p:nvPr>
        </p:nvSpPr>
        <p:spPr>
          <a:xfrm>
            <a:off x="53736" y="972208"/>
            <a:ext cx="8763597" cy="2220470"/>
          </a:xfrm>
        </p:spPr>
        <p:txBody>
          <a:bodyPr vert="horz" lIns="91440" tIns="45720" rIns="91440" bIns="45720" rtlCol="0" anchor="t">
            <a:noAutofit/>
          </a:bodyPr>
          <a:lstStyle/>
          <a:p>
            <a:pPr marL="342900" indent="-342900">
              <a:buFont typeface="Arial" panose="020B0604020202020204" pitchFamily="34" charset="0"/>
              <a:buChar char="•"/>
            </a:pPr>
            <a:r>
              <a:rPr lang="en-US" sz="2000" dirty="0"/>
              <a:t>Data Validation</a:t>
            </a:r>
          </a:p>
          <a:p>
            <a:pPr marL="342900" indent="-342900">
              <a:buFont typeface="Arial" panose="020B0604020202020204" pitchFamily="34" charset="0"/>
              <a:buChar char="•"/>
            </a:pPr>
            <a:r>
              <a:rPr lang="en-US" sz="2000" dirty="0"/>
              <a:t>In this step, we are making a few changes to the structure of our data like adding multiple columns in a dictionary format. </a:t>
            </a:r>
          </a:p>
          <a:p>
            <a:pPr marL="342900" indent="-342900">
              <a:buFont typeface="Arial" panose="020B0604020202020204" pitchFamily="34" charset="0"/>
              <a:buChar char="•"/>
            </a:pPr>
            <a:r>
              <a:rPr lang="en-US" sz="2000" dirty="0"/>
              <a:t>This is the step where we check the data quality and find the right structure for our data to store in the database for use in the future. </a:t>
            </a:r>
          </a:p>
        </p:txBody>
      </p:sp>
      <p:sp>
        <p:nvSpPr>
          <p:cNvPr id="4" name="Footer Placeholder 3">
            <a:extLst>
              <a:ext uri="{FF2B5EF4-FFF2-40B4-BE49-F238E27FC236}">
                <a16:creationId xmlns:a16="http://schemas.microsoft.com/office/drawing/2014/main" id="{8464E38E-D2BE-0EC0-4967-7E7019808A1B}"/>
              </a:ext>
            </a:extLst>
          </p:cNvPr>
          <p:cNvSpPr>
            <a:spLocks noGrp="1"/>
          </p:cNvSpPr>
          <p:nvPr>
            <p:ph type="ftr" sz="quarter" idx="11"/>
          </p:nvPr>
        </p:nvSpPr>
        <p:spPr>
          <a:xfrm>
            <a:off x="2463800" y="6356350"/>
            <a:ext cx="3479800" cy="365125"/>
          </a:xfrm>
        </p:spPr>
        <p:txBody>
          <a:bodyPr/>
          <a:lstStyle/>
          <a:p>
            <a:r>
              <a:rPr lang="en-US" dirty="0"/>
              <a:t>Data Analyst Road Map- CDF</a:t>
            </a:r>
          </a:p>
        </p:txBody>
      </p:sp>
      <p:sp>
        <p:nvSpPr>
          <p:cNvPr id="5" name="Slide Number Placeholder 4">
            <a:extLst>
              <a:ext uri="{FF2B5EF4-FFF2-40B4-BE49-F238E27FC236}">
                <a16:creationId xmlns:a16="http://schemas.microsoft.com/office/drawing/2014/main" id="{B971D8BE-DC2B-50B7-B4FB-D7287EA15F37}"/>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6" name="Picture 5">
            <a:extLst>
              <a:ext uri="{FF2B5EF4-FFF2-40B4-BE49-F238E27FC236}">
                <a16:creationId xmlns:a16="http://schemas.microsoft.com/office/drawing/2014/main" id="{5BE8CB88-AE69-75BD-CE92-88DF43AB243D}"/>
              </a:ext>
            </a:extLst>
          </p:cNvPr>
          <p:cNvPicPr>
            <a:picLocks noChangeAspect="1"/>
          </p:cNvPicPr>
          <p:nvPr/>
        </p:nvPicPr>
        <p:blipFill>
          <a:blip r:embed="rId2"/>
          <a:stretch>
            <a:fillRect/>
          </a:stretch>
        </p:blipFill>
        <p:spPr>
          <a:xfrm>
            <a:off x="341283" y="3989595"/>
            <a:ext cx="8019690" cy="2614889"/>
          </a:xfrm>
          <a:prstGeom prst="rect">
            <a:avLst/>
          </a:prstGeom>
        </p:spPr>
      </p:pic>
    </p:spTree>
    <p:extLst>
      <p:ext uri="{BB962C8B-B14F-4D97-AF65-F5344CB8AC3E}">
        <p14:creationId xmlns:p14="http://schemas.microsoft.com/office/powerpoint/2010/main" val="362027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7640-DFA4-44CC-3122-D6187B05D6C0}"/>
              </a:ext>
            </a:extLst>
          </p:cNvPr>
          <p:cNvSpPr>
            <a:spLocks noGrp="1"/>
          </p:cNvSpPr>
          <p:nvPr>
            <p:ph type="title"/>
          </p:nvPr>
        </p:nvSpPr>
        <p:spPr>
          <a:xfrm>
            <a:off x="226264" y="181629"/>
            <a:ext cx="6247561" cy="682093"/>
          </a:xfrm>
        </p:spPr>
        <p:txBody>
          <a:bodyPr/>
          <a:lstStyle/>
          <a:p>
            <a:r>
              <a:rPr lang="en-US"/>
              <a:t>VISUALIZATION</a:t>
            </a:r>
          </a:p>
        </p:txBody>
      </p:sp>
      <p:sp>
        <p:nvSpPr>
          <p:cNvPr id="3" name="Text Placeholder 2">
            <a:extLst>
              <a:ext uri="{FF2B5EF4-FFF2-40B4-BE49-F238E27FC236}">
                <a16:creationId xmlns:a16="http://schemas.microsoft.com/office/drawing/2014/main" id="{5277A9CE-6E45-0681-E54E-4E2085EBD4E3}"/>
              </a:ext>
            </a:extLst>
          </p:cNvPr>
          <p:cNvSpPr>
            <a:spLocks noGrp="1"/>
          </p:cNvSpPr>
          <p:nvPr>
            <p:ph type="body" idx="1"/>
          </p:nvPr>
        </p:nvSpPr>
        <p:spPr>
          <a:xfrm>
            <a:off x="226264" y="943454"/>
            <a:ext cx="7800315" cy="5412896"/>
          </a:xfrm>
        </p:spPr>
        <p:txBody>
          <a:bodyPr vert="horz" lIns="91440" tIns="45720" rIns="91440" bIns="45720" rtlCol="0" anchor="t">
            <a:normAutofit/>
          </a:bodyPr>
          <a:lstStyle/>
          <a:p>
            <a:pPr marL="285750" indent="-285750">
              <a:buFont typeface="Arial" panose="020B0604020202020204" pitchFamily="34" charset="0"/>
              <a:buChar char="•"/>
            </a:pPr>
            <a:r>
              <a:rPr lang="en-US" sz="1800" dirty="0"/>
              <a:t>Data Visualization</a:t>
            </a:r>
          </a:p>
          <a:p>
            <a:pPr marL="285750" indent="-285750">
              <a:buFont typeface="Arial" panose="020B0604020202020204" pitchFamily="34" charset="0"/>
              <a:buChar char="•"/>
            </a:pPr>
            <a:r>
              <a:rPr lang="en-US" sz="1800" dirty="0">
                <a:ea typeface="+mn-lt"/>
                <a:cs typeface="+mn-lt"/>
              </a:rPr>
              <a:t>To analyze vast amounts of data and make data-driven decisions in the world of big data, data visualization tools and technologies are crucial.</a:t>
            </a:r>
            <a:endParaRPr lang="en-US" sz="1800" dirty="0"/>
          </a:p>
          <a:p>
            <a:pPr marL="285750" indent="-285750">
              <a:buFont typeface="Arial" panose="020B0604020202020204" pitchFamily="34" charset="0"/>
              <a:buChar char="•"/>
            </a:pPr>
            <a:r>
              <a:rPr lang="en-US" sz="1800" dirty="0"/>
              <a:t>To get a better understanding of the data that we have we use visualization techniques to check the whole data we have. We use these visualizations to give a clear picture to our customers and stakeholders so that we can make better decisions in our project.</a:t>
            </a:r>
          </a:p>
          <a:p>
            <a:pPr marL="285750" indent="-285750">
              <a:buFont typeface="Arial" panose="020B0604020202020204" pitchFamily="34" charset="0"/>
              <a:buChar char="•"/>
            </a:pPr>
            <a:r>
              <a:rPr lang="en-US" sz="1800" dirty="0"/>
              <a:t>For Visualization, we use multiple BI tools like Power BI, Tableau, Google Labs, and Excel. </a:t>
            </a:r>
          </a:p>
        </p:txBody>
      </p:sp>
      <p:sp>
        <p:nvSpPr>
          <p:cNvPr id="4" name="Footer Placeholder 3">
            <a:extLst>
              <a:ext uri="{FF2B5EF4-FFF2-40B4-BE49-F238E27FC236}">
                <a16:creationId xmlns:a16="http://schemas.microsoft.com/office/drawing/2014/main" id="{65E5D649-8C77-0BAC-CEA8-19947DEF567B}"/>
              </a:ext>
            </a:extLst>
          </p:cNvPr>
          <p:cNvSpPr>
            <a:spLocks noGrp="1"/>
          </p:cNvSpPr>
          <p:nvPr>
            <p:ph type="ftr" sz="quarter" idx="11"/>
          </p:nvPr>
        </p:nvSpPr>
        <p:spPr/>
        <p:txBody>
          <a:bodyPr/>
          <a:lstStyle/>
          <a:p>
            <a:r>
              <a:rPr lang="en-US" dirty="0"/>
              <a:t>Data Analyst Road Map- CDF</a:t>
            </a:r>
          </a:p>
        </p:txBody>
      </p:sp>
      <p:sp>
        <p:nvSpPr>
          <p:cNvPr id="5" name="Slide Number Placeholder 4">
            <a:extLst>
              <a:ext uri="{FF2B5EF4-FFF2-40B4-BE49-F238E27FC236}">
                <a16:creationId xmlns:a16="http://schemas.microsoft.com/office/drawing/2014/main" id="{7305C58B-0ACA-AFC3-C094-4F5657F9B004}"/>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63648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88057D-C260-B31B-9AE8-A93A1A6C211A}"/>
              </a:ext>
            </a:extLst>
          </p:cNvPr>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id="{BFE979E8-83FD-33EE-E8D3-EF41177A7D22}"/>
              </a:ext>
            </a:extLst>
          </p:cNvPr>
          <p:cNvSpPr>
            <a:spLocks noGrp="1"/>
          </p:cNvSpPr>
          <p:nvPr>
            <p:ph type="ftr" sz="quarter" idx="11"/>
          </p:nvPr>
        </p:nvSpPr>
        <p:spPr/>
        <p:txBody>
          <a:bodyPr/>
          <a:lstStyle/>
          <a:p>
            <a:r>
              <a:rPr lang="en-US" dirty="0"/>
              <a:t>Data Analyst Road Map- CDF</a:t>
            </a:r>
          </a:p>
        </p:txBody>
      </p:sp>
      <p:sp>
        <p:nvSpPr>
          <p:cNvPr id="5" name="Slide Number Placeholder 4">
            <a:extLst>
              <a:ext uri="{FF2B5EF4-FFF2-40B4-BE49-F238E27FC236}">
                <a16:creationId xmlns:a16="http://schemas.microsoft.com/office/drawing/2014/main" id="{EB3DCCAE-87E9-D583-833C-014266BD035D}"/>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6" name="Picture 5" descr="A screenshot of a data presentation&#10;&#10;Description automatically generated">
            <a:extLst>
              <a:ext uri="{FF2B5EF4-FFF2-40B4-BE49-F238E27FC236}">
                <a16:creationId xmlns:a16="http://schemas.microsoft.com/office/drawing/2014/main" id="{40603442-79F2-8A57-881F-029AE2E758A0}"/>
              </a:ext>
            </a:extLst>
          </p:cNvPr>
          <p:cNvPicPr>
            <a:picLocks noChangeAspect="1"/>
          </p:cNvPicPr>
          <p:nvPr/>
        </p:nvPicPr>
        <p:blipFill>
          <a:blip r:embed="rId2"/>
          <a:stretch>
            <a:fillRect/>
          </a:stretch>
        </p:blipFill>
        <p:spPr>
          <a:xfrm>
            <a:off x="497457" y="933625"/>
            <a:ext cx="6847240" cy="5413706"/>
          </a:xfrm>
          <a:prstGeom prst="rect">
            <a:avLst/>
          </a:prstGeom>
        </p:spPr>
      </p:pic>
    </p:spTree>
    <p:extLst>
      <p:ext uri="{BB962C8B-B14F-4D97-AF65-F5344CB8AC3E}">
        <p14:creationId xmlns:p14="http://schemas.microsoft.com/office/powerpoint/2010/main" val="238763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AA19-CAAF-8160-4180-30EAD24E0269}"/>
              </a:ext>
            </a:extLst>
          </p:cNvPr>
          <p:cNvSpPr>
            <a:spLocks noGrp="1"/>
          </p:cNvSpPr>
          <p:nvPr>
            <p:ph type="title"/>
          </p:nvPr>
        </p:nvSpPr>
        <p:spPr>
          <a:xfrm>
            <a:off x="125623" y="124119"/>
            <a:ext cx="6348202" cy="595828"/>
          </a:xfrm>
        </p:spPr>
        <p:txBody>
          <a:bodyPr/>
          <a:lstStyle/>
          <a:p>
            <a:r>
              <a:rPr lang="en-US"/>
              <a:t>References </a:t>
            </a:r>
          </a:p>
        </p:txBody>
      </p:sp>
      <p:sp>
        <p:nvSpPr>
          <p:cNvPr id="3" name="Text Placeholder 2">
            <a:extLst>
              <a:ext uri="{FF2B5EF4-FFF2-40B4-BE49-F238E27FC236}">
                <a16:creationId xmlns:a16="http://schemas.microsoft.com/office/drawing/2014/main" id="{DF6C6453-3DFD-D3AD-D608-54782E7C40A1}"/>
              </a:ext>
            </a:extLst>
          </p:cNvPr>
          <p:cNvSpPr>
            <a:spLocks noGrp="1"/>
          </p:cNvSpPr>
          <p:nvPr>
            <p:ph type="body" idx="1"/>
          </p:nvPr>
        </p:nvSpPr>
        <p:spPr>
          <a:xfrm>
            <a:off x="125623" y="871567"/>
            <a:ext cx="9784390" cy="5052809"/>
          </a:xfrm>
        </p:spPr>
        <p:txBody>
          <a:bodyPr vert="horz" lIns="91440" tIns="45720" rIns="91440" bIns="45720" rtlCol="0" anchor="t">
            <a:normAutofit/>
          </a:bodyPr>
          <a:lstStyle/>
          <a:p>
            <a:r>
              <a:rPr lang="en-US" dirty="0"/>
              <a:t>Here are some references to you. And the best part is to do your own research so that you can gain a good amount of understanding of the problem.</a:t>
            </a:r>
          </a:p>
          <a:p>
            <a:r>
              <a:rPr lang="en-US" dirty="0"/>
              <a:t>Web Scrapping: </a:t>
            </a:r>
          </a:p>
          <a:p>
            <a:r>
              <a:rPr lang="en-US" dirty="0"/>
              <a:t>YouTube: </a:t>
            </a:r>
            <a:r>
              <a:rPr lang="en-US" dirty="0">
                <a:ea typeface="+mn-lt"/>
                <a:cs typeface="+mn-lt"/>
                <a:hlinkClick r:id="rId2"/>
              </a:rPr>
              <a:t>https://www.youtube.com/@ThePyCoach</a:t>
            </a:r>
            <a:endParaRPr lang="en-US" dirty="0">
              <a:ea typeface="+mn-lt"/>
              <a:cs typeface="+mn-lt"/>
            </a:endParaRPr>
          </a:p>
          <a:p>
            <a:r>
              <a:rPr lang="en-US" dirty="0"/>
              <a:t>Blogs: </a:t>
            </a:r>
            <a:r>
              <a:rPr lang="en-US" dirty="0">
                <a:ea typeface="+mn-lt"/>
                <a:cs typeface="+mn-lt"/>
                <a:hlinkClick r:id="rId3"/>
              </a:rPr>
              <a:t>https://www.zenrows.com/blog/selenium-python-web-scraping</a:t>
            </a:r>
            <a:endParaRPr lang="en-US" dirty="0"/>
          </a:p>
          <a:p>
            <a:r>
              <a:rPr lang="en-US" dirty="0"/>
              <a:t>Data Cleaning: </a:t>
            </a:r>
          </a:p>
          <a:p>
            <a:r>
              <a:rPr lang="en-US" dirty="0"/>
              <a:t>YouTube: </a:t>
            </a:r>
            <a:r>
              <a:rPr lang="en-US" dirty="0">
                <a:ea typeface="+mn-lt"/>
                <a:cs typeface="+mn-lt"/>
                <a:hlinkClick r:id="rId4"/>
              </a:rPr>
              <a:t>https://www.youtube.com/@AlexTheAnalyst/about</a:t>
            </a:r>
            <a:endParaRPr lang="en-US" dirty="0"/>
          </a:p>
          <a:p>
            <a:r>
              <a:rPr lang="en-US" dirty="0"/>
              <a:t>Blogs: </a:t>
            </a:r>
            <a:r>
              <a:rPr lang="en-US" dirty="0">
                <a:ea typeface="+mn-lt"/>
                <a:cs typeface="+mn-lt"/>
                <a:hlinkClick r:id="rId5"/>
              </a:rPr>
              <a:t>https://www.w3schools.com/python/pandas/pandas_cleaning.asp</a:t>
            </a:r>
            <a:endParaRPr lang="en-US" dirty="0"/>
          </a:p>
          <a:p>
            <a:r>
              <a:rPr lang="en-US" dirty="0"/>
              <a:t>Visualization: </a:t>
            </a:r>
          </a:p>
          <a:p>
            <a:r>
              <a:rPr lang="en-US" dirty="0"/>
              <a:t>You Tube: </a:t>
            </a:r>
            <a:r>
              <a:rPr lang="en-US" dirty="0">
                <a:ea typeface="+mn-lt"/>
                <a:cs typeface="+mn-lt"/>
                <a:hlinkClick r:id="rId6"/>
              </a:rPr>
              <a:t>https://www.youtube.com/@KevinStratvert</a:t>
            </a:r>
            <a:endParaRPr lang="en-US" dirty="0"/>
          </a:p>
          <a:p>
            <a:r>
              <a:rPr lang="en-US" dirty="0"/>
              <a:t>Blogs: </a:t>
            </a:r>
            <a:r>
              <a:rPr lang="en-US" dirty="0">
                <a:ea typeface="+mn-lt"/>
                <a:cs typeface="+mn-lt"/>
                <a:hlinkClick r:id="rId7"/>
              </a:rPr>
              <a:t>https://www.tableau.com/learn/articles/data-visualization</a:t>
            </a:r>
            <a:endParaRPr lang="en-US" dirty="0">
              <a:hlinkClick r:id="rId7"/>
            </a:endParaRPr>
          </a:p>
          <a:p>
            <a:r>
              <a:rPr lang="en-US" dirty="0"/>
              <a:t>Reference 1: Sai Bharath </a:t>
            </a:r>
            <a:r>
              <a:rPr lang="en-US" dirty="0" err="1"/>
              <a:t>Kanasani</a:t>
            </a:r>
            <a:r>
              <a:rPr lang="en-US" dirty="0"/>
              <a:t>- </a:t>
            </a:r>
            <a:r>
              <a:rPr lang="en-US" dirty="0">
                <a:ea typeface="+mn-lt"/>
                <a:cs typeface="+mn-lt"/>
                <a:hlinkClick r:id="rId8"/>
              </a:rPr>
              <a:t>https://github.com/Saibharathkanasani/Data-Analyst-CDF-.git</a:t>
            </a:r>
            <a:endParaRPr lang="en-US" dirty="0">
              <a:ea typeface="+mn-lt"/>
              <a:cs typeface="+mn-lt"/>
            </a:endParaRPr>
          </a:p>
          <a:p>
            <a:r>
              <a:rPr lang="en-US" dirty="0"/>
              <a:t>Reference 2: Rashmi Khadse - </a:t>
            </a:r>
            <a:r>
              <a:rPr lang="en-US" dirty="0">
                <a:ea typeface="+mn-lt"/>
                <a:cs typeface="+mn-lt"/>
                <a:hlinkClick r:id="rId9"/>
              </a:rPr>
              <a:t>https://github.com/rashmikhadse/Incentives-Recommendation-Engine</a:t>
            </a:r>
            <a:endParaRPr lang="en-US" dirty="0"/>
          </a:p>
          <a:p>
            <a:r>
              <a:rPr lang="en-US" dirty="0"/>
              <a:t>Reference 3: Ren Guan - </a:t>
            </a:r>
            <a:r>
              <a:rPr lang="en-US" dirty="0">
                <a:ea typeface="+mn-lt"/>
                <a:cs typeface="+mn-lt"/>
                <a:hlinkClick r:id="rId10"/>
              </a:rPr>
              <a:t>https://github.com/PerfectEnvoyRG/ArizonaCitiesExtractionCode</a:t>
            </a:r>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4FFD0D57-32ED-6DB8-CE89-638DD4F36AB9}"/>
              </a:ext>
            </a:extLst>
          </p:cNvPr>
          <p:cNvSpPr>
            <a:spLocks noGrp="1"/>
          </p:cNvSpPr>
          <p:nvPr>
            <p:ph type="ftr" sz="quarter" idx="11"/>
          </p:nvPr>
        </p:nvSpPr>
        <p:spPr/>
        <p:txBody>
          <a:bodyPr/>
          <a:lstStyle/>
          <a:p>
            <a:r>
              <a:rPr lang="en-US" dirty="0"/>
              <a:t>Data Analyst Road Map- CDF</a:t>
            </a:r>
          </a:p>
        </p:txBody>
      </p:sp>
      <p:sp>
        <p:nvSpPr>
          <p:cNvPr id="5" name="Slide Number Placeholder 4">
            <a:extLst>
              <a:ext uri="{FF2B5EF4-FFF2-40B4-BE49-F238E27FC236}">
                <a16:creationId xmlns:a16="http://schemas.microsoft.com/office/drawing/2014/main" id="{70D1DC3C-372B-3ABF-64C3-3E0A747A8B9E}"/>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8795985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AB34632-EE39-4722-B8A6-C2A6B86CC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8A5EB6-E9B8-417D-B09E-03811FBC9BCD}">
  <ds:schemaRefs>
    <ds:schemaRef ds:uri="http://schemas.microsoft.com/sharepoint/v3/contenttype/forms"/>
  </ds:schemaRefs>
</ds:datastoreItem>
</file>

<file path=customXml/itemProps3.xml><?xml version="1.0" encoding="utf-8"?>
<ds:datastoreItem xmlns:ds="http://schemas.openxmlformats.org/officeDocument/2006/customXml" ds:itemID="{CE5CEF65-757A-4D05-90BA-ED40BC2E515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4887</TotalTime>
  <Words>686</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Custom</vt:lpstr>
      <vt:lpstr>Data Analyst Road Map- CDF</vt:lpstr>
      <vt:lpstr>AGENDA</vt:lpstr>
      <vt:lpstr>INTRODUCTION</vt:lpstr>
      <vt:lpstr>Data COLLECTION </vt:lpstr>
      <vt:lpstr>Data CLEANING</vt:lpstr>
      <vt:lpstr>Data Validation</vt:lpstr>
      <vt:lpstr>VISUALIZATION</vt:lpstr>
      <vt:lpstr>PowerPoint Presentation</vt:lpstr>
      <vt:lpstr>References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Sai Bharath Kanasani</cp:lastModifiedBy>
  <cp:revision>713</cp:revision>
  <dcterms:created xsi:type="dcterms:W3CDTF">2023-09-21T17:51:19Z</dcterms:created>
  <dcterms:modified xsi:type="dcterms:W3CDTF">2023-10-03T01:38:16Z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