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8371c4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8371c4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e8371c4b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e8371c4b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8371c4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8371c4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8371c4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8371c4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e8371c4b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e8371c4b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e8371c4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e8371c4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e8371c4b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e8371c4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e8371c4b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e8371c4b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e8371c4b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e8371c4b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8371c4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8371c4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fc6848a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fc6848a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8371c4b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8371c4b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8371c4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8371c4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e8371c4b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e8371c4b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8371c4b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8371c4b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8371c4b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8371c4b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e8371c4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e8371c4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e8371c4b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e8371c4b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8371c4b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e8371c4b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e8371c4b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e8371c4b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e8371c4b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e8371c4b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e8371c4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e8371c4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e8371c4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e8371c4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e8371c4b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e8371c4b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8371c4b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e8371c4b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8371c4b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8371c4b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8371c4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e8371c4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e8371c4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e8371c4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e8371c4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e8371c4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e8371c4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e8371c4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8371c4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8371c4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8371c4b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8371c4b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kaggle.com/datasets/jacksondivakarr/car-crash-dataset" TargetMode="External"/><Relationship Id="rId4" Type="http://schemas.openxmlformats.org/officeDocument/2006/relationships/hyperlink" Target="https://www.kaggle.com/code/tharanitharanm/urban-traffic-safety-pulse" TargetMode="External"/><Relationship Id="rId5" Type="http://schemas.openxmlformats.org/officeDocument/2006/relationships/hyperlink" Target="https://www.geeksforgeeks.org/matplotlib-tutorial/#plotting-histogram-in-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56150" y="2124800"/>
            <a:ext cx="5687700" cy="2321100"/>
          </a:xfrm>
          <a:prstGeom prst="rect">
            <a:avLst/>
          </a:prstGeom>
          <a:noFill/>
          <a:ln>
            <a:noFill/>
          </a:ln>
        </p:spPr>
        <p:txBody>
          <a:bodyPr anchorCtr="0" anchor="t" bIns="91425" lIns="91425" spcFirstLastPara="1" rIns="91425" wrap="square" tIns="91425">
            <a:spAutoFit/>
          </a:bodyPr>
          <a:lstStyle/>
          <a:p>
            <a:pPr indent="0" lvl="0" marL="342900" rtl="0" algn="ctr">
              <a:lnSpc>
                <a:spcPct val="115000"/>
              </a:lnSpc>
              <a:spcBef>
                <a:spcPts val="0"/>
              </a:spcBef>
              <a:spcAft>
                <a:spcPts val="0"/>
              </a:spcAft>
              <a:buClr>
                <a:schemeClr val="dk1"/>
              </a:buClr>
              <a:buSzPts val="1100"/>
              <a:buFont typeface="Arial"/>
              <a:buNone/>
            </a:pPr>
            <a:r>
              <a:rPr lang="en-GB" sz="2300">
                <a:solidFill>
                  <a:schemeClr val="dk1"/>
                </a:solidFill>
                <a:latin typeface="Times New Roman"/>
                <a:ea typeface="Times New Roman"/>
                <a:cs typeface="Times New Roman"/>
                <a:sym typeface="Times New Roman"/>
              </a:rPr>
              <a:t>The Impact of Road Conditions and Traffic Patterns on Accident Severity.</a:t>
            </a:r>
            <a:endParaRPr sz="2300">
              <a:solidFill>
                <a:schemeClr val="dk1"/>
              </a:solidFill>
              <a:latin typeface="Times New Roman"/>
              <a:ea typeface="Times New Roman"/>
              <a:cs typeface="Times New Roman"/>
              <a:sym typeface="Times New Roman"/>
            </a:endParaRPr>
          </a:p>
          <a:p>
            <a:pPr indent="0" lvl="0" marL="342900" rtl="0" algn="ctr">
              <a:lnSpc>
                <a:spcPct val="115000"/>
              </a:lnSpc>
              <a:spcBef>
                <a:spcPts val="6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0" lvl="0" marL="342900" rtl="0" algn="ctr">
              <a:lnSpc>
                <a:spcPct val="115000"/>
              </a:lnSpc>
              <a:spcBef>
                <a:spcPts val="6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317500"/>
            <a:ext cx="8520600" cy="425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Data cleaning :</a:t>
            </a:r>
            <a:endParaRPr/>
          </a:p>
          <a:p>
            <a:pPr indent="-342900" lvl="0" marL="457200" rtl="0" algn="l">
              <a:spcBef>
                <a:spcPts val="1200"/>
              </a:spcBef>
              <a:spcAft>
                <a:spcPts val="0"/>
              </a:spcAft>
              <a:buSzPts val="1800"/>
              <a:buChar char="●"/>
            </a:pPr>
            <a:r>
              <a:rPr lang="en-GB"/>
              <a:t>Missing address values ​​in the data set .</a:t>
            </a:r>
            <a:endParaRPr/>
          </a:p>
          <a:p>
            <a:pPr indent="-342900" lvl="0" marL="457200" rtl="0" algn="l">
              <a:spcBef>
                <a:spcPts val="0"/>
              </a:spcBef>
              <a:spcAft>
                <a:spcPts val="0"/>
              </a:spcAft>
              <a:buSzPts val="1800"/>
              <a:buChar char="●"/>
            </a:pPr>
            <a:r>
              <a:rPr lang="en-GB"/>
              <a:t>Handle inconsistent formatting .</a:t>
            </a:r>
            <a:endParaRPr/>
          </a:p>
          <a:p>
            <a:pPr indent="-342900" lvl="0" marL="457200" rtl="0" algn="l">
              <a:spcBef>
                <a:spcPts val="0"/>
              </a:spcBef>
              <a:spcAft>
                <a:spcPts val="0"/>
              </a:spcAft>
              <a:buSzPts val="1800"/>
              <a:buChar char="●"/>
            </a:pPr>
            <a:r>
              <a:rPr lang="en-GB"/>
              <a:t>outliers in the data .</a:t>
            </a:r>
            <a:endParaRPr/>
          </a:p>
          <a:p>
            <a:pPr indent="0" lvl="0" marL="0" rtl="0" algn="l">
              <a:spcBef>
                <a:spcPts val="1200"/>
              </a:spcBef>
              <a:spcAft>
                <a:spcPts val="0"/>
              </a:spcAft>
              <a:buClr>
                <a:schemeClr val="dk1"/>
              </a:buClr>
              <a:buSzPts val="1100"/>
              <a:buFont typeface="Arial"/>
              <a:buNone/>
            </a:pPr>
            <a:r>
              <a:rPr lang="en-GB"/>
              <a:t>Data conversion :</a:t>
            </a:r>
            <a:endParaRPr/>
          </a:p>
          <a:p>
            <a:pPr indent="-342900" lvl="0" marL="457200" rtl="0" algn="l">
              <a:spcBef>
                <a:spcPts val="1200"/>
              </a:spcBef>
              <a:spcAft>
                <a:spcPts val="0"/>
              </a:spcAft>
              <a:buSzPts val="1800"/>
              <a:buChar char="●"/>
            </a:pPr>
            <a:r>
              <a:rPr lang="en-GB"/>
              <a:t>Depending on the integration method chosen, this can be:</a:t>
            </a:r>
            <a:endParaRPr/>
          </a:p>
          <a:p>
            <a:pPr indent="-342900" lvl="0" marL="457200" rtl="0" algn="l">
              <a:spcBef>
                <a:spcPts val="0"/>
              </a:spcBef>
              <a:spcAft>
                <a:spcPts val="0"/>
              </a:spcAft>
              <a:buSzPts val="1800"/>
              <a:buChar char="●"/>
            </a:pPr>
            <a:r>
              <a:rPr lang="en-GB"/>
              <a:t>To extract attributes from the "DateTime" attribute of traffic data (e.g., year, month, day, hour) to match the timestamp of traffic data</a:t>
            </a:r>
            <a:endParaRPr/>
          </a:p>
          <a:p>
            <a:pPr indent="-342900" lvl="0" marL="457200" rtl="0" algn="l">
              <a:spcBef>
                <a:spcPts val="0"/>
              </a:spcBef>
              <a:spcAft>
                <a:spcPts val="0"/>
              </a:spcAft>
              <a:buSzPts val="1800"/>
              <a:buChar char="●"/>
            </a:pPr>
            <a:r>
              <a:rPr lang="en-GB"/>
              <a:t>Definition matching based on location (reported location vs session name) and selected time window.</a:t>
            </a:r>
            <a:endParaRPr/>
          </a:p>
          <a:p>
            <a:pPr indent="-342900" lvl="0" marL="457200" rtl="0" algn="l">
              <a:spcBef>
                <a:spcPts val="0"/>
              </a:spcBef>
              <a:spcAft>
                <a:spcPts val="0"/>
              </a:spcAft>
              <a:buSzPts val="1800"/>
              <a:buChar char="●"/>
            </a:pPr>
            <a:r>
              <a:rPr lang="en-GB"/>
              <a:t>For traffic enhancement: to create new colors to maintain any matching traffic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311700" y="378550"/>
            <a:ext cx="8520600" cy="419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Location and time matching: Match entries based on location (report location vs session name) with the selected time window. This may result in a smaller data set focused on the types of crashes that can be associated with particular traffic conditions.</a:t>
            </a:r>
            <a:endParaRPr/>
          </a:p>
          <a:p>
            <a:pPr indent="-342900" lvl="0" marL="457200" rtl="0" algn="l">
              <a:spcBef>
                <a:spcPts val="0"/>
              </a:spcBef>
              <a:spcAft>
                <a:spcPts val="0"/>
              </a:spcAft>
              <a:buSzPts val="1800"/>
              <a:buChar char="●"/>
            </a:pPr>
            <a:r>
              <a:rPr lang="en-GB"/>
              <a:t>Enhancing the traffic data: Set the traffic data as primary data and add a new column indicating the number of vehicles (number of vehicles) based on the intersection and the closest time window from the traffic accident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GB" sz="1700"/>
              <a:t>Implementation using tools</a:t>
            </a:r>
            <a:endParaRPr b="1" sz="3200"/>
          </a:p>
        </p:txBody>
      </p:sp>
      <p:sp>
        <p:nvSpPr>
          <p:cNvPr id="114" name="Google Shape;11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Appropriate:</a:t>
            </a:r>
            <a:endParaRPr/>
          </a:p>
          <a:p>
            <a:pPr indent="-317500" lvl="1" marL="914400" rtl="0" algn="l">
              <a:spcBef>
                <a:spcPts val="0"/>
              </a:spcBef>
              <a:spcAft>
                <a:spcPts val="0"/>
              </a:spcAft>
              <a:buSzPts val="1400"/>
              <a:buChar char="○"/>
            </a:pPr>
            <a:r>
              <a:rPr lang="en-GB"/>
              <a:t>Basic analytical graphics such as scatter plots, histograms, and bar charts.</a:t>
            </a:r>
            <a:endParaRPr/>
          </a:p>
          <a:p>
            <a:pPr indent="-317500" lvl="1" marL="914400" rtl="0" algn="l">
              <a:spcBef>
                <a:spcPts val="0"/>
              </a:spcBef>
              <a:spcAft>
                <a:spcPts val="0"/>
              </a:spcAft>
              <a:buSzPts val="1400"/>
              <a:buChar char="○"/>
            </a:pPr>
            <a:r>
              <a:rPr lang="en-GB"/>
              <a:t>we create bespoke images that are visually powerful.</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GB"/>
              <a:t>Power BI Online:</a:t>
            </a:r>
            <a:endParaRPr/>
          </a:p>
          <a:p>
            <a:pPr indent="-317500" lvl="1" marL="914400" rtl="0" algn="l">
              <a:spcBef>
                <a:spcPts val="0"/>
              </a:spcBef>
              <a:spcAft>
                <a:spcPts val="0"/>
              </a:spcAft>
              <a:buSzPts val="1400"/>
              <a:buChar char="○"/>
            </a:pPr>
            <a:r>
              <a:rPr lang="en-GB"/>
              <a:t>Interactive dashboards and reports with various chart formats.</a:t>
            </a:r>
            <a:endParaRPr/>
          </a:p>
          <a:p>
            <a:pPr indent="-317500" lvl="1" marL="914400" rtl="0" algn="l">
              <a:spcBef>
                <a:spcPts val="0"/>
              </a:spcBef>
              <a:spcAft>
                <a:spcPts val="0"/>
              </a:spcAft>
              <a:buSzPts val="1400"/>
              <a:buChar char="○"/>
            </a:pPr>
            <a:r>
              <a:rPr lang="en-GB"/>
              <a:t>Easy data mining and filtering to identify trends.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464050"/>
            <a:ext cx="8520600" cy="41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D3.js (JavaScript): .</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a:t>Great interactivity and customizable images.</a:t>
            </a:r>
            <a:endParaRPr/>
          </a:p>
          <a:p>
            <a:pPr indent="-342900" lvl="0" marL="457200" rtl="0" algn="l">
              <a:spcBef>
                <a:spcPts val="0"/>
              </a:spcBef>
              <a:spcAft>
                <a:spcPts val="0"/>
              </a:spcAft>
              <a:buSzPts val="1800"/>
              <a:buChar char="●"/>
            </a:pPr>
            <a:r>
              <a:rPr lang="en-GB"/>
              <a:t>producing complex images not readily available in other tools.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look at a bar chart, it’s very obvious. The horizontal axis (X-axis) represents days, and the horizontal axis (Y-axis) represents numeric characteristic counts. Multiple lines can form per day, meaning different collisions (e.g., 2 cars, 1 car, hit-and-run). The height of each bar indicates the creation rate on that day.</a:t>
            </a:r>
            <a:endParaRPr/>
          </a:p>
        </p:txBody>
      </p:sp>
      <p:pic>
        <p:nvPicPr>
          <p:cNvPr id="125" name="Google Shape;125;p26"/>
          <p:cNvPicPr preferRelativeResize="0"/>
          <p:nvPr/>
        </p:nvPicPr>
        <p:blipFill>
          <a:blip r:embed="rId3">
            <a:alphaModFix/>
          </a:blip>
          <a:stretch>
            <a:fillRect/>
          </a:stretch>
        </p:blipFill>
        <p:spPr>
          <a:xfrm>
            <a:off x="0" y="492263"/>
            <a:ext cx="4695825" cy="296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nvSpPr>
        <p:spPr>
          <a:xfrm>
            <a:off x="1079550" y="1221150"/>
            <a:ext cx="6984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2"/>
                </a:solidFill>
              </a:rPr>
              <a:t>Interpretation of data:</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By looking at the height of the bars, we can see the days that had the greatest and least overlap in each direction. We can also see patterns in the data, e.g.</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Are there specific days of the week when the number of patrons is higher?</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Are particular meetings (e.g. car 2) more frequent than others during the week?</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Are there any trends or extremes in the data that warrant further investigation?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8"/>
          <p:cNvPicPr preferRelativeResize="0"/>
          <p:nvPr/>
        </p:nvPicPr>
        <p:blipFill>
          <a:blip r:embed="rId3">
            <a:alphaModFix/>
          </a:blip>
          <a:stretch>
            <a:fillRect/>
          </a:stretch>
        </p:blipFill>
        <p:spPr>
          <a:xfrm>
            <a:off x="200025" y="579800"/>
            <a:ext cx="4371975" cy="3762375"/>
          </a:xfrm>
          <a:prstGeom prst="rect">
            <a:avLst/>
          </a:prstGeom>
          <a:noFill/>
          <a:ln>
            <a:noFill/>
          </a:ln>
        </p:spPr>
      </p:pic>
      <p:sp>
        <p:nvSpPr>
          <p:cNvPr id="136" name="Google Shape;136;p28"/>
          <p:cNvSpPr txBox="1"/>
          <p:nvPr/>
        </p:nvSpPr>
        <p:spPr>
          <a:xfrm>
            <a:off x="5128825" y="341925"/>
            <a:ext cx="39321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The x-axis (horizontal) represents the month, possibly abbreviated (e.g., January, February, March).</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 y-axis (vertical) represents the count of sessions.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There are multiple bands for each month, representing different conflicts (possibly indicated in the legend to the right). The tradition uses different colors (blue, orange, green) to distinguish between different encounters.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Key findings:</a:t>
            </a:r>
            <a:endParaRPr b="1"/>
          </a:p>
          <a:p>
            <a:pPr indent="0" lvl="0" marL="0" rtl="0" algn="l">
              <a:spcBef>
                <a:spcPts val="1200"/>
              </a:spcBef>
              <a:spcAft>
                <a:spcPts val="0"/>
              </a:spcAft>
              <a:buClr>
                <a:schemeClr val="dk1"/>
              </a:buClr>
              <a:buSzPts val="1100"/>
              <a:buFont typeface="Arial"/>
              <a:buNone/>
            </a:pPr>
            <a:r>
              <a:rPr lang="en-GB"/>
              <a:t>Based on the overall trend in penalties for that entire month, we have found that some months are generally hitter than others.</a:t>
            </a:r>
            <a:endParaRPr/>
          </a:p>
          <a:p>
            <a:pPr indent="0" lvl="0" marL="0" rtl="0" algn="l">
              <a:spcBef>
                <a:spcPts val="1200"/>
              </a:spcBef>
              <a:spcAft>
                <a:spcPts val="0"/>
              </a:spcAft>
              <a:buClr>
                <a:schemeClr val="dk1"/>
              </a:buClr>
              <a:buSzPts val="1100"/>
              <a:buFont typeface="Arial"/>
              <a:buNone/>
            </a:pPr>
            <a:r>
              <a:rPr lang="en-GB"/>
              <a:t>By looking at the height of each color in a month, we can see the typical rallies for each month. For example, in the month labeled "Jul" (July), blue is obviously longest, followed by orange and green. This indicates that the encounters represented in blue were more common in July.</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1704975" y="543175"/>
            <a:ext cx="5734050" cy="2667000"/>
          </a:xfrm>
          <a:prstGeom prst="rect">
            <a:avLst/>
          </a:prstGeom>
          <a:noFill/>
          <a:ln>
            <a:noFill/>
          </a:ln>
        </p:spPr>
      </p:pic>
      <p:sp>
        <p:nvSpPr>
          <p:cNvPr id="147" name="Google Shape;147;p30"/>
          <p:cNvSpPr txBox="1"/>
          <p:nvPr/>
        </p:nvSpPr>
        <p:spPr>
          <a:xfrm>
            <a:off x="708275" y="3077300"/>
            <a:ext cx="7766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The X-axis (horizontal) probably represents the hour of the day (0-23 or 12 AM - 11 PM).</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 y-axis (vertical) represents the count of sessions.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In any given hour there may be several rods, representing different conflicts (indicated by legend, color, or pattern).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idx="1" type="body"/>
          </p:nvPr>
        </p:nvSpPr>
        <p:spPr>
          <a:xfrm>
            <a:off x="311700" y="451825"/>
            <a:ext cx="8520600" cy="411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2100">
                <a:solidFill>
                  <a:srgbClr val="1F1F1F"/>
                </a:solidFill>
              </a:rPr>
              <a:t>Key Findings:</a:t>
            </a:r>
            <a:endParaRPr b="1" sz="2100">
              <a:solidFill>
                <a:srgbClr val="1F1F1F"/>
              </a:solidFill>
            </a:endParaRPr>
          </a:p>
          <a:p>
            <a:pPr indent="0" lvl="0" marL="0" rtl="0" algn="l">
              <a:spcBef>
                <a:spcPts val="1200"/>
              </a:spcBef>
              <a:spcAft>
                <a:spcPts val="0"/>
              </a:spcAft>
              <a:buNone/>
            </a:pPr>
            <a:r>
              <a:t/>
            </a:r>
            <a:endParaRPr b="1" sz="2100">
              <a:solidFill>
                <a:srgbClr val="1F1F1F"/>
              </a:solidFill>
            </a:endParaRPr>
          </a:p>
          <a:p>
            <a:pPr indent="-342900" lvl="0" marL="457200" rtl="0" algn="l">
              <a:spcBef>
                <a:spcPts val="1200"/>
              </a:spcBef>
              <a:spcAft>
                <a:spcPts val="0"/>
              </a:spcAft>
              <a:buSzPts val="1800"/>
              <a:buChar char="●"/>
            </a:pPr>
            <a:r>
              <a:rPr lang="en-GB"/>
              <a:t>We can see at what hours of the day in general there is maximum and minimum beat based on the total height of all rods at that hour.</a:t>
            </a:r>
            <a:endParaRPr/>
          </a:p>
          <a:p>
            <a:pPr indent="-342900" lvl="0" marL="457200" rtl="0" algn="l">
              <a:spcBef>
                <a:spcPts val="0"/>
              </a:spcBef>
              <a:spcAft>
                <a:spcPts val="0"/>
              </a:spcAft>
              <a:buSzPts val="1800"/>
              <a:buChar char="●"/>
            </a:pPr>
            <a:r>
              <a:rPr lang="en-GB"/>
              <a:t>If we look at the height of each color over an hour, we can see which rallies were more pronounced at different times of the day. For example, a clock marked "5" should have a long green to indicate that it has been struck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237875" y="966788"/>
            <a:ext cx="3962400" cy="3209925"/>
          </a:xfrm>
          <a:prstGeom prst="rect">
            <a:avLst/>
          </a:prstGeom>
          <a:noFill/>
          <a:ln>
            <a:noFill/>
          </a:ln>
        </p:spPr>
      </p:pic>
      <p:sp>
        <p:nvSpPr>
          <p:cNvPr id="158" name="Google Shape;158;p32"/>
          <p:cNvSpPr txBox="1"/>
          <p:nvPr/>
        </p:nvSpPr>
        <p:spPr>
          <a:xfrm>
            <a:off x="4418100" y="1232700"/>
            <a:ext cx="4725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The pie chart is divided into slices representing possibly different types of injury (e.g., no injury, minor injury, major injury, death).</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 size (angle) of each slice must be proportional to the number of accidents resulting from its injury type in the total number of accidents.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Possible explanations:</a:t>
            </a:r>
            <a:endParaRPr b="1"/>
          </a:p>
          <a:p>
            <a:pPr indent="0" lvl="0" marL="0" rtl="0" algn="l">
              <a:spcBef>
                <a:spcPts val="1200"/>
              </a:spcBef>
              <a:spcAft>
                <a:spcPts val="0"/>
              </a:spcAft>
              <a:buClr>
                <a:schemeClr val="dk1"/>
              </a:buClr>
              <a:buSzPts val="1100"/>
              <a:buFont typeface="Arial"/>
              <a:buNone/>
            </a:pPr>
            <a:r>
              <a:rPr lang="en-GB"/>
              <a:t>The pie chart shows the distribution of injury severity among the reference traffic crashes in the data set.</a:t>
            </a:r>
            <a:endParaRPr/>
          </a:p>
          <a:p>
            <a:pPr indent="0" lvl="0" marL="0" rtl="0" algn="l">
              <a:spcBef>
                <a:spcPts val="1200"/>
              </a:spcBef>
              <a:spcAft>
                <a:spcPts val="0"/>
              </a:spcAft>
              <a:buClr>
                <a:schemeClr val="dk1"/>
              </a:buClr>
              <a:buSzPts val="1100"/>
              <a:buFont typeface="Arial"/>
              <a:buNone/>
            </a:pPr>
            <a:r>
              <a:rPr lang="en-GB"/>
              <a:t>The largest slice will indicate the most common accidental injury. For example, a larger slice of "No Injury" may indicate a larger number of minor fender benders.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285500" y="1076325"/>
            <a:ext cx="4371975" cy="2990850"/>
          </a:xfrm>
          <a:prstGeom prst="rect">
            <a:avLst/>
          </a:prstGeom>
          <a:noFill/>
          <a:ln>
            <a:noFill/>
          </a:ln>
        </p:spPr>
      </p:pic>
      <p:sp>
        <p:nvSpPr>
          <p:cNvPr id="169" name="Google Shape;169;p34"/>
          <p:cNvSpPr txBox="1"/>
          <p:nvPr/>
        </p:nvSpPr>
        <p:spPr>
          <a:xfrm>
            <a:off x="5153275" y="1416550"/>
            <a:ext cx="4017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The pie chart may be divided into slices representing different types of intersections (e.g., 1 car, 2 cars, 3+ cars, moped/motorcycle, pedestrian, bus).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 size (angle) of each slice must correspond to the number of accidents in that particular intersection.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GB" sz="1679">
                <a:solidFill>
                  <a:srgbClr val="1F1F1F"/>
                </a:solidFill>
              </a:rPr>
              <a:t>Possible Interpretation:</a:t>
            </a:r>
            <a:endParaRPr b="1" sz="1679">
              <a:solidFill>
                <a:srgbClr val="1F1F1F"/>
              </a:solidFill>
            </a:endParaRPr>
          </a:p>
          <a:p>
            <a:pPr indent="0" lvl="0" marL="0" rtl="0" algn="l">
              <a:spcBef>
                <a:spcPts val="1200"/>
              </a:spcBef>
              <a:spcAft>
                <a:spcPts val="0"/>
              </a:spcAft>
              <a:buSzPts val="990"/>
              <a:buNone/>
            </a:pPr>
            <a:r>
              <a:t/>
            </a:r>
            <a:endParaRPr sz="2520"/>
          </a:p>
        </p:txBody>
      </p:sp>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pie chart shows the distribution of accidents by type of accidents in the data set.</a:t>
            </a:r>
            <a:endParaRPr/>
          </a:p>
          <a:p>
            <a:pPr indent="-342900" lvl="0" marL="457200" rtl="0" algn="l">
              <a:spcBef>
                <a:spcPts val="0"/>
              </a:spcBef>
              <a:spcAft>
                <a:spcPts val="0"/>
              </a:spcAft>
              <a:buSzPts val="1800"/>
              <a:buChar char="●"/>
            </a:pPr>
            <a:r>
              <a:rPr lang="en-GB"/>
              <a:t>The largest slice would determine the frequency of collisions. For example, a large "2-Car" slice may indicate that most accidents involve two cars.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6"/>
          <p:cNvPicPr preferRelativeResize="0"/>
          <p:nvPr/>
        </p:nvPicPr>
        <p:blipFill>
          <a:blip r:embed="rId3">
            <a:alphaModFix/>
          </a:blip>
          <a:stretch>
            <a:fillRect/>
          </a:stretch>
        </p:blipFill>
        <p:spPr>
          <a:xfrm>
            <a:off x="2628900" y="335575"/>
            <a:ext cx="3886200" cy="388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a:t>Total scores per month:</a:t>
            </a:r>
            <a:r>
              <a:rPr lang="en-GB"/>
              <a:t> If the cumulative bar represents the number of encounters divided by a particular factor (e.g., encounter type, intensity, location), the total height of each stack will represent the cumulative number of encounters at that month in coincidences we can see in this case whether there are any seasonal factors.</a:t>
            </a:r>
            <a:endParaRPr/>
          </a:p>
          <a:p>
            <a:pPr indent="0" lvl="0" marL="0" rtl="0" algn="l">
              <a:spcBef>
                <a:spcPts val="1200"/>
              </a:spcBef>
              <a:spcAft>
                <a:spcPts val="0"/>
              </a:spcAft>
              <a:buClr>
                <a:schemeClr val="dk1"/>
              </a:buClr>
              <a:buSzPts val="1100"/>
              <a:buFont typeface="Arial"/>
              <a:buNone/>
            </a:pPr>
            <a:r>
              <a:rPr b="1" lang="en-GB"/>
              <a:t>Number of vehicles in the month:</a:t>
            </a:r>
            <a:r>
              <a:rPr lang="en-GB"/>
              <a:t> If the stack represents different types of vehicles that contribute to traffic volume (e.g., cars, trucks, buses), the total height of each stack will reflect the number of vehicles in that stack during the month This may reflect seasonal patterns of traffic by location.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8"/>
          <p:cNvPicPr preferRelativeResize="0"/>
          <p:nvPr/>
        </p:nvPicPr>
        <p:blipFill>
          <a:blip r:embed="rId3">
            <a:alphaModFix/>
          </a:blip>
          <a:stretch>
            <a:fillRect/>
          </a:stretch>
        </p:blipFill>
        <p:spPr>
          <a:xfrm>
            <a:off x="1704975" y="79125"/>
            <a:ext cx="5734050" cy="3705225"/>
          </a:xfrm>
          <a:prstGeom prst="rect">
            <a:avLst/>
          </a:prstGeom>
          <a:noFill/>
          <a:ln>
            <a:noFill/>
          </a:ln>
        </p:spPr>
      </p:pic>
      <p:sp>
        <p:nvSpPr>
          <p:cNvPr id="191" name="Google Shape;191;p38"/>
          <p:cNvSpPr txBox="1"/>
          <p:nvPr/>
        </p:nvSpPr>
        <p:spPr>
          <a:xfrm>
            <a:off x="566700" y="3784350"/>
            <a:ext cx="8010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2"/>
                </a:solidFill>
              </a:rPr>
              <a:t>Data for visualization: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The x-axis (horizontal) represents the number of vehicles involved in traffic accidents.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The y-axis (vertical) represents the frequency (count) of multivehicle crashes.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idx="1" type="body"/>
          </p:nvPr>
        </p:nvSpPr>
        <p:spPr>
          <a:xfrm>
            <a:off x="311700" y="415200"/>
            <a:ext cx="8520600" cy="415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Special Features:</a:t>
            </a:r>
            <a:endParaRPr/>
          </a:p>
          <a:p>
            <a:pPr indent="0" lvl="0" marL="0" rtl="0" algn="l">
              <a:spcBef>
                <a:spcPts val="1200"/>
              </a:spcBef>
              <a:spcAft>
                <a:spcPts val="0"/>
              </a:spcAft>
              <a:buClr>
                <a:schemeClr val="dk1"/>
              </a:buClr>
              <a:buSzPts val="1100"/>
              <a:buFont typeface="Arial"/>
              <a:buNone/>
            </a:pPr>
            <a:r>
              <a:rPr lang="en-GB"/>
              <a:t>The graph shows the bands at different positions along the X-axis. The height of each bar represents the number of accidents (frequency) involving that particular number of vehicles (e.g. if a bar has X=2 and Y=10 it means that 2 out of 10 accidents involve vehicles).</a:t>
            </a:r>
            <a:endParaRPr/>
          </a:p>
          <a:p>
            <a:pPr indent="0" lvl="0" marL="0" rtl="0" algn="l">
              <a:spcBef>
                <a:spcPts val="1200"/>
              </a:spcBef>
              <a:spcAft>
                <a:spcPts val="0"/>
              </a:spcAft>
              <a:buClr>
                <a:schemeClr val="dk1"/>
              </a:buClr>
              <a:buSzPts val="1100"/>
              <a:buFont typeface="Arial"/>
              <a:buNone/>
            </a:pPr>
            <a:r>
              <a:rPr lang="en-GB"/>
              <a:t>Distribution description:</a:t>
            </a:r>
            <a:endParaRPr/>
          </a:p>
          <a:p>
            <a:pPr indent="0" lvl="0" marL="0" rtl="0" algn="l">
              <a:spcBef>
                <a:spcPts val="1200"/>
              </a:spcBef>
              <a:spcAft>
                <a:spcPts val="0"/>
              </a:spcAft>
              <a:buClr>
                <a:schemeClr val="dk1"/>
              </a:buClr>
              <a:buSzPts val="1100"/>
              <a:buFont typeface="Arial"/>
              <a:buNone/>
            </a:pPr>
            <a:r>
              <a:rPr lang="en-GB"/>
              <a:t>By looking at the height of the bars, we can see accidents involving a number of vehicles. The number of cars involved will represent the highest level.</a:t>
            </a:r>
            <a:endParaRPr/>
          </a:p>
          <a:p>
            <a:pPr indent="0" lvl="0" marL="0" rtl="0" algn="l">
              <a:spcBef>
                <a:spcPts val="1200"/>
              </a:spcBef>
              <a:spcAft>
                <a:spcPts val="0"/>
              </a:spcAft>
              <a:buClr>
                <a:schemeClr val="dk1"/>
              </a:buClr>
              <a:buSzPts val="1100"/>
              <a:buFont typeface="Arial"/>
              <a:buNone/>
            </a:pPr>
            <a:r>
              <a:rPr lang="en-GB"/>
              <a:t>The distribution of the frames indicates whether most accidents involve a small number of vehicles (single-vehicle accidents), multiple vehicles (pileups), or somewhere in between</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1704975" y="164600"/>
            <a:ext cx="5734050" cy="4333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Collision months and severity are counted: If the Y-axis represents the total number of collisions, and the stacks represent severe collisions (e.g., minor, major, fatal), we can determine how accidental and the number of fractures are all as the severity varies in different months. This may reflect seasonal trends in fall accidents and their severity.</a:t>
            </a:r>
            <a:endParaRPr/>
          </a:p>
          <a:p>
            <a:pPr indent="0" lvl="0" marL="0" rtl="0" algn="l">
              <a:spcBef>
                <a:spcPts val="1200"/>
              </a:spcBef>
              <a:spcAft>
                <a:spcPts val="0"/>
              </a:spcAft>
              <a:buClr>
                <a:schemeClr val="dk1"/>
              </a:buClr>
              <a:buSzPts val="1100"/>
              <a:buFont typeface="Arial"/>
              <a:buNone/>
            </a:pPr>
            <a:r>
              <a:rPr lang="en-GB"/>
              <a:t>Collisions are counted by month and vehicle type: If the Y-axis shows the total number of collisions, and the stacks represent the type of vehicle involved (e.g., car, truck, motorcycle), we can see each pattern in the total number of accidents and traffic between months.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622800" y="415200"/>
            <a:ext cx="5687700" cy="461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Clr>
                <a:schemeClr val="dk1"/>
              </a:buClr>
              <a:buSzPts val="1600"/>
              <a:buNone/>
            </a:pPr>
            <a:r>
              <a:rPr lang="en-GB" sz="1800">
                <a:solidFill>
                  <a:schemeClr val="dk1"/>
                </a:solidFill>
              </a:rPr>
              <a:t>Domain</a:t>
            </a:r>
            <a:endParaRPr sz="2300">
              <a:solidFill>
                <a:schemeClr val="dk2"/>
              </a:solidFill>
            </a:endParaRPr>
          </a:p>
        </p:txBody>
      </p:sp>
      <p:sp>
        <p:nvSpPr>
          <p:cNvPr id="66" name="Google Shape;66;p15"/>
          <p:cNvSpPr txBox="1"/>
          <p:nvPr/>
        </p:nvSpPr>
        <p:spPr>
          <a:xfrm>
            <a:off x="1374000" y="1186500"/>
            <a:ext cx="6990900" cy="2770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Char char="●"/>
            </a:pPr>
            <a:r>
              <a:rPr lang="en-GB" sz="1500">
                <a:solidFill>
                  <a:schemeClr val="dk2"/>
                </a:solidFill>
              </a:rPr>
              <a:t>Road accidents are a major concern worldwide, with devastating consequences. Urban traffic congestion is also on the rise, affecting everything from travel times to economic costs. This presentation examines these issues through two case studies.</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The first set of data provides detailed traffic information, including factors such as crash severity, weather conditions and road characteristics. The second data set provides traffic volume data for different connections at different times.</a:t>
            </a:r>
            <a:endParaRPr sz="1500">
              <a:solidFill>
                <a:schemeClr val="dk2"/>
              </a:solidFill>
            </a:endParaRPr>
          </a:p>
          <a:p>
            <a:pPr indent="-323850" lvl="0" marL="457200" rtl="0" algn="l">
              <a:spcBef>
                <a:spcPts val="0"/>
              </a:spcBef>
              <a:spcAft>
                <a:spcPts val="0"/>
              </a:spcAft>
              <a:buClr>
                <a:schemeClr val="dk2"/>
              </a:buClr>
              <a:buSzPts val="1500"/>
              <a:buChar char="●"/>
            </a:pPr>
            <a:r>
              <a:rPr lang="en-GB" sz="1500">
                <a:solidFill>
                  <a:schemeClr val="dk2"/>
                </a:solidFill>
              </a:rPr>
              <a:t>Through data visualization and analysis, we will explore how road conditions and traffic patterns may relate to road crash severity.</a:t>
            </a:r>
            <a:endParaRPr sz="15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2"/>
          <p:cNvPicPr preferRelativeResize="0"/>
          <p:nvPr/>
        </p:nvPicPr>
        <p:blipFill>
          <a:blip r:embed="rId3">
            <a:alphaModFix/>
          </a:blip>
          <a:stretch>
            <a:fillRect/>
          </a:stretch>
        </p:blipFill>
        <p:spPr>
          <a:xfrm>
            <a:off x="1704975" y="237875"/>
            <a:ext cx="5734050" cy="441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The compiled bar chart shows the distribution of serious injuries occurring for different types of accidents. For each accident (X-axis), the height of each colored bar segment represents the number of accidents resulting from that particular injury severity</a:t>
            </a:r>
            <a:endParaRPr/>
          </a:p>
          <a:p>
            <a:pPr indent="0" lvl="0" marL="0" rtl="0" algn="l">
              <a:spcBef>
                <a:spcPts val="1200"/>
              </a:spcBef>
              <a:spcAft>
                <a:spcPts val="0"/>
              </a:spcAft>
              <a:buClr>
                <a:schemeClr val="dk1"/>
              </a:buClr>
              <a:buSzPts val="1100"/>
              <a:buFont typeface="Arial"/>
              <a:buNone/>
            </a:pPr>
            <a:r>
              <a:rPr lang="en-GB"/>
              <a:t>By looking at the height of each color in a bar (accident type), we can see the most common injuries associated with each accident. For example, an accident with a straight piece of red tape (representing a potentially fatal injury) can be a cause for concern.</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Work Management</a:t>
            </a:r>
            <a:endParaRPr/>
          </a:p>
        </p:txBody>
      </p:sp>
      <p:sp>
        <p:nvSpPr>
          <p:cNvPr id="222" name="Google Shape;22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2941"/>
              <a:buFont typeface="Arial"/>
              <a:buNone/>
            </a:pPr>
            <a:r>
              <a:rPr lang="en-GB" sz="2077"/>
              <a:t>References</a:t>
            </a:r>
            <a:r>
              <a:rPr lang="en-GB" sz="1100"/>
              <a:t>				</a:t>
            </a:r>
            <a:endParaRPr sz="1100"/>
          </a:p>
          <a:p>
            <a:pPr indent="0" lvl="0" marL="0" rtl="0" algn="l">
              <a:spcBef>
                <a:spcPts val="0"/>
              </a:spcBef>
              <a:spcAft>
                <a:spcPts val="0"/>
              </a:spcAft>
              <a:buClr>
                <a:schemeClr val="dk1"/>
              </a:buClr>
              <a:buSzPct val="100000"/>
              <a:buFont typeface="Arial"/>
              <a:buNone/>
            </a:pPr>
            <a:r>
              <a:rPr lang="en-GB" sz="1100"/>
              <a:t>			</a:t>
            </a:r>
            <a:endParaRPr sz="1100"/>
          </a:p>
          <a:p>
            <a:pPr indent="0" lvl="0" marL="0" rtl="0" algn="l">
              <a:spcBef>
                <a:spcPts val="0"/>
              </a:spcBef>
              <a:spcAft>
                <a:spcPts val="0"/>
              </a:spcAft>
              <a:buClr>
                <a:schemeClr val="dk1"/>
              </a:buClr>
              <a:buSzPct val="100000"/>
              <a:buFont typeface="Arial"/>
              <a:buNone/>
            </a:pPr>
            <a:r>
              <a:rPr lang="en-GB" sz="1100"/>
              <a:t>		</a:t>
            </a:r>
            <a:endParaRPr sz="1100"/>
          </a:p>
          <a:p>
            <a:pPr indent="0" lvl="0" marL="0" rtl="0" algn="l">
              <a:spcBef>
                <a:spcPts val="0"/>
              </a:spcBef>
              <a:spcAft>
                <a:spcPts val="0"/>
              </a:spcAft>
              <a:buNone/>
            </a:pPr>
            <a:r>
              <a:t/>
            </a:r>
            <a:endParaRPr/>
          </a:p>
        </p:txBody>
      </p:sp>
      <p:sp>
        <p:nvSpPr>
          <p:cNvPr id="228" name="Google Shape;22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https://www.kaggle.com/datasets/jacksondivakarr/car-crash-dataset</a:t>
            </a:r>
            <a:endParaRPr/>
          </a:p>
          <a:p>
            <a:pPr indent="-342900" lvl="0" marL="457200" rtl="0" algn="l">
              <a:spcBef>
                <a:spcPts val="0"/>
              </a:spcBef>
              <a:spcAft>
                <a:spcPts val="0"/>
              </a:spcAft>
              <a:buSzPts val="1800"/>
              <a:buChar char="●"/>
            </a:pPr>
            <a:r>
              <a:rPr lang="en-GB" u="sng">
                <a:solidFill>
                  <a:schemeClr val="hlink"/>
                </a:solidFill>
                <a:hlinkClick r:id="rId4"/>
              </a:rPr>
              <a:t>https://www.kaggle.com/code/tharanitharanm/urban-traffic-safety-pulse</a:t>
            </a:r>
            <a:endParaRPr/>
          </a:p>
          <a:p>
            <a:pPr indent="-342900" lvl="0" marL="457200" rtl="0" algn="l">
              <a:spcBef>
                <a:spcPts val="0"/>
              </a:spcBef>
              <a:spcAft>
                <a:spcPts val="0"/>
              </a:spcAft>
              <a:buSzPts val="1800"/>
              <a:buChar char="●"/>
            </a:pPr>
            <a:r>
              <a:rPr lang="en-GB" u="sng">
                <a:solidFill>
                  <a:schemeClr val="hlink"/>
                </a:solidFill>
                <a:hlinkClick r:id="rId5"/>
              </a:rPr>
              <a:t>https://www.geeksforgeeks.org/matplotlib-tutorial/#plotting-histogram-in-matplotlib</a:t>
            </a:r>
            <a:endParaRPr/>
          </a:p>
          <a:p>
            <a:pPr indent="-342900" lvl="0" marL="457200" rtl="0" algn="l">
              <a:spcBef>
                <a:spcPts val="0"/>
              </a:spcBef>
              <a:spcAft>
                <a:spcPts val="0"/>
              </a:spcAft>
              <a:buSzPts val="1800"/>
              <a:buChar char="●"/>
            </a:pPr>
            <a:r>
              <a:rPr lang="en-GB"/>
              <a:t>https://www.kaggle.com/code/alhsan/car-crash-exploratory-data-analysis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Abstraction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Attributes:</a:t>
            </a:r>
            <a:endParaRPr/>
          </a:p>
          <a:p>
            <a:pPr indent="-334327" lvl="0" marL="457200" rtl="0" algn="l">
              <a:spcBef>
                <a:spcPts val="1200"/>
              </a:spcBef>
              <a:spcAft>
                <a:spcPts val="0"/>
              </a:spcAft>
              <a:buSzPct val="100000"/>
              <a:buChar char="●"/>
            </a:pPr>
            <a:r>
              <a:rPr lang="en-GB"/>
              <a:t>Year (from traffic accident data): Year of accident (statistics) .</a:t>
            </a:r>
            <a:endParaRPr/>
          </a:p>
          <a:p>
            <a:pPr indent="-334327" lvl="0" marL="457200" rtl="0" algn="l">
              <a:spcBef>
                <a:spcPts val="0"/>
              </a:spcBef>
              <a:spcAft>
                <a:spcPts val="0"/>
              </a:spcAft>
              <a:buSzPct val="100000"/>
              <a:buChar char="●"/>
            </a:pPr>
            <a:r>
              <a:rPr lang="en-GB"/>
              <a:t>Month (from traffic accident data): Month in which the accident occurred (calculation).</a:t>
            </a:r>
            <a:endParaRPr/>
          </a:p>
          <a:p>
            <a:pPr indent="-334327" lvl="0" marL="457200" rtl="0" algn="l">
              <a:spcBef>
                <a:spcPts val="0"/>
              </a:spcBef>
              <a:spcAft>
                <a:spcPts val="0"/>
              </a:spcAft>
              <a:buSzPct val="100000"/>
              <a:buChar char="●"/>
            </a:pPr>
            <a:r>
              <a:rPr lang="en-GB"/>
              <a:t>Date (from traffic accident data): Date of accident (calculation) .</a:t>
            </a:r>
            <a:endParaRPr/>
          </a:p>
          <a:p>
            <a:pPr indent="-334327" lvl="0" marL="457200" rtl="0" algn="l">
              <a:spcBef>
                <a:spcPts val="0"/>
              </a:spcBef>
              <a:spcAft>
                <a:spcPts val="0"/>
              </a:spcAft>
              <a:buSzPct val="100000"/>
              <a:buChar char="●"/>
            </a:pPr>
            <a:r>
              <a:rPr lang="en-GB"/>
              <a:t>The day of the week? (from traffic data): weekend or weekday record (categorical) .</a:t>
            </a:r>
            <a:endParaRPr/>
          </a:p>
          <a:p>
            <a:pPr indent="-334327" lvl="0" marL="457200" rtl="0" algn="l">
              <a:spcBef>
                <a:spcPts val="0"/>
              </a:spcBef>
              <a:spcAft>
                <a:spcPts val="0"/>
              </a:spcAft>
              <a:buSzPct val="100000"/>
              <a:buChar char="●"/>
            </a:pPr>
            <a:r>
              <a:rPr lang="en-GB"/>
              <a:t>Hours (from Car Crash data): Hour of the day (statistics) .</a:t>
            </a:r>
            <a:endParaRPr/>
          </a:p>
          <a:p>
            <a:pPr indent="-334327" lvl="0" marL="457200" rtl="0" algn="l">
              <a:spcBef>
                <a:spcPts val="0"/>
              </a:spcBef>
              <a:spcAft>
                <a:spcPts val="0"/>
              </a:spcAft>
              <a:buSzPct val="100000"/>
              <a:buChar char="●"/>
            </a:pPr>
            <a:r>
              <a:rPr lang="en-GB"/>
              <a:t>Collisions (from traffic accident data): Collisions (classified: e.g., 2 vehicles, 1 vehicle);</a:t>
            </a:r>
            <a:endParaRPr/>
          </a:p>
          <a:p>
            <a:pPr indent="-334327" lvl="0" marL="457200" rtl="0" algn="l">
              <a:spcBef>
                <a:spcPts val="0"/>
              </a:spcBef>
              <a:spcAft>
                <a:spcPts val="0"/>
              </a:spcAft>
              <a:buSzPct val="100000"/>
              <a:buChar char="●"/>
            </a:pPr>
            <a:r>
              <a:rPr lang="en-GB"/>
              <a:t>Type of injury (from motor vehicle crash data): Severe injury (classified: e.g., no/unknown injury, disability);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322100"/>
            <a:ext cx="8520600" cy="435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Underlying cause (from traffic data): The underlying cause of the crash (classified: e.g., failure to yield the right of way);</a:t>
            </a:r>
            <a:endParaRPr/>
          </a:p>
          <a:p>
            <a:pPr indent="-342900" lvl="0" marL="457200" rtl="0" algn="l">
              <a:spcBef>
                <a:spcPts val="0"/>
              </a:spcBef>
              <a:spcAft>
                <a:spcPts val="0"/>
              </a:spcAft>
              <a:buSzPts val="1800"/>
              <a:buChar char="●"/>
            </a:pPr>
            <a:r>
              <a:rPr lang="en-GB"/>
              <a:t>Reported_Location (from Car Crash data): Text description of the accident location</a:t>
            </a:r>
            <a:endParaRPr/>
          </a:p>
          <a:p>
            <a:pPr indent="-342900" lvl="0" marL="457200" rtl="0" algn="l">
              <a:spcBef>
                <a:spcPts val="0"/>
              </a:spcBef>
              <a:spcAft>
                <a:spcPts val="0"/>
              </a:spcAft>
              <a:buSzPts val="1800"/>
              <a:buChar char="●"/>
            </a:pPr>
            <a:r>
              <a:rPr lang="en-GB"/>
              <a:t>Latitude (from Car Crash data): Latitude coordinates (statistics) .</a:t>
            </a:r>
            <a:endParaRPr/>
          </a:p>
          <a:p>
            <a:pPr indent="-342900" lvl="0" marL="457200" rtl="0" algn="l">
              <a:spcBef>
                <a:spcPts val="0"/>
              </a:spcBef>
              <a:spcAft>
                <a:spcPts val="0"/>
              </a:spcAft>
              <a:buSzPts val="1800"/>
              <a:buChar char="●"/>
            </a:pPr>
            <a:r>
              <a:rPr lang="en-GB"/>
              <a:t>Longitude (from Car Crash data): Longitude coordinates (statistics) .</a:t>
            </a:r>
            <a:endParaRPr/>
          </a:p>
          <a:p>
            <a:pPr indent="-342900" lvl="0" marL="457200" rtl="0" algn="l">
              <a:spcBef>
                <a:spcPts val="0"/>
              </a:spcBef>
              <a:spcAft>
                <a:spcPts val="0"/>
              </a:spcAft>
              <a:buSzPts val="1800"/>
              <a:buChar char="●"/>
            </a:pPr>
            <a:r>
              <a:rPr lang="en-GB"/>
              <a:t>DateTime (from Traffic Congestion data): Date and time (datetime) at which traffic information was collected.</a:t>
            </a:r>
            <a:endParaRPr/>
          </a:p>
          <a:p>
            <a:pPr indent="-342900" lvl="0" marL="457200" rtl="0" algn="l">
              <a:spcBef>
                <a:spcPts val="0"/>
              </a:spcBef>
              <a:spcAft>
                <a:spcPts val="0"/>
              </a:spcAft>
              <a:buSzPts val="1800"/>
              <a:buChar char="●"/>
            </a:pPr>
            <a:r>
              <a:rPr lang="en-GB"/>
              <a:t>Junction (from Traffic Congestion data): name of the junction where traffic data was collected (categorical).</a:t>
            </a:r>
            <a:endParaRPr/>
          </a:p>
          <a:p>
            <a:pPr indent="-342900" lvl="0" marL="457200" rtl="0" algn="l">
              <a:spcBef>
                <a:spcPts val="0"/>
              </a:spcBef>
              <a:spcAft>
                <a:spcPts val="0"/>
              </a:spcAft>
              <a:buSzPts val="1800"/>
              <a:buChar char="●"/>
            </a:pPr>
            <a:r>
              <a:rPr lang="en-GB"/>
              <a:t>Vehicles (from traffic law data): Number of vehicles observed at the time (statistics).</a:t>
            </a:r>
            <a:endParaRPr/>
          </a:p>
          <a:p>
            <a:pPr indent="-342900" lvl="0" marL="457200" rtl="0" algn="l">
              <a:spcBef>
                <a:spcPts val="0"/>
              </a:spcBef>
              <a:spcAft>
                <a:spcPts val="0"/>
              </a:spcAft>
              <a:buSzPts val="1800"/>
              <a:buChar char="●"/>
            </a:pPr>
            <a:r>
              <a:rPr lang="en-GB"/>
              <a:t>ID (from Traffic Congestion data, optional): Unique identifier for each traffic data point (not used in the analysis).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341925"/>
            <a:ext cx="8520600" cy="4227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solidFill>
                  <a:srgbClr val="1F1F1F"/>
                </a:solidFill>
              </a:rPr>
              <a:t>Number of Records:</a:t>
            </a:r>
            <a:endParaRPr/>
          </a:p>
          <a:p>
            <a:pPr indent="-342900" lvl="0" marL="457200" marR="0" rtl="0" algn="l">
              <a:lnSpc>
                <a:spcPct val="115000"/>
              </a:lnSpc>
              <a:spcBef>
                <a:spcPts val="1200"/>
              </a:spcBef>
              <a:spcAft>
                <a:spcPts val="0"/>
              </a:spcAft>
              <a:buSzPts val="1800"/>
              <a:buChar char="●"/>
            </a:pPr>
            <a:r>
              <a:rPr lang="en-GB"/>
              <a:t>Procedure for merging the resulting data sets </a:t>
            </a:r>
            <a:endParaRPr/>
          </a:p>
          <a:p>
            <a:pPr indent="-342900" lvl="0" marL="457200" marR="0" rtl="0" algn="l">
              <a:lnSpc>
                <a:spcPct val="115000"/>
              </a:lnSpc>
              <a:spcBef>
                <a:spcPts val="0"/>
              </a:spcBef>
              <a:spcAft>
                <a:spcPts val="0"/>
              </a:spcAft>
              <a:buSzPts val="1800"/>
              <a:buChar char="●"/>
            </a:pPr>
            <a:r>
              <a:rPr lang="en-GB"/>
              <a:t>Location and time matching: If clustering was done based on location and time windows, this could be a smaller dataset that could highlight crashes associated with specific traffic patterns</a:t>
            </a:r>
            <a:endParaRPr/>
          </a:p>
          <a:p>
            <a:pPr indent="-342900" lvl="0" marL="457200" marR="0" rtl="0" algn="l">
              <a:lnSpc>
                <a:spcPct val="115000"/>
              </a:lnSpc>
              <a:spcBef>
                <a:spcPts val="0"/>
              </a:spcBef>
              <a:spcAft>
                <a:spcPts val="0"/>
              </a:spcAft>
              <a:buSzPts val="1800"/>
              <a:buChar char="●"/>
            </a:pPr>
            <a:r>
              <a:rPr lang="en-GB"/>
              <a:t>Traffic data enhancement: If traffic matching data were added based on the penalty time window, this method may not match exactly for every traffic accident, but it provides traffic data is great for further research</a:t>
            </a:r>
            <a:endParaRPr b="1" sz="1200">
              <a:solidFill>
                <a:srgbClr val="1F1F1F"/>
              </a:solidFill>
            </a:endParaRPr>
          </a:p>
          <a:p>
            <a:pPr indent="0" lvl="0" marL="0" rtl="0" algn="l">
              <a:spcBef>
                <a:spcPts val="1200"/>
              </a:spcBef>
              <a:spcAft>
                <a:spcPts val="1200"/>
              </a:spcAft>
              <a:buClr>
                <a:schemeClr val="dk1"/>
              </a:buClr>
              <a:buSzPts val="1100"/>
              <a:buFont typeface="Arial"/>
              <a:buNone/>
            </a:pPr>
            <a:r>
              <a:t/>
            </a:r>
            <a:endParaRPr b="1" sz="1200">
              <a:solidFill>
                <a:srgbClr val="1F1F1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GB" sz="1900">
                <a:solidFill>
                  <a:srgbClr val="1F1F1F"/>
                </a:solidFill>
              </a:rPr>
              <a:t>Data Transformation</a:t>
            </a:r>
            <a:endParaRPr sz="3500"/>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To facilitate integration, the following adjustments were made to the data.</a:t>
            </a:r>
            <a:endParaRPr/>
          </a:p>
          <a:p>
            <a:pPr indent="0" lvl="0" marL="0" rtl="0" algn="l">
              <a:spcBef>
                <a:spcPts val="1200"/>
              </a:spcBef>
              <a:spcAft>
                <a:spcPts val="0"/>
              </a:spcAft>
              <a:buClr>
                <a:schemeClr val="dk1"/>
              </a:buClr>
              <a:buSzPts val="1100"/>
              <a:buFont typeface="Arial"/>
              <a:buNone/>
            </a:pPr>
            <a:r>
              <a:rPr lang="en-GB"/>
              <a:t>Removing attributes from DateTime: Objects such as year, month, day, and hour were removed from the DateTime attribute of traffic data in order to match traffic data timestamps</a:t>
            </a:r>
            <a:endParaRPr/>
          </a:p>
          <a:p>
            <a:pPr indent="0" lvl="0" marL="0" rtl="0" algn="l">
              <a:spcBef>
                <a:spcPts val="1200"/>
              </a:spcBef>
              <a:spcAft>
                <a:spcPts val="0"/>
              </a:spcAft>
              <a:buClr>
                <a:schemeClr val="dk1"/>
              </a:buClr>
              <a:buSzPts val="1100"/>
              <a:buFont typeface="Arial"/>
              <a:buNone/>
            </a:pPr>
            <a:r>
              <a:rPr lang="en-GB"/>
              <a:t>Matching logic definition: Logic was defined to match entries based on location (reported location vs junction names) and time window selected.</a:t>
            </a:r>
            <a:endParaRPr/>
          </a:p>
          <a:p>
            <a:pPr indent="0" lvl="0" marL="0" rtl="0" algn="l">
              <a:spcBef>
                <a:spcPts val="1200"/>
              </a:spcBef>
              <a:spcAft>
                <a:spcPts val="0"/>
              </a:spcAft>
              <a:buClr>
                <a:schemeClr val="dk1"/>
              </a:buClr>
              <a:buSzPts val="1100"/>
              <a:buFont typeface="Arial"/>
              <a:buNone/>
            </a:pPr>
            <a:r>
              <a:rPr lang="en-GB"/>
              <a:t>Processing of missing traffic data: We processed the probability of missing traffic data for locations/times of traffic accidents (depending on the route taken).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3072913" y="480450"/>
            <a:ext cx="2998175" cy="418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451825"/>
            <a:ext cx="8520600" cy="411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GB" sz="1200">
                <a:solidFill>
                  <a:srgbClr val="1F1F1F"/>
                </a:solidFill>
              </a:rPr>
              <a:t>Target: </a:t>
            </a:r>
            <a:r>
              <a:rPr lang="en-GB" sz="1200">
                <a:solidFill>
                  <a:srgbClr val="1F1F1F"/>
                </a:solidFill>
              </a:rPr>
              <a:t>Develop a combination of data suitable for examining the relationship between traffic accidents.</a:t>
            </a:r>
            <a:endParaRPr sz="1200">
              <a:solidFill>
                <a:srgbClr val="1F1F1F"/>
              </a:solidFill>
            </a:endParaRPr>
          </a:p>
          <a:p>
            <a:pPr indent="0" lvl="0" marL="0" rtl="0" algn="l">
              <a:spcBef>
                <a:spcPts val="1200"/>
              </a:spcBef>
              <a:spcAft>
                <a:spcPts val="0"/>
              </a:spcAft>
              <a:buNone/>
            </a:pPr>
            <a:r>
              <a:t/>
            </a:r>
            <a:endParaRPr b="1" sz="1200">
              <a:solidFill>
                <a:srgbClr val="1F1F1F"/>
              </a:solidFill>
            </a:endParaRPr>
          </a:p>
          <a:p>
            <a:pPr indent="0" lvl="0" marL="0" marR="0" rtl="0" algn="l">
              <a:lnSpc>
                <a:spcPct val="115000"/>
              </a:lnSpc>
              <a:spcBef>
                <a:spcPts val="1200"/>
              </a:spcBef>
              <a:spcAft>
                <a:spcPts val="0"/>
              </a:spcAft>
              <a:buNone/>
            </a:pPr>
            <a:r>
              <a:rPr lang="en-GB"/>
              <a:t>Actions:</a:t>
            </a:r>
            <a:endParaRPr/>
          </a:p>
          <a:p>
            <a:pPr indent="-334327" lvl="0" marL="457200" marR="0" rtl="0" algn="l">
              <a:lnSpc>
                <a:spcPct val="115000"/>
              </a:lnSpc>
              <a:spcBef>
                <a:spcPts val="1200"/>
              </a:spcBef>
              <a:spcAft>
                <a:spcPts val="0"/>
              </a:spcAft>
              <a:buSzPct val="100000"/>
              <a:buChar char="●"/>
            </a:pPr>
            <a:r>
              <a:rPr lang="en-GB"/>
              <a:t>Data entry .</a:t>
            </a:r>
            <a:endParaRPr/>
          </a:p>
          <a:p>
            <a:pPr indent="-334327" lvl="0" marL="457200" marR="0" rtl="0" algn="l">
              <a:lnSpc>
                <a:spcPct val="115000"/>
              </a:lnSpc>
              <a:spcBef>
                <a:spcPts val="0"/>
              </a:spcBef>
              <a:spcAft>
                <a:spcPts val="0"/>
              </a:spcAft>
              <a:buSzPct val="100000"/>
              <a:buChar char="●"/>
            </a:pPr>
            <a:r>
              <a:rPr lang="en-GB"/>
              <a:t>Export traffic data from its native format (e.g., CSV) to the analysis environment.</a:t>
            </a:r>
            <a:endParaRPr/>
          </a:p>
          <a:p>
            <a:pPr indent="-334327" lvl="0" marL="457200" marR="0" rtl="0" algn="l">
              <a:lnSpc>
                <a:spcPct val="115000"/>
              </a:lnSpc>
              <a:spcBef>
                <a:spcPts val="0"/>
              </a:spcBef>
              <a:spcAft>
                <a:spcPts val="0"/>
              </a:spcAft>
              <a:buSzPct val="100000"/>
              <a:buChar char="●"/>
            </a:pPr>
            <a:r>
              <a:rPr lang="en-GB"/>
              <a:t>Export traffic accident data from its native format (e.g., CSV) to the analysis environment.</a:t>
            </a:r>
            <a:endParaRPr/>
          </a:p>
          <a:p>
            <a:pPr indent="0" lvl="0" marL="0" marR="0" rtl="0" algn="l">
              <a:lnSpc>
                <a:spcPct val="115000"/>
              </a:lnSpc>
              <a:spcBef>
                <a:spcPts val="1200"/>
              </a:spcBef>
              <a:spcAft>
                <a:spcPts val="0"/>
              </a:spcAft>
              <a:buNone/>
            </a:pPr>
            <a:r>
              <a:rPr lang="en-GB"/>
              <a:t>Data search : .</a:t>
            </a:r>
            <a:endParaRPr/>
          </a:p>
          <a:p>
            <a:pPr indent="-334327" lvl="0" marL="457200" marR="0" rtl="0" algn="l">
              <a:lnSpc>
                <a:spcPct val="115000"/>
              </a:lnSpc>
              <a:spcBef>
                <a:spcPts val="1200"/>
              </a:spcBef>
              <a:spcAft>
                <a:spcPts val="0"/>
              </a:spcAft>
              <a:buSzPct val="100000"/>
              <a:buChar char="●"/>
            </a:pPr>
            <a:r>
              <a:rPr lang="en-GB"/>
              <a:t>Find the structure of both data types (properties, data types).</a:t>
            </a:r>
            <a:endParaRPr/>
          </a:p>
          <a:p>
            <a:pPr indent="-334327" lvl="0" marL="457200" marR="0" rtl="0" algn="l">
              <a:lnSpc>
                <a:spcPct val="115000"/>
              </a:lnSpc>
              <a:spcBef>
                <a:spcPts val="0"/>
              </a:spcBef>
              <a:spcAft>
                <a:spcPts val="0"/>
              </a:spcAft>
              <a:buSzPct val="100000"/>
              <a:buChar char="●"/>
            </a:pPr>
            <a:r>
              <a:rPr lang="en-GB"/>
              <a:t>Identify missing or inconsistent values ​​in any data set.</a:t>
            </a:r>
            <a:endParaRPr/>
          </a:p>
          <a:p>
            <a:pPr indent="-334327" lvl="0" marL="457200" marR="0" rtl="0" algn="l">
              <a:lnSpc>
                <a:spcPct val="115000"/>
              </a:lnSpc>
              <a:spcBef>
                <a:spcPts val="0"/>
              </a:spcBef>
              <a:spcAft>
                <a:spcPts val="0"/>
              </a:spcAft>
              <a:buSzPct val="150000"/>
              <a:buChar char="●"/>
            </a:pPr>
            <a:r>
              <a:rPr lang="en-GB"/>
              <a:t>Understand the distribution of key variables (e.g., time of day, location) of each data set.</a:t>
            </a:r>
            <a:endParaRPr b="1" sz="1200">
              <a:solidFill>
                <a:srgbClr val="1F1F1F"/>
              </a:solidFill>
            </a:endParaRPr>
          </a:p>
          <a:p>
            <a:pPr indent="0" lvl="0" marL="0" rtl="0" algn="l">
              <a:spcBef>
                <a:spcPts val="1200"/>
              </a:spcBef>
              <a:spcAft>
                <a:spcPts val="1200"/>
              </a:spcAft>
              <a:buClr>
                <a:schemeClr val="dk1"/>
              </a:buClr>
              <a:buSzPct val="91666"/>
              <a:buFont typeface="Arial"/>
              <a:buNone/>
            </a:pPr>
            <a:r>
              <a:t/>
            </a:r>
            <a:endParaRPr b="1" sz="1200">
              <a:solidFill>
                <a:srgbClr val="1F1F1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