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60f98de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60f98de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60f98de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60f98de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60f98dee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60f98dee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60f98dee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60f98dee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d60f98dee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d60f98dee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60f98dee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d60f98dee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0325" y="1489950"/>
            <a:ext cx="7688100" cy="15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Battle of Neighborhoods</a:t>
            </a:r>
            <a:endParaRPr/>
          </a:p>
          <a:p>
            <a:pPr indent="0" lvl="0" marL="0" rtl="0" algn="l">
              <a:spcBef>
                <a:spcPts val="0"/>
              </a:spcBef>
              <a:spcAft>
                <a:spcPts val="0"/>
              </a:spcAft>
              <a:buNone/>
            </a:pPr>
            <a:r>
              <a:t/>
            </a:r>
            <a:endParaRPr sz="900"/>
          </a:p>
          <a:p>
            <a:pPr indent="0" lvl="0" marL="0" rtl="0" algn="l">
              <a:spcBef>
                <a:spcPts val="0"/>
              </a:spcBef>
              <a:spcAft>
                <a:spcPts val="0"/>
              </a:spcAft>
              <a:buNone/>
            </a:pPr>
            <a:r>
              <a:t/>
            </a:r>
            <a:endParaRPr sz="3000"/>
          </a:p>
          <a:p>
            <a:pPr indent="0" lvl="0" marL="0" rtl="0" algn="l">
              <a:spcBef>
                <a:spcPts val="0"/>
              </a:spcBef>
              <a:spcAft>
                <a:spcPts val="0"/>
              </a:spcAft>
              <a:buNone/>
            </a:pPr>
            <a:r>
              <a:rPr lang="en" sz="3000"/>
              <a:t>What’s the best place when You Want to Eat Pizza?</a:t>
            </a:r>
            <a:endParaRPr sz="3000"/>
          </a:p>
        </p:txBody>
      </p:sp>
      <p:sp>
        <p:nvSpPr>
          <p:cNvPr id="87" name="Google Shape;87;p13"/>
          <p:cNvSpPr txBox="1"/>
          <p:nvPr>
            <p:ph type="ctrTitle"/>
          </p:nvPr>
        </p:nvSpPr>
        <p:spPr>
          <a:xfrm>
            <a:off x="2185325" y="203750"/>
            <a:ext cx="4658100" cy="8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Let's say you have never been to the US and you want to have the best pizza while you are there. So you want to go to a place with a high density of Pizza places around you so you can try a variety number of pizzas. The main problem we aim to solve is to analyze the Pizza stores' locations in the major US cities and find the best place for our guests so that he can have a good pizza and pizza store/restaurant must be easily accessible</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69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section </a:t>
            </a:r>
            <a:endParaRPr/>
          </a:p>
        </p:txBody>
      </p:sp>
      <p:sp>
        <p:nvSpPr>
          <p:cNvPr id="99" name="Google Shape;99;p15"/>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24292E"/>
                </a:solidFill>
                <a:highlight>
                  <a:srgbClr val="FFFFFF"/>
                </a:highlight>
                <a:latin typeface="Arial"/>
                <a:ea typeface="Arial"/>
                <a:cs typeface="Arial"/>
                <a:sym typeface="Arial"/>
              </a:rPr>
              <a:t>I will use the FourSquare API to collect data about locations of Pizza stores in 5 major US cities which are: New York, NY, San Francisco, CA, Jersey City, NJ, Boston, MA and Chicago, IL. These are one of the most populated US cities and there are the most tourist visited places in the U.S.I am hopeful that they will contain the best Pizza places which contain a variety of pizza stores and are easily accessible in the US.</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b="1" lang="en" sz="1400">
                <a:solidFill>
                  <a:srgbClr val="24292E"/>
                </a:solidFill>
                <a:highlight>
                  <a:srgbClr val="FFFFFF"/>
                </a:highlight>
                <a:latin typeface="Arial"/>
                <a:ea typeface="Arial"/>
                <a:cs typeface="Arial"/>
                <a:sym typeface="Arial"/>
              </a:rPr>
              <a:t>Target audience:</a:t>
            </a:r>
            <a:endParaRPr b="1"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E"/>
                </a:solidFill>
                <a:highlight>
                  <a:srgbClr val="FFFFFF"/>
                </a:highlight>
                <a:latin typeface="Arial"/>
                <a:ea typeface="Arial"/>
                <a:cs typeface="Arial"/>
                <a:sym typeface="Arial"/>
              </a:rPr>
              <a:t>All the people and tourists who are visiting the U.S for the first time and want to have a nice lunch at a Pizza store which has a nice variety and which are easily accessible to them.</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0526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sz="2100">
                <a:solidFill>
                  <a:srgbClr val="000000"/>
                </a:solidFill>
                <a:latin typeface="Arial"/>
                <a:ea typeface="Arial"/>
                <a:cs typeface="Arial"/>
                <a:sym typeface="Arial"/>
              </a:rPr>
              <a:t>Methodology:</a:t>
            </a:r>
            <a:endParaRPr sz="2100"/>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My main target here is to asses which city would have the highest Pizza store density. I used the Four Square API through the venue’s channel. I used the near query to get venues in the cities. Also, I use the CategoryID to set it to show only Pizza Places. </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I calculated a center coordinate of the venues to get the mean longitude and latitude values. Then I calculated the mean of the Euclidean distance from each venue to the mean coordinates. That was my indicator; mean distance to the mean coordinate. The lesser the MDMC the denser the city is with the pizza shops.</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700">
                <a:solidFill>
                  <a:srgbClr val="24292E"/>
                </a:solidFill>
                <a:highlight>
                  <a:srgbClr val="FFFFFF"/>
                </a:highlight>
                <a:latin typeface="Arial"/>
                <a:ea typeface="Arial"/>
                <a:cs typeface="Arial"/>
                <a:sym typeface="Arial"/>
              </a:rPr>
              <a:t>Results</a:t>
            </a:r>
            <a:endParaRPr sz="1700">
              <a:solidFill>
                <a:srgbClr val="24292E"/>
              </a:solidFill>
              <a:highlight>
                <a:srgbClr val="FFFFFF"/>
              </a:highlight>
              <a:latin typeface="Arial"/>
              <a:ea typeface="Arial"/>
              <a:cs typeface="Arial"/>
              <a:sym typeface="Arial"/>
            </a:endParaRPr>
          </a:p>
          <a:p>
            <a:pPr indent="0" lvl="0" marL="0" rtl="0" algn="l">
              <a:spcBef>
                <a:spcPts val="1200"/>
              </a:spcBef>
              <a:spcAft>
                <a:spcPts val="1200"/>
              </a:spcAft>
              <a:buNone/>
            </a:pPr>
            <a:r>
              <a:rPr b="0" lang="en" sz="1200">
                <a:solidFill>
                  <a:srgbClr val="24292E"/>
                </a:solidFill>
                <a:highlight>
                  <a:srgbClr val="FFFFFF"/>
                </a:highlight>
                <a:latin typeface="Arial"/>
                <a:ea typeface="Arial"/>
                <a:cs typeface="Arial"/>
                <a:sym typeface="Arial"/>
              </a:rPr>
              <a:t>For our initial visual inspection,</a:t>
            </a:r>
            <a:endParaRPr/>
          </a:p>
        </p:txBody>
      </p:sp>
      <p:sp>
        <p:nvSpPr>
          <p:cNvPr id="111" name="Google Shape;111;p17"/>
          <p:cNvSpPr txBox="1"/>
          <p:nvPr>
            <p:ph idx="1" type="body"/>
          </p:nvPr>
        </p:nvSpPr>
        <p:spPr>
          <a:xfrm>
            <a:off x="729450" y="22463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Therefore our results are :</a:t>
            </a:r>
            <a:endParaRPr sz="1200">
              <a:solidFill>
                <a:srgbClr val="24292E"/>
              </a:solidFill>
              <a:highlight>
                <a:srgbClr val="FFFFFF"/>
              </a:highlight>
              <a:latin typeface="Arial"/>
              <a:ea typeface="Arial"/>
              <a:cs typeface="Arial"/>
              <a:sym typeface="Arial"/>
            </a:endParaRPr>
          </a:p>
          <a:p>
            <a:pPr indent="-304800" lvl="0" marL="457200" rtl="0" algn="l">
              <a:spcBef>
                <a:spcPts val="1200"/>
              </a:spcBef>
              <a:spcAft>
                <a:spcPts val="0"/>
              </a:spcAft>
              <a:buClr>
                <a:srgbClr val="24292E"/>
              </a:buClr>
              <a:buSzPts val="1200"/>
              <a:buFont typeface="Arial"/>
              <a:buAutoNum type="arabicPeriod"/>
            </a:pPr>
            <a:r>
              <a:rPr lang="en" sz="1200">
                <a:solidFill>
                  <a:srgbClr val="24292E"/>
                </a:solidFill>
                <a:highlight>
                  <a:srgbClr val="FFFFFF"/>
                </a:highlight>
                <a:latin typeface="Arial"/>
                <a:ea typeface="Arial"/>
                <a:cs typeface="Arial"/>
                <a:sym typeface="Arial"/>
              </a:rPr>
              <a:t>New York</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AutoNum type="arabicPeriod"/>
            </a:pPr>
            <a:r>
              <a:rPr lang="en" sz="1200">
                <a:solidFill>
                  <a:srgbClr val="24292E"/>
                </a:solidFill>
                <a:highlight>
                  <a:srgbClr val="FFFFFF"/>
                </a:highlight>
                <a:latin typeface="Arial"/>
                <a:ea typeface="Arial"/>
                <a:cs typeface="Arial"/>
                <a:sym typeface="Arial"/>
              </a:rPr>
              <a:t>San Francisco</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AutoNum type="arabicPeriod"/>
            </a:pPr>
            <a:r>
              <a:rPr lang="en" sz="1200">
                <a:solidFill>
                  <a:srgbClr val="24292E"/>
                </a:solidFill>
                <a:highlight>
                  <a:srgbClr val="FFFFFF"/>
                </a:highlight>
                <a:latin typeface="Arial"/>
                <a:ea typeface="Arial"/>
                <a:cs typeface="Arial"/>
                <a:sym typeface="Arial"/>
              </a:rPr>
              <a:t>Jersey City</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AutoNum type="arabicPeriod"/>
            </a:pPr>
            <a:r>
              <a:rPr lang="en" sz="1200">
                <a:solidFill>
                  <a:srgbClr val="24292E"/>
                </a:solidFill>
                <a:highlight>
                  <a:srgbClr val="FFFFFF"/>
                </a:highlight>
                <a:latin typeface="Arial"/>
                <a:ea typeface="Arial"/>
                <a:cs typeface="Arial"/>
                <a:sym typeface="Arial"/>
              </a:rPr>
              <a:t>Boston</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AutoNum type="arabicPeriod"/>
            </a:pPr>
            <a:r>
              <a:rPr lang="en" sz="1200">
                <a:solidFill>
                  <a:srgbClr val="24292E"/>
                </a:solidFill>
                <a:highlight>
                  <a:srgbClr val="FFFFFF"/>
                </a:highlight>
                <a:latin typeface="Arial"/>
                <a:ea typeface="Arial"/>
                <a:cs typeface="Arial"/>
                <a:sym typeface="Arial"/>
              </a:rPr>
              <a:t>Chicago</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042750"/>
            <a:ext cx="7688700" cy="535200"/>
          </a:xfrm>
          <a:prstGeom prst="rect">
            <a:avLst/>
          </a:prstGeom>
        </p:spPr>
        <p:txBody>
          <a:bodyPr anchorCtr="0" anchor="t" bIns="91425" lIns="91425" spcFirstLastPara="1" rIns="91425" wrap="square" tIns="91425">
            <a:noAutofit/>
          </a:bodyPr>
          <a:lstStyle/>
          <a:p>
            <a:pPr indent="0" lvl="0" marL="0" rtl="0" algn="l">
              <a:spcBef>
                <a:spcPts val="1800"/>
              </a:spcBef>
              <a:spcAft>
                <a:spcPts val="1200"/>
              </a:spcAft>
              <a:buNone/>
            </a:pPr>
            <a:r>
              <a:rPr lang="en" sz="1700">
                <a:solidFill>
                  <a:srgbClr val="24292E"/>
                </a:solidFill>
                <a:highlight>
                  <a:srgbClr val="FFFFFF"/>
                </a:highlight>
                <a:latin typeface="Arial"/>
                <a:ea typeface="Arial"/>
                <a:cs typeface="Arial"/>
                <a:sym typeface="Arial"/>
              </a:rPr>
              <a:t>Results</a:t>
            </a:r>
            <a:endParaRPr/>
          </a:p>
        </p:txBody>
      </p:sp>
      <p:sp>
        <p:nvSpPr>
          <p:cNvPr id="117" name="Google Shape;117;p18"/>
          <p:cNvSpPr txBox="1"/>
          <p:nvPr>
            <p:ph idx="1" type="body"/>
          </p:nvPr>
        </p:nvSpPr>
        <p:spPr>
          <a:xfrm>
            <a:off x="727650" y="1577950"/>
            <a:ext cx="7688700" cy="27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Now Just by removing 1 shop which is farthest from Jersey city we are able to achieve the lowest MDMC.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Jersey City, NJ</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Mean Distance from Mean coordinates</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0.02137780278460641</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Therefore Our Result is:</a:t>
            </a:r>
            <a:endParaRPr b="1" sz="1050">
              <a:solidFill>
                <a:srgbClr val="000000"/>
              </a:solidFill>
              <a:highlight>
                <a:srgbClr val="FFFFFF"/>
              </a:highlight>
              <a:latin typeface="Arial"/>
              <a:ea typeface="Arial"/>
              <a:cs typeface="Arial"/>
              <a:sym typeface="Arial"/>
            </a:endParaRPr>
          </a:p>
          <a:p>
            <a:pPr indent="-304800" lvl="0" marL="457200" rtl="0" algn="l">
              <a:spcBef>
                <a:spcPts val="300"/>
              </a:spcBef>
              <a:spcAft>
                <a:spcPts val="0"/>
              </a:spcAft>
              <a:buClr>
                <a:srgbClr val="24292E"/>
              </a:buClr>
              <a:buSzPts val="1200"/>
              <a:buFont typeface="Arial"/>
              <a:buAutoNum type="arabicPeriod"/>
            </a:pPr>
            <a:r>
              <a:rPr b="1" lang="en" sz="1200">
                <a:solidFill>
                  <a:srgbClr val="24292E"/>
                </a:solidFill>
                <a:highlight>
                  <a:srgbClr val="FFFFFF"/>
                </a:highlight>
                <a:latin typeface="Arial"/>
                <a:ea typeface="Arial"/>
                <a:cs typeface="Arial"/>
                <a:sym typeface="Arial"/>
              </a:rPr>
              <a:t>Jersey City</a:t>
            </a:r>
            <a:endParaRPr b="1"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AutoNum type="arabicPeriod"/>
            </a:pPr>
            <a:r>
              <a:rPr b="1" lang="en" sz="1200">
                <a:solidFill>
                  <a:srgbClr val="24292E"/>
                </a:solidFill>
                <a:highlight>
                  <a:srgbClr val="FFFFFF"/>
                </a:highlight>
                <a:latin typeface="Arial"/>
                <a:ea typeface="Arial"/>
                <a:cs typeface="Arial"/>
                <a:sym typeface="Arial"/>
              </a:rPr>
              <a:t>New York</a:t>
            </a:r>
            <a:endParaRPr b="1"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AutoNum type="arabicPeriod"/>
            </a:pPr>
            <a:r>
              <a:rPr b="1" lang="en" sz="1200">
                <a:solidFill>
                  <a:srgbClr val="24292E"/>
                </a:solidFill>
                <a:highlight>
                  <a:srgbClr val="FFFFFF"/>
                </a:highlight>
                <a:latin typeface="Arial"/>
                <a:ea typeface="Arial"/>
                <a:cs typeface="Arial"/>
                <a:sym typeface="Arial"/>
              </a:rPr>
              <a:t>San Francisco</a:t>
            </a:r>
            <a:endParaRPr b="1"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AutoNum type="arabicPeriod"/>
            </a:pPr>
            <a:r>
              <a:rPr b="1" lang="en" sz="1200">
                <a:solidFill>
                  <a:srgbClr val="24292E"/>
                </a:solidFill>
                <a:highlight>
                  <a:srgbClr val="FFFFFF"/>
                </a:highlight>
                <a:latin typeface="Arial"/>
                <a:ea typeface="Arial"/>
                <a:cs typeface="Arial"/>
                <a:sym typeface="Arial"/>
              </a:rPr>
              <a:t>Boston</a:t>
            </a:r>
            <a:endParaRPr b="1"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AutoNum type="arabicPeriod"/>
            </a:pPr>
            <a:r>
              <a:rPr b="1" lang="en" sz="1200">
                <a:solidFill>
                  <a:srgbClr val="24292E"/>
                </a:solidFill>
                <a:highlight>
                  <a:srgbClr val="FFFFFF"/>
                </a:highlight>
                <a:latin typeface="Arial"/>
                <a:ea typeface="Arial"/>
                <a:cs typeface="Arial"/>
                <a:sym typeface="Arial"/>
              </a:rPr>
              <a:t>Chicago</a:t>
            </a:r>
            <a:endParaRPr b="1"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101875"/>
            <a:ext cx="7688700" cy="535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700">
                <a:solidFill>
                  <a:srgbClr val="24292E"/>
                </a:solidFill>
                <a:highlight>
                  <a:srgbClr val="FFFFFF"/>
                </a:highlight>
                <a:latin typeface="Arial"/>
                <a:ea typeface="Arial"/>
                <a:cs typeface="Arial"/>
                <a:sym typeface="Arial"/>
              </a:rPr>
              <a:t>Conclusion:</a:t>
            </a:r>
            <a:endParaRPr sz="17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Now there is no doubt that New York is the best place to try many Pizza Places in the US. Also, if our tourist is done with all the New York pizza places he can go to Jersey City and enjoy 99 more. Since it is the next city with the least MDMC value after New York, after that he can go to San Fransico City, then Boston and our final choice is Chicago. Also, we would recommend that our tourist book a hotel close to the mean coordinate (i.e) at the closest possible hotel to New York City since it is our first recommendation for trying out pizzas so it is also feasible to the customer to try pizza without wasting huge amount of money in transport. </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