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
  </p:notesMasterIdLst>
  <p:handoutMasterIdLst>
    <p:handoutMasterId r:id="rId16"/>
  </p:handoutMasterIdLst>
  <p:sldIdLst>
    <p:sldId id="257" r:id="rId2"/>
    <p:sldId id="267" r:id="rId3"/>
    <p:sldId id="260" r:id="rId4"/>
    <p:sldId id="290" r:id="rId5"/>
    <p:sldId id="291" r:id="rId6"/>
    <p:sldId id="297" r:id="rId7"/>
    <p:sldId id="292" r:id="rId8"/>
    <p:sldId id="293" r:id="rId9"/>
    <p:sldId id="294" r:id="rId10"/>
    <p:sldId id="295" r:id="rId11"/>
    <p:sldId id="296" r:id="rId12"/>
    <p:sldId id="289" r:id="rId13"/>
    <p:sldId id="28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868" autoAdjust="0"/>
    <p:restoredTop sz="94660"/>
  </p:normalViewPr>
  <p:slideViewPr>
    <p:cSldViewPr>
      <p:cViewPr varScale="1">
        <p:scale>
          <a:sx n="79" d="100"/>
          <a:sy n="79" d="100"/>
        </p:scale>
        <p:origin x="-1428" y="-7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stacked"/>
        <c:ser>
          <c:idx val="0"/>
          <c:order val="0"/>
          <c:tx>
            <c:strRef>
              <c:f>Sheet1!$B$1</c:f>
              <c:strCache>
                <c:ptCount val="1"/>
                <c:pt idx="0">
                  <c:v>Total no:of questions</c:v>
                </c:pt>
              </c:strCache>
            </c:strRef>
          </c:tx>
          <c:cat>
            <c:strRef>
              <c:f>Sheet1!$A$2:$A$7</c:f>
              <c:strCache>
                <c:ptCount val="6"/>
                <c:pt idx="0">
                  <c:v>Team A</c:v>
                </c:pt>
                <c:pt idx="1">
                  <c:v>Team B</c:v>
                </c:pt>
                <c:pt idx="2">
                  <c:v>Team C</c:v>
                </c:pt>
                <c:pt idx="3">
                  <c:v>Team D</c:v>
                </c:pt>
                <c:pt idx="4">
                  <c:v>Team E</c:v>
                </c:pt>
                <c:pt idx="5">
                  <c:v>Team F</c:v>
                </c:pt>
              </c:strCache>
            </c:strRef>
          </c:cat>
          <c:val>
            <c:numRef>
              <c:f>Sheet1!$B$2:$B$7</c:f>
              <c:numCache>
                <c:formatCode>General</c:formatCode>
                <c:ptCount val="6"/>
                <c:pt idx="0">
                  <c:v>3</c:v>
                </c:pt>
                <c:pt idx="1">
                  <c:v>3</c:v>
                </c:pt>
                <c:pt idx="2">
                  <c:v>3</c:v>
                </c:pt>
                <c:pt idx="3">
                  <c:v>3</c:v>
                </c:pt>
                <c:pt idx="4">
                  <c:v>3</c:v>
                </c:pt>
                <c:pt idx="5">
                  <c:v>3</c:v>
                </c:pt>
              </c:numCache>
            </c:numRef>
          </c:val>
          <c:extLst xmlns:c16r2="http://schemas.microsoft.com/office/drawing/2015/06/chart">
            <c:ext xmlns:c16="http://schemas.microsoft.com/office/drawing/2014/chart" uri="{C3380CC4-5D6E-409C-BE32-E72D297353CC}">
              <c16:uniqueId val="{00000000-6517-41DB-8DE9-A1FE6A0B8439}"/>
            </c:ext>
          </c:extLst>
        </c:ser>
        <c:ser>
          <c:idx val="1"/>
          <c:order val="1"/>
          <c:tx>
            <c:strRef>
              <c:f>Sheet1!$C$1</c:f>
              <c:strCache>
                <c:ptCount val="1"/>
                <c:pt idx="0">
                  <c:v>Common questions</c:v>
                </c:pt>
              </c:strCache>
            </c:strRef>
          </c:tx>
          <c:cat>
            <c:strRef>
              <c:f>Sheet1!$A$2:$A$7</c:f>
              <c:strCache>
                <c:ptCount val="6"/>
                <c:pt idx="0">
                  <c:v>Team A</c:v>
                </c:pt>
                <c:pt idx="1">
                  <c:v>Team B</c:v>
                </c:pt>
                <c:pt idx="2">
                  <c:v>Team C</c:v>
                </c:pt>
                <c:pt idx="3">
                  <c:v>Team D</c:v>
                </c:pt>
                <c:pt idx="4">
                  <c:v>Team E</c:v>
                </c:pt>
                <c:pt idx="5">
                  <c:v>Team F</c:v>
                </c:pt>
              </c:strCache>
            </c:strRef>
          </c:cat>
          <c:val>
            <c:numRef>
              <c:f>Sheet1!$C$2:$C$7</c:f>
              <c:numCache>
                <c:formatCode>General</c:formatCode>
                <c:ptCount val="6"/>
                <c:pt idx="0">
                  <c:v>0</c:v>
                </c:pt>
                <c:pt idx="1">
                  <c:v>0</c:v>
                </c:pt>
                <c:pt idx="2">
                  <c:v>2</c:v>
                </c:pt>
                <c:pt idx="3">
                  <c:v>1</c:v>
                </c:pt>
                <c:pt idx="4">
                  <c:v>1</c:v>
                </c:pt>
                <c:pt idx="5">
                  <c:v>0</c:v>
                </c:pt>
              </c:numCache>
            </c:numRef>
          </c:val>
          <c:extLst xmlns:c16r2="http://schemas.microsoft.com/office/drawing/2015/06/chart">
            <c:ext xmlns:c16="http://schemas.microsoft.com/office/drawing/2014/chart" uri="{C3380CC4-5D6E-409C-BE32-E72D297353CC}">
              <c16:uniqueId val="{00000001-6517-41DB-8DE9-A1FE6A0B8439}"/>
            </c:ext>
          </c:extLst>
        </c:ser>
        <c:ser>
          <c:idx val="2"/>
          <c:order val="2"/>
          <c:tx>
            <c:strRef>
              <c:f>Sheet1!$D$1</c:f>
              <c:strCache>
                <c:ptCount val="1"/>
                <c:pt idx="0">
                  <c:v>Column1</c:v>
                </c:pt>
              </c:strCache>
            </c:strRef>
          </c:tx>
          <c:cat>
            <c:strRef>
              <c:f>Sheet1!$A$2:$A$7</c:f>
              <c:strCache>
                <c:ptCount val="6"/>
                <c:pt idx="0">
                  <c:v>Team A</c:v>
                </c:pt>
                <c:pt idx="1">
                  <c:v>Team B</c:v>
                </c:pt>
                <c:pt idx="2">
                  <c:v>Team C</c:v>
                </c:pt>
                <c:pt idx="3">
                  <c:v>Team D</c:v>
                </c:pt>
                <c:pt idx="4">
                  <c:v>Team E</c:v>
                </c:pt>
                <c:pt idx="5">
                  <c:v>Team F</c:v>
                </c:pt>
              </c:strCache>
            </c:strRef>
          </c:cat>
          <c:val>
            <c:numRef>
              <c:f>Sheet1!$D$2:$D$7</c:f>
              <c:numCache>
                <c:formatCode>General</c:formatCode>
                <c:ptCount val="6"/>
              </c:numCache>
            </c:numRef>
          </c:val>
          <c:extLst xmlns:c16r2="http://schemas.microsoft.com/office/drawing/2015/06/chart">
            <c:ext xmlns:c16="http://schemas.microsoft.com/office/drawing/2014/chart" uri="{C3380CC4-5D6E-409C-BE32-E72D297353CC}">
              <c16:uniqueId val="{00000002-6517-41DB-8DE9-A1FE6A0B8439}"/>
            </c:ext>
          </c:extLst>
        </c:ser>
        <c:dLbls/>
        <c:overlap val="100"/>
        <c:axId val="110203648"/>
        <c:axId val="110205184"/>
      </c:barChart>
      <c:catAx>
        <c:axId val="110203648"/>
        <c:scaling>
          <c:orientation val="minMax"/>
        </c:scaling>
        <c:axPos val="b"/>
        <c:numFmt formatCode="General" sourceLinked="0"/>
        <c:tickLblPos val="nextTo"/>
        <c:crossAx val="110205184"/>
        <c:crosses val="autoZero"/>
        <c:auto val="1"/>
        <c:lblAlgn val="ctr"/>
        <c:lblOffset val="100"/>
      </c:catAx>
      <c:valAx>
        <c:axId val="110205184"/>
        <c:scaling>
          <c:orientation val="minMax"/>
        </c:scaling>
        <c:axPos val="l"/>
        <c:majorGridlines/>
        <c:numFmt formatCode="General" sourceLinked="1"/>
        <c:tickLblPos val="nextTo"/>
        <c:crossAx val="110203648"/>
        <c:crosses val="autoZero"/>
        <c:crossBetween val="between"/>
      </c:valAx>
    </c:plotArea>
    <c:legend>
      <c:legendPos val="r"/>
      <c:legendEntry>
        <c:idx val="0"/>
        <c:delete val="1"/>
      </c:legendEntry>
      <c:layout/>
    </c:legend>
    <c:plotVisOnly val="1"/>
    <c:dispBlanksAs val="gap"/>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pPr/>
              <a:t>08-05-2025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pPr/>
              <a:t>‹#›</a:t>
            </a:fld>
            <a:endParaRPr lang="en-IN"/>
          </a:p>
        </p:txBody>
      </p:sp>
    </p:spTree>
    <p:extLst>
      <p:ext uri="{BB962C8B-B14F-4D97-AF65-F5344CB8AC3E}">
        <p14:creationId xmlns:p14="http://schemas.microsoft.com/office/powerpoint/2010/main" xmlns=""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pPr/>
              <a:t>08-05-2025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pPr/>
              <a:t>‹#›</a:t>
            </a:fld>
            <a:endParaRPr lang="en-IN"/>
          </a:p>
        </p:txBody>
      </p:sp>
    </p:spTree>
    <p:extLst>
      <p:ext uri="{BB962C8B-B14F-4D97-AF65-F5344CB8AC3E}">
        <p14:creationId xmlns:p14="http://schemas.microsoft.com/office/powerpoint/2010/main" xmlns=""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xmlns=""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pPr/>
              <a:t>08-05-2025</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pPr/>
              <a:t>08-05-2025</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pPr/>
              <a:t>08-05-2025</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pPr/>
              <a:t>08-05-2025</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pPr/>
              <a:t>08-05-2025</a:t>
            </a:fld>
            <a:endParaRPr lang="en-IN"/>
          </a:p>
        </p:txBody>
      </p:sp>
      <p:sp>
        <p:nvSpPr>
          <p:cNvPr id="3" name="Footer Placeholder 2"/>
          <p:cNvSpPr>
            <a:spLocks noGrp="1"/>
          </p:cNvSpPr>
          <p:nvPr>
            <p:ph type="ftr" sz="quarter" idx="11"/>
          </p:nvPr>
        </p:nvSpPr>
        <p:spPr/>
        <p:txBody>
          <a:bodyPr/>
          <a:lstStyle/>
          <a:p>
            <a:r>
              <a:rPr lang="en-IN"/>
              <a:t>BATCH NO: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pPr/>
              <a:t>08-05-2025</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pPr/>
              <a:t>08-05-2025</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pPr/>
              <a:t>08-05-2025</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xmlns="" id="{D3261038-0B5B-4134-806C-5BF2BDD140E8}"/>
              </a:ext>
            </a:extLst>
          </p:cNvPr>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xmlns=""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latinLnBrk="1"/>
            <a:r>
              <a:rPr lang="en-IN" sz="1600" b="1" dirty="0">
                <a:latin typeface="Times New Roman" pitchFamily="18" charset="0"/>
                <a:cs typeface="Times New Roman" pitchFamily="18" charset="0"/>
              </a:rPr>
              <a:t>10214CS501</a:t>
            </a:r>
            <a:endParaRPr lang="en-US" altLang="en-US" sz="1600" b="1" dirty="0">
              <a:latin typeface="Times New Roman" pitchFamily="18" charset="0"/>
              <a:ea typeface="Verdana" pitchFamily="34" charset="0"/>
              <a:cs typeface="Times New Roman" pitchFamily="18" charset="0"/>
            </a:endParaRPr>
          </a:p>
          <a:p>
            <a:pPr lvl="0" algn="ctr" eaLnBrk="1" latinLnBrk="1" hangingPunct="1"/>
            <a:r>
              <a:rPr lang="en-IN" sz="1600" b="1" dirty="0">
                <a:latin typeface="Times New Roman" pitchFamily="18" charset="0"/>
                <a:ea typeface="Verdana" pitchFamily="34" charset="0"/>
                <a:cs typeface="Times New Roman" pitchFamily="18" charset="0"/>
              </a:rPr>
              <a:t>COMMUNITY SERVICE PROJECT</a:t>
            </a:r>
            <a:endParaRPr lang="en-US" sz="1600" b="1" dirty="0">
              <a:latin typeface="Times New Roman" pitchFamily="18" charset="0"/>
              <a:ea typeface="Verdana" pitchFamily="34" charset="0"/>
              <a:cs typeface="Times New Roman" pitchFamily="18" charset="0"/>
            </a:endParaRPr>
          </a:p>
          <a:p>
            <a:pPr lvl="0" algn="ctr" eaLnBrk="1" latinLnBrk="1" hangingPunct="1"/>
            <a:r>
              <a:rPr lang="en-US" sz="1600" b="1" dirty="0">
                <a:latin typeface="Times New Roman" pitchFamily="18" charset="0"/>
                <a:ea typeface="Verdana" pitchFamily="34" charset="0"/>
                <a:cs typeface="Times New Roman" pitchFamily="18" charset="0"/>
              </a:rPr>
              <a:t>WINTER SEMESTER(2024-2025) </a:t>
            </a:r>
          </a:p>
          <a:p>
            <a:pPr algn="ctr"/>
            <a:r>
              <a:rPr lang="en-US" sz="1600" b="1" dirty="0">
                <a:latin typeface="Times New Roman" pitchFamily="18" charset="0"/>
                <a:ea typeface="Verdana" pitchFamily="34" charset="0"/>
                <a:cs typeface="Times New Roman" pitchFamily="18" charset="0"/>
              </a:rPr>
              <a:t>REVIEW - 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GB" sz="2000" b="1" dirty="0">
                <a:latin typeface="Times New Roman" pitchFamily="18" charset="0"/>
                <a:cs typeface="Times New Roman" pitchFamily="18" charset="0"/>
              </a:rPr>
              <a:t>CAREER COMPASS: CHARTING YOUR PATH TO SUCCESS</a:t>
            </a:r>
            <a:endParaRPr lang="en-IN" sz="2000" dirty="0"/>
          </a:p>
        </p:txBody>
      </p:sp>
      <p:sp>
        <p:nvSpPr>
          <p:cNvPr id="8" name="Rectangle 7"/>
          <p:cNvSpPr/>
          <p:nvPr/>
        </p:nvSpPr>
        <p:spPr>
          <a:xfrm>
            <a:off x="3707904" y="4869160"/>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UTUKURU SAI SANATH     (VTU26583)(23UECS0904)</a:t>
            </a:r>
          </a:p>
          <a:p>
            <a:pPr algn="just"/>
            <a:r>
              <a:rPr lang="en-IN" sz="1400" b="1" dirty="0">
                <a:latin typeface="Times New Roman" pitchFamily="18" charset="0"/>
                <a:cs typeface="Times New Roman" pitchFamily="18" charset="0"/>
              </a:rPr>
              <a:t>2. SYED JAFFAR HUSSAIN 	   (VTU24674)(23UECS0889)</a:t>
            </a:r>
          </a:p>
          <a:p>
            <a:pPr algn="just"/>
            <a:r>
              <a:rPr lang="en-IN" sz="1400" b="1" dirty="0">
                <a:latin typeface="Times New Roman" pitchFamily="18" charset="0"/>
                <a:cs typeface="Times New Roman" pitchFamily="18" charset="0"/>
              </a:rPr>
              <a:t>3. BANDARI CHARAN	   (VTU26852)(23UECS0673)</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83199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smtClean="0">
              <a:latin typeface="Times New Roman" pitchFamily="18" charset="0"/>
              <a:cs typeface="Times New Roman" pitchFamily="18" charset="0"/>
            </a:endParaRPr>
          </a:p>
          <a:p>
            <a:r>
              <a:rPr lang="en-IN" sz="1400" b="1" dirty="0" smtClean="0">
                <a:latin typeface="Times New Roman" pitchFamily="18" charset="0"/>
                <a:cs typeface="Times New Roman" pitchFamily="18" charset="0"/>
              </a:rPr>
              <a:t>Faculty Name  MS S HASHINI</a:t>
            </a:r>
          </a:p>
          <a:p>
            <a:r>
              <a:rPr lang="en-IN" sz="1400" b="1" dirty="0" err="1" smtClean="0">
                <a:latin typeface="Times New Roman" pitchFamily="18" charset="0"/>
                <a:cs typeface="Times New Roman" pitchFamily="18" charset="0"/>
              </a:rPr>
              <a:t>M.E.,Assistant</a:t>
            </a:r>
            <a:r>
              <a:rPr lang="en-IN" sz="1400" b="1" dirty="0" smtClean="0">
                <a:latin typeface="Times New Roman" pitchFamily="18" charset="0"/>
                <a:cs typeface="Times New Roman" pitchFamily="18" charset="0"/>
              </a:rPr>
              <a:t> Professor</a:t>
            </a:r>
            <a:r>
              <a:rPr lang="en-IN" sz="1400" b="1" dirty="0" smtClean="0">
                <a:latin typeface="Times New Roman" pitchFamily="18" charset="0"/>
                <a:cs typeface="Times New Roman" pitchFamily="18" charset="0"/>
              </a:rPr>
              <a:t>  </a:t>
            </a:r>
            <a:endParaRPr lang="en-IN" sz="1400" dirty="0"/>
          </a:p>
        </p:txBody>
      </p:sp>
      <p:sp>
        <p:nvSpPr>
          <p:cNvPr id="2" name="Date Placeholder 1">
            <a:extLst>
              <a:ext uri="{FF2B5EF4-FFF2-40B4-BE49-F238E27FC236}">
                <a16:creationId xmlns:a16="http://schemas.microsoft.com/office/drawing/2014/main" xmlns="" id="{0AAA78FB-F602-4DCA-A36C-E9E40BCA6B79}"/>
              </a:ext>
            </a:extLst>
          </p:cNvPr>
          <p:cNvSpPr>
            <a:spLocks noGrp="1"/>
          </p:cNvSpPr>
          <p:nvPr>
            <p:ph type="dt" sz="half" idx="10"/>
          </p:nvPr>
        </p:nvSpPr>
        <p:spPr/>
        <p:txBody>
          <a:bodyPr/>
          <a:lstStyle/>
          <a:p>
            <a:fld id="{BDE25BC2-97E0-42D5-B1EE-307C8651BB35}" type="datetime1">
              <a:rPr lang="en-IN" smtClean="0"/>
              <a:pPr/>
              <a:t>08-05-2025</a:t>
            </a:fld>
            <a:endParaRPr lang="en-IN" dirty="0"/>
          </a:p>
        </p:txBody>
      </p:sp>
      <p:sp>
        <p:nvSpPr>
          <p:cNvPr id="3" name="Footer Placeholder 2">
            <a:extLst>
              <a:ext uri="{FF2B5EF4-FFF2-40B4-BE49-F238E27FC236}">
                <a16:creationId xmlns:a16="http://schemas.microsoft.com/office/drawing/2014/main" xmlns="" id="{69B93914-0C82-4A5B-9835-B0D18B34098C}"/>
              </a:ext>
            </a:extLst>
          </p:cNvPr>
          <p:cNvSpPr>
            <a:spLocks noGrp="1"/>
          </p:cNvSpPr>
          <p:nvPr>
            <p:ph type="ftr" sz="quarter" idx="11"/>
          </p:nvPr>
        </p:nvSpPr>
        <p:spPr>
          <a:xfrm>
            <a:off x="714348" y="6215082"/>
            <a:ext cx="4745736" cy="365125"/>
          </a:xfrm>
        </p:spPr>
        <p:txBody>
          <a:bodyPr/>
          <a:lstStyle/>
          <a:p>
            <a:r>
              <a:rPr lang="en-IN" dirty="0"/>
              <a:t>BATCH NO:218     DEPARTMENT OF COMPUTER SCIENCE &amp; ENGINEERING</a:t>
            </a:r>
          </a:p>
        </p:txBody>
      </p:sp>
      <p:sp>
        <p:nvSpPr>
          <p:cNvPr id="10" name="Slide Number Placeholder 9"/>
          <p:cNvSpPr>
            <a:spLocks noGrp="1"/>
          </p:cNvSpPr>
          <p:nvPr>
            <p:ph type="sldNum" sz="quarter" idx="12"/>
          </p:nvPr>
        </p:nvSpPr>
        <p:spPr>
          <a:xfrm>
            <a:off x="0" y="6492875"/>
            <a:ext cx="8166239" cy="365125"/>
          </a:xfrm>
        </p:spPr>
        <p:txBody>
          <a:bodyPr/>
          <a:lstStyle/>
          <a:p>
            <a:fld id="{FA00FD27-8DB0-4CB2-BD37-BEA95C6A1008}" type="slidenum">
              <a:rPr lang="en-IN" smtClean="0"/>
              <a:pPr/>
              <a:t>1</a:t>
            </a:fld>
            <a:endParaRPr lang="en-IN" dirty="0"/>
          </a:p>
        </p:txBody>
      </p:sp>
    </p:spTree>
    <p:extLst>
      <p:ext uri="{BB962C8B-B14F-4D97-AF65-F5344CB8AC3E}">
        <p14:creationId xmlns:p14="http://schemas.microsoft.com/office/powerpoint/2010/main" xmlns=""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100" b="1" dirty="0">
                <a:latin typeface="Times New Roman" panose="02020603050405020304" pitchFamily="18" charset="0"/>
                <a:cs typeface="Times New Roman" panose="02020603050405020304" pitchFamily="18" charset="0"/>
              </a:rPr>
              <a:t>SOCIETY RELEVANT PROBLEM IDENTIFICATION</a:t>
            </a:r>
          </a:p>
        </p:txBody>
      </p:sp>
      <p:sp>
        <p:nvSpPr>
          <p:cNvPr id="3" name="Content Placeholder 2"/>
          <p:cNvSpPr>
            <a:spLocks noGrp="1"/>
          </p:cNvSpPr>
          <p:nvPr>
            <p:ph idx="1"/>
          </p:nvPr>
        </p:nvSpPr>
        <p:spPr>
          <a:xfrm>
            <a:off x="457200" y="1503402"/>
            <a:ext cx="8229600" cy="5159660"/>
          </a:xfrm>
        </p:spPr>
        <p:txBody>
          <a:bodyPr>
            <a:no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Lack of Access: Not all students have access to quality career guidance services, especially those from low socio-economic backgrounds.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Information Gap: Students often lack accurate and up-to-date information about the latest introduced courses and career options.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Parental Influence: Parents may influence career choices without having the necessary knowledge, leading to poor career decisions.</a:t>
            </a:r>
          </a:p>
          <a:p>
            <a:pPr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Social Inequality: Career guidance can perpetuate social inequality if not accessible to all students equally.</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Inadequate Training for Counselors: Career counselors may not be well-      trained, affecting the quality of advice.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Peer Pressure: Students might make career choices based on peer pressure rather than their own interests and aptitudes.</a:t>
            </a: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10</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100" b="1" dirty="0">
                <a:latin typeface="Times New Roman" pitchFamily="18" charset="0"/>
                <a:cs typeface="Times New Roman" pitchFamily="18" charset="0"/>
              </a:rPr>
              <a:t> PROTOTYPE/DEVELOPMENT OF NEW SOLUTION</a:t>
            </a:r>
          </a:p>
        </p:txBody>
      </p:sp>
      <p:sp>
        <p:nvSpPr>
          <p:cNvPr id="3" name="Content Placeholder 2"/>
          <p:cNvSpPr>
            <a:spLocks noGrp="1"/>
          </p:cNvSpPr>
          <p:nvPr>
            <p:ph idx="1"/>
          </p:nvPr>
        </p:nvSpPr>
        <p:spPr>
          <a:xfrm>
            <a:off x="493776" y="1683093"/>
            <a:ext cx="8229600" cy="5159660"/>
          </a:xfrm>
        </p:spPr>
        <p:txBody>
          <a:bodyPr>
            <a:no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Engaging Parents and Peers: Provide support materials for parents and create community forums where students can exchange their experiences.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Personalized Advice: AI tools to give customized career advice based on students' interests and skills.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Updated Info: Regularly updated information about careers, job trends, and education paths.</a:t>
            </a:r>
            <a:endParaRPr lang="en-US" dirty="0"/>
          </a:p>
          <a:p>
            <a:pPr>
              <a:buFont typeface="Wingdings" panose="05000000000000000000" pitchFamily="2" charset="2"/>
              <a:buChar char="q"/>
            </a:pPr>
            <a:r>
              <a:rPr lang="en-US" dirty="0"/>
              <a:t> </a:t>
            </a:r>
            <a:r>
              <a:rPr lang="en-US" dirty="0">
                <a:latin typeface="Times New Roman" panose="02020603050405020304" pitchFamily="18" charset="0"/>
                <a:cs typeface="Times New Roman" panose="02020603050405020304" pitchFamily="18" charset="0"/>
              </a:rPr>
              <a:t>User-Friendly Design: A website and app that are simple for students to navigate and use effortlessly.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Modern Tech: Use of VR and AI chatbots for immersive career exploration and 24/7 support.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11</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517FB-0DA0-F993-4DA4-DDB004A6C39A}"/>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PHOTOS ,VIDEO WITH AUTHENTICATED SIGNATURES.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IN" sz="2400" b="1" dirty="0"/>
          </a:p>
        </p:txBody>
      </p:sp>
      <p:sp>
        <p:nvSpPr>
          <p:cNvPr id="3" name="Content Placeholder 2">
            <a:extLst>
              <a:ext uri="{FF2B5EF4-FFF2-40B4-BE49-F238E27FC236}">
                <a16:creationId xmlns:a16="http://schemas.microsoft.com/office/drawing/2014/main" xmlns="" id="{C59AB707-340F-D7CC-E845-519A4C8EFD1A}"/>
              </a:ext>
            </a:extLst>
          </p:cNvPr>
          <p:cNvSpPr>
            <a:spLocks noGrp="1"/>
          </p:cNvSpPr>
          <p:nvPr>
            <p:ph idx="1"/>
          </p:nvPr>
        </p:nvSpPr>
        <p:spPr>
          <a:xfrm>
            <a:off x="0" y="1643050"/>
            <a:ext cx="9144000" cy="4529150"/>
          </a:xfrm>
        </p:spPr>
        <p:txBody>
          <a:bodyPr/>
          <a:lstStyle/>
          <a:p>
            <a:endParaRPr lang="en-IN" dirty="0"/>
          </a:p>
        </p:txBody>
      </p:sp>
      <p:sp>
        <p:nvSpPr>
          <p:cNvPr id="4" name="Date Placeholder 3">
            <a:extLst>
              <a:ext uri="{FF2B5EF4-FFF2-40B4-BE49-F238E27FC236}">
                <a16:creationId xmlns:a16="http://schemas.microsoft.com/office/drawing/2014/main" xmlns="" id="{40FC0827-B04D-0FE8-F308-7DEF00B043EA}"/>
              </a:ext>
            </a:extLst>
          </p:cNvPr>
          <p:cNvSpPr>
            <a:spLocks noGrp="1"/>
          </p:cNvSpPr>
          <p:nvPr>
            <p:ph type="dt" sz="half" idx="10"/>
          </p:nvPr>
        </p:nvSpPr>
        <p:spPr/>
        <p:txBody>
          <a:bodyPr/>
          <a:lstStyle/>
          <a:p>
            <a:fld id="{29B7F2CF-3883-4F4C-B632-6E38E4E094B5}" type="datetime1">
              <a:rPr lang="en-IN" smtClean="0"/>
              <a:pPr/>
              <a:t>08-05-2025</a:t>
            </a:fld>
            <a:endParaRPr lang="en-IN"/>
          </a:p>
        </p:txBody>
      </p:sp>
      <p:sp>
        <p:nvSpPr>
          <p:cNvPr id="5" name="Footer Placeholder 4">
            <a:extLst>
              <a:ext uri="{FF2B5EF4-FFF2-40B4-BE49-F238E27FC236}">
                <a16:creationId xmlns:a16="http://schemas.microsoft.com/office/drawing/2014/main" xmlns="" id="{4B83E4A0-AB76-BB04-5285-1346E0262EAE}"/>
              </a:ext>
            </a:extLst>
          </p:cNvPr>
          <p:cNvSpPr>
            <a:spLocks noGrp="1"/>
          </p:cNvSpPr>
          <p:nvPr>
            <p:ph type="ftr" sz="quarter" idx="11"/>
          </p:nvPr>
        </p:nvSpPr>
        <p:spPr/>
        <p:txBody>
          <a:bodyPr/>
          <a:lstStyle/>
          <a:p>
            <a:r>
              <a:rPr lang="en-IN"/>
              <a:t>BATCH NO:        DEPARTMENT OF COMPUTER SCIENCE &amp; ENGINEERING</a:t>
            </a:r>
          </a:p>
        </p:txBody>
      </p:sp>
      <p:sp>
        <p:nvSpPr>
          <p:cNvPr id="6" name="Slide Number Placeholder 5">
            <a:extLst>
              <a:ext uri="{FF2B5EF4-FFF2-40B4-BE49-F238E27FC236}">
                <a16:creationId xmlns:a16="http://schemas.microsoft.com/office/drawing/2014/main" xmlns="" id="{02EC6527-3501-F6FA-8F7F-2069EEEBAAFF}"/>
              </a:ext>
            </a:extLst>
          </p:cNvPr>
          <p:cNvSpPr>
            <a:spLocks noGrp="1"/>
          </p:cNvSpPr>
          <p:nvPr>
            <p:ph type="sldNum" sz="quarter" idx="12"/>
          </p:nvPr>
        </p:nvSpPr>
        <p:spPr/>
        <p:txBody>
          <a:bodyPr/>
          <a:lstStyle/>
          <a:p>
            <a:fld id="{FA00FD27-8DB0-4CB2-BD37-BEA95C6A1008}" type="slidenum">
              <a:rPr lang="en-IN" smtClean="0"/>
              <a:pPr/>
              <a:t>12</a:t>
            </a:fld>
            <a:endParaRPr lang="en-IN"/>
          </a:p>
        </p:txBody>
      </p:sp>
      <p:pic>
        <p:nvPicPr>
          <p:cNvPr id="1026" name="Picture 2"/>
          <p:cNvPicPr>
            <a:picLocks noChangeAspect="1" noChangeArrowheads="1"/>
          </p:cNvPicPr>
          <p:nvPr/>
        </p:nvPicPr>
        <p:blipFill>
          <a:blip r:embed="rId2"/>
          <a:srcRect/>
          <a:stretch>
            <a:fillRect/>
          </a:stretch>
        </p:blipFill>
        <p:spPr bwMode="auto">
          <a:xfrm>
            <a:off x="107504" y="1668798"/>
            <a:ext cx="7429552" cy="4477653"/>
          </a:xfrm>
          <a:prstGeom prst="rect">
            <a:avLst/>
          </a:prstGeom>
          <a:noFill/>
          <a:ln w="9525">
            <a:noFill/>
            <a:miter lim="800000"/>
            <a:headEnd/>
            <a:tailEnd/>
          </a:ln>
          <a:effectLst/>
        </p:spPr>
      </p:pic>
    </p:spTree>
    <p:extLst>
      <p:ext uri="{BB962C8B-B14F-4D97-AF65-F5344CB8AC3E}">
        <p14:creationId xmlns:p14="http://schemas.microsoft.com/office/powerpoint/2010/main" xmlns="" val="146019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xmlns="" id="{302DFB27-7EC0-4745-973C-44A9C582AD03}"/>
              </a:ext>
            </a:extLst>
          </p:cNvPr>
          <p:cNvSpPr>
            <a:spLocks noGrp="1"/>
          </p:cNvSpPr>
          <p:nvPr>
            <p:ph type="dt" sz="half" idx="10"/>
          </p:nvPr>
        </p:nvSpPr>
        <p:spPr/>
        <p:txBody>
          <a:bodyPr/>
          <a:lstStyle/>
          <a:p>
            <a:fld id="{9AA6929D-FBF1-49B9-B7EB-CAFAE318BF09}" type="datetime1">
              <a:rPr lang="en-IN" smtClean="0"/>
              <a:pPr/>
              <a:t>08-05-2025</a:t>
            </a:fld>
            <a:endParaRPr lang="en-IN"/>
          </a:p>
        </p:txBody>
      </p:sp>
      <p:sp>
        <p:nvSpPr>
          <p:cNvPr id="4" name="Footer Placeholder 3">
            <a:extLst>
              <a:ext uri="{FF2B5EF4-FFF2-40B4-BE49-F238E27FC236}">
                <a16:creationId xmlns:a16="http://schemas.microsoft.com/office/drawing/2014/main" xmlns="" id="{D7225A90-8D86-4B8E-9553-6DE38BE15427}"/>
              </a:ext>
            </a:extLst>
          </p:cNvPr>
          <p:cNvSpPr>
            <a:spLocks noGrp="1"/>
          </p:cNvSpPr>
          <p:nvPr>
            <p:ph type="ftr" sz="quarter" idx="11"/>
          </p:nvPr>
        </p:nvSpPr>
        <p:spPr/>
        <p:txBody>
          <a:bodyPr/>
          <a:lstStyle/>
          <a:p>
            <a:r>
              <a:rPr lang="en-IN"/>
              <a:t>BATCH NO:        DEPARTMENT OF COMPUTER SCIENCE &amp; ENGINEERING</a:t>
            </a:r>
          </a:p>
        </p:txBody>
      </p:sp>
      <p:sp>
        <p:nvSpPr>
          <p:cNvPr id="5" name="Slide Number Placeholder 4">
            <a:extLst>
              <a:ext uri="{FF2B5EF4-FFF2-40B4-BE49-F238E27FC236}">
                <a16:creationId xmlns:a16="http://schemas.microsoft.com/office/drawing/2014/main" xmlns="" id="{6D7E6ECF-1BC3-4381-AC30-A5687D802628}"/>
              </a:ext>
            </a:extLst>
          </p:cNvPr>
          <p:cNvSpPr>
            <a:spLocks noGrp="1"/>
          </p:cNvSpPr>
          <p:nvPr>
            <p:ph type="sldNum" sz="quarter" idx="12"/>
          </p:nvPr>
        </p:nvSpPr>
        <p:spPr/>
        <p:txBody>
          <a:bodyPr/>
          <a:lstStyle/>
          <a:p>
            <a:fld id="{FA00FD27-8DB0-4CB2-BD37-BEA95C6A1008}" type="slidenum">
              <a:rPr lang="en-IN" smtClean="0"/>
              <a:pPr/>
              <a:t>13</a:t>
            </a:fld>
            <a:endParaRPr lang="en-IN"/>
          </a:p>
        </p:txBody>
      </p:sp>
    </p:spTree>
    <p:extLst>
      <p:ext uri="{BB962C8B-B14F-4D97-AF65-F5344CB8AC3E}">
        <p14:creationId xmlns:p14="http://schemas.microsoft.com/office/powerpoint/2010/main" xmlns="" val="13151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05C4D8-68F8-4D82-9E62-6665A4DB83DA}"/>
              </a:ext>
            </a:extLst>
          </p:cNvPr>
          <p:cNvSpPr>
            <a:spLocks noGrp="1"/>
          </p:cNvSpPr>
          <p:nvPr>
            <p:ph type="dt" sz="half" idx="10"/>
          </p:nvPr>
        </p:nvSpPr>
        <p:spPr/>
        <p:txBody>
          <a:bodyPr/>
          <a:lstStyle/>
          <a:p>
            <a:fld id="{43ED5206-148C-4A5A-B90D-45CD799BDAFA}" type="datetime1">
              <a:rPr lang="en-IN" smtClean="0"/>
              <a:pPr/>
              <a:t>08-05-2025</a:t>
            </a:fld>
            <a:endParaRPr lang="en-IN"/>
          </a:p>
        </p:txBody>
      </p:sp>
      <p:sp>
        <p:nvSpPr>
          <p:cNvPr id="5" name="Footer Placeholder 4">
            <a:extLst>
              <a:ext uri="{FF2B5EF4-FFF2-40B4-BE49-F238E27FC236}">
                <a16:creationId xmlns:a16="http://schemas.microsoft.com/office/drawing/2014/main" xmlns="" id="{828CADD8-07D7-4A6B-AE9E-5C68AA87CDA6}"/>
              </a:ext>
            </a:extLst>
          </p:cNvPr>
          <p:cNvSpPr>
            <a:spLocks noGrp="1"/>
          </p:cNvSpPr>
          <p:nvPr>
            <p:ph type="ftr" sz="quarter" idx="11"/>
          </p:nvPr>
        </p:nvSpPr>
        <p:spPr/>
        <p:txBody>
          <a:bodyPr/>
          <a:lstStyle/>
          <a:p>
            <a:r>
              <a:rPr lang="en-IN"/>
              <a:t>BATCH NO:        DEPARTMENT OF COMPUTER SCIENCE &amp; ENGINEERING</a:t>
            </a:r>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400" dirty="0">
                <a:latin typeface="Times New Roman" pitchFamily="18" charset="0"/>
                <a:cs typeface="Times New Roman" pitchFamily="18" charset="0"/>
              </a:rPr>
              <a:t>ABSTRACT</a:t>
            </a:r>
          </a:p>
          <a:p>
            <a:pPr>
              <a:lnSpc>
                <a:spcPct val="150000"/>
              </a:lnSpc>
            </a:pPr>
            <a:r>
              <a:rPr lang="en-IN" sz="2400" dirty="0">
                <a:latin typeface="Times New Roman" pitchFamily="18" charset="0"/>
                <a:cs typeface="Times New Roman" pitchFamily="18" charset="0"/>
              </a:rPr>
              <a:t>OBJECTIVE</a:t>
            </a:r>
          </a:p>
          <a:p>
            <a:pPr>
              <a:lnSpc>
                <a:spcPct val="150000"/>
              </a:lnSpc>
            </a:pPr>
            <a:r>
              <a:rPr lang="en-IN" sz="2400" dirty="0">
                <a:latin typeface="Times New Roman" pitchFamily="18" charset="0"/>
                <a:cs typeface="Times New Roman" pitchFamily="18" charset="0"/>
              </a:rPr>
              <a:t>INTRODUCTION ABOUT VILLAGE</a:t>
            </a:r>
          </a:p>
          <a:p>
            <a:pPr>
              <a:lnSpc>
                <a:spcPct val="150000"/>
              </a:lnSpc>
            </a:pPr>
            <a:r>
              <a:rPr lang="en-IN" sz="2400" dirty="0">
                <a:latin typeface="Times New Roman" pitchFamily="18" charset="0"/>
                <a:cs typeface="Times New Roman" pitchFamily="18" charset="0"/>
              </a:rPr>
              <a:t>SURVEY</a:t>
            </a:r>
          </a:p>
          <a:p>
            <a:pPr>
              <a:lnSpc>
                <a:spcPct val="150000"/>
              </a:lnSpc>
            </a:pPr>
            <a:r>
              <a:rPr lang="en-IN" sz="2400" dirty="0">
                <a:latin typeface="Times New Roman" pitchFamily="18" charset="0"/>
                <a:cs typeface="Times New Roman" pitchFamily="18" charset="0"/>
              </a:rPr>
              <a:t>SURVEY ANALYSIS</a:t>
            </a:r>
          </a:p>
          <a:p>
            <a:pPr>
              <a:lnSpc>
                <a:spcPct val="150000"/>
              </a:lnSpc>
            </a:pPr>
            <a:r>
              <a:rPr lang="en-IN" sz="2400" dirty="0">
                <a:latin typeface="Times New Roman" pitchFamily="18" charset="0"/>
                <a:cs typeface="Times New Roman" pitchFamily="18" charset="0"/>
              </a:rPr>
              <a:t>SOCIETY RELEVANT PROBLEM IDENTIFICATION</a:t>
            </a:r>
          </a:p>
          <a:p>
            <a:pPr>
              <a:lnSpc>
                <a:spcPct val="150000"/>
              </a:lnSpc>
            </a:pPr>
            <a:r>
              <a:rPr lang="en-IN" sz="2400" dirty="0">
                <a:latin typeface="Times New Roman" pitchFamily="18" charset="0"/>
                <a:cs typeface="Times New Roman" pitchFamily="18" charset="0"/>
              </a:rPr>
              <a:t>NOVEL IDEA GENERATION</a:t>
            </a:r>
          </a:p>
          <a:p>
            <a:pPr>
              <a:lnSpc>
                <a:spcPct val="150000"/>
              </a:lnSpc>
            </a:pPr>
            <a:r>
              <a:rPr lang="en-IN" sz="2400" dirty="0">
                <a:latin typeface="Times New Roman" pitchFamily="18" charset="0"/>
                <a:cs typeface="Times New Roman" pitchFamily="18" charset="0"/>
              </a:rPr>
              <a:t>PROTOTYPE/DEVELOPMENT OF NEW SOLUTION</a:t>
            </a:r>
          </a:p>
          <a:p>
            <a:pPr>
              <a:lnSpc>
                <a:spcPct val="150000"/>
              </a:lnSpc>
            </a:pPr>
            <a:r>
              <a:rPr lang="en-IN" sz="2400" dirty="0">
                <a:latin typeface="Times New Roman" pitchFamily="18" charset="0"/>
                <a:cs typeface="Times New Roman" pitchFamily="18" charset="0"/>
              </a:rPr>
              <a:t>PHOTOS ,VIDEO WITH AUTHENTICATED SIGNATURES.</a:t>
            </a:r>
          </a:p>
          <a:p>
            <a:pPr>
              <a:lnSpc>
                <a:spcPct val="150000"/>
              </a:lnSpc>
              <a:buNone/>
            </a:pPr>
            <a:endParaRPr lang="en-IN" sz="24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7" name="Slide Number Placeholder 2"/>
          <p:cNvSpPr>
            <a:spLocks noGrp="1"/>
          </p:cNvSpPr>
          <p:nvPr>
            <p:ph type="sldNum" sz="quarter" idx="12"/>
          </p:nvPr>
        </p:nvSpPr>
        <p:spPr>
          <a:xfrm>
            <a:off x="8483346" y="6357957"/>
            <a:ext cx="480060" cy="279953"/>
          </a:xfrm>
        </p:spPr>
        <p:txBody>
          <a:bodyPr/>
          <a:lstStyle/>
          <a:p>
            <a:fld id="{FA00FD27-8DB0-4CB2-BD37-BEA95C6A1008}" type="slidenum">
              <a:rPr lang="en-IN" smtClean="0"/>
              <a:pPr/>
              <a:t>2</a:t>
            </a:fld>
            <a:endParaRPr lang="en-IN" dirty="0"/>
          </a:p>
        </p:txBody>
      </p:sp>
    </p:spTree>
    <p:extLst>
      <p:ext uri="{BB962C8B-B14F-4D97-AF65-F5344CB8AC3E}">
        <p14:creationId xmlns:p14="http://schemas.microsoft.com/office/powerpoint/2010/main" xmlns="" val="162902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down)">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down)">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down)">
                                      <p:cBhvr>
                                        <p:cTn id="4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57200" y="1365684"/>
            <a:ext cx="8229600" cy="5159660"/>
          </a:xfrm>
        </p:spPr>
        <p:txBody>
          <a:bodyPr>
            <a:noAutofit/>
          </a:bodyPr>
          <a:lstStyle/>
          <a:p>
            <a:r>
              <a:rPr lang="en-GB" b="1" dirty="0">
                <a:latin typeface="Times New Roman" pitchFamily="18" charset="0"/>
                <a:cs typeface="Times New Roman" pitchFamily="18" charset="0"/>
              </a:rPr>
              <a:t>Personalized Career Assessments:</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Identify strengths, interests, and values.</a:t>
            </a:r>
          </a:p>
          <a:p>
            <a:r>
              <a:rPr lang="en-GB" dirty="0">
                <a:latin typeface="Times New Roman" pitchFamily="18" charset="0"/>
                <a:cs typeface="Times New Roman" pitchFamily="18" charset="0"/>
              </a:rPr>
              <a:t>Explore career paths aligned with aspirations.</a:t>
            </a:r>
          </a:p>
          <a:p>
            <a:r>
              <a:rPr lang="en-GB" b="1" dirty="0">
                <a:latin typeface="Times New Roman" pitchFamily="18" charset="0"/>
                <a:cs typeface="Times New Roman" pitchFamily="18" charset="0"/>
              </a:rPr>
              <a:t>Expert Guidance:</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Access detailed job descriptions and educational resources.</a:t>
            </a:r>
          </a:p>
          <a:p>
            <a:r>
              <a:rPr lang="en-GB" dirty="0">
                <a:latin typeface="Times New Roman" pitchFamily="18" charset="0"/>
                <a:cs typeface="Times New Roman" pitchFamily="18" charset="0"/>
              </a:rPr>
              <a:t>Receive professional advice for career planning and decision-making.</a:t>
            </a:r>
          </a:p>
          <a:p>
            <a:r>
              <a:rPr lang="en-GB" b="1" dirty="0">
                <a:latin typeface="Times New Roman" pitchFamily="18" charset="0"/>
                <a:cs typeface="Times New Roman" pitchFamily="18" charset="0"/>
              </a:rPr>
              <a:t>Career Tools:</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Build resumes, prepare for interviews, and search for jobs.</a:t>
            </a:r>
          </a:p>
          <a:p>
            <a:r>
              <a:rPr lang="en-GB" dirty="0">
                <a:latin typeface="Times New Roman" pitchFamily="18" charset="0"/>
                <a:cs typeface="Times New Roman" pitchFamily="18" charset="0"/>
              </a:rPr>
              <a:t>Gain the skills to stand out in the job market.</a:t>
            </a:r>
          </a:p>
          <a:p>
            <a:r>
              <a:rPr lang="en-GB" b="1" dirty="0">
                <a:latin typeface="Times New Roman" pitchFamily="18" charset="0"/>
                <a:cs typeface="Times New Roman" pitchFamily="18" charset="0"/>
              </a:rPr>
              <a:t>Mentorship and Networking:</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Connect with mentors and industry experts.</a:t>
            </a:r>
          </a:p>
          <a:p>
            <a:r>
              <a:rPr lang="en-GB" dirty="0">
                <a:latin typeface="Times New Roman" pitchFamily="18" charset="0"/>
                <a:cs typeface="Times New Roman" pitchFamily="18" charset="0"/>
              </a:rPr>
              <a:t>Gain valuable insights and build professional relationships.</a:t>
            </a: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a:xfrm>
            <a:off x="0" y="6492875"/>
            <a:ext cx="4745736" cy="365125"/>
          </a:xfrm>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57200" y="1365684"/>
            <a:ext cx="8229600" cy="5159660"/>
          </a:xfrm>
        </p:spPr>
        <p:txBody>
          <a:bodyPr>
            <a:noAutofit/>
          </a:bodyPr>
          <a:lstStyle/>
          <a:p>
            <a:pPr marL="12700" marR="5080">
              <a:lnSpc>
                <a:spcPct val="141000"/>
              </a:lnSpc>
              <a:spcBef>
                <a:spcPts val="100"/>
              </a:spcBef>
            </a:pPr>
            <a:r>
              <a:rPr lang="en-GB" b="1" spc="75" dirty="0">
                <a:latin typeface="Times New Roman" pitchFamily="18" charset="0"/>
                <a:cs typeface="Times New Roman" pitchFamily="18" charset="0"/>
              </a:rPr>
              <a:t>Aim </a:t>
            </a:r>
            <a:r>
              <a:rPr lang="en-GB" b="1" spc="70" dirty="0">
                <a:latin typeface="Times New Roman" pitchFamily="18" charset="0"/>
                <a:cs typeface="Times New Roman" pitchFamily="18" charset="0"/>
              </a:rPr>
              <a:t>of </a:t>
            </a:r>
            <a:r>
              <a:rPr lang="en-GB" b="1" spc="20" dirty="0">
                <a:latin typeface="Times New Roman" pitchFamily="18" charset="0"/>
                <a:cs typeface="Times New Roman" pitchFamily="18" charset="0"/>
              </a:rPr>
              <a:t>the </a:t>
            </a:r>
            <a:r>
              <a:rPr lang="en-GB" b="1" spc="55" dirty="0">
                <a:latin typeface="Times New Roman" pitchFamily="18" charset="0"/>
                <a:cs typeface="Times New Roman" pitchFamily="18" charset="0"/>
              </a:rPr>
              <a:t>Project :- </a:t>
            </a:r>
          </a:p>
          <a:p>
            <a:pPr marL="0" marR="5080" indent="0">
              <a:lnSpc>
                <a:spcPct val="141000"/>
              </a:lnSpc>
              <a:spcBef>
                <a:spcPts val="100"/>
              </a:spcBef>
              <a:buNone/>
            </a:pPr>
            <a:r>
              <a:rPr lang="en-GB" spc="55" dirty="0">
                <a:latin typeface="Times New Roman" pitchFamily="18" charset="0"/>
                <a:cs typeface="Times New Roman" pitchFamily="18" charset="0"/>
              </a:rPr>
              <a:t>	 To guide the students by showing the steps to reach their goals in education sectors. </a:t>
            </a:r>
          </a:p>
          <a:p>
            <a:pPr marL="12700">
              <a:lnSpc>
                <a:spcPct val="150000"/>
              </a:lnSpc>
              <a:spcBef>
                <a:spcPts val="110"/>
              </a:spcBef>
            </a:pPr>
            <a:r>
              <a:rPr lang="en-GB" b="1" spc="55" dirty="0">
                <a:latin typeface="Times New Roman" pitchFamily="18" charset="0"/>
                <a:cs typeface="Times New Roman" pitchFamily="18" charset="0"/>
              </a:rPr>
              <a:t>Scope of the Project :-</a:t>
            </a:r>
            <a:r>
              <a:rPr lang="en-GB" spc="55" dirty="0">
                <a:latin typeface="Times New Roman" pitchFamily="18" charset="0"/>
                <a:cs typeface="Times New Roman" pitchFamily="18" charset="0"/>
              </a:rPr>
              <a:t>	</a:t>
            </a:r>
          </a:p>
          <a:p>
            <a:pPr marL="12700">
              <a:lnSpc>
                <a:spcPct val="150000"/>
              </a:lnSpc>
              <a:spcBef>
                <a:spcPts val="110"/>
              </a:spcBef>
              <a:buFont typeface="Wingdings" pitchFamily="2" charset="2"/>
              <a:buChar char="q"/>
            </a:pPr>
            <a:r>
              <a:rPr lang="en-GB" b="1" kern="2100" dirty="0">
                <a:latin typeface="Times New Roman" pitchFamily="18" charset="0"/>
                <a:cs typeface="Times New Roman" pitchFamily="18" charset="0"/>
              </a:rPr>
              <a:t> </a:t>
            </a:r>
            <a:r>
              <a:rPr lang="en-GB" kern="2100" dirty="0">
                <a:latin typeface="Times New Roman" pitchFamily="18" charset="0"/>
                <a:cs typeface="Times New Roman" pitchFamily="18" charset="0"/>
              </a:rPr>
              <a:t>To Identify the strength, weakness and interest</a:t>
            </a:r>
            <a:r>
              <a:rPr lang="en-GB" kern="2100" spc="-114" dirty="0">
                <a:latin typeface="Times New Roman" pitchFamily="18" charset="0"/>
                <a:cs typeface="Times New Roman" pitchFamily="18" charset="0"/>
              </a:rPr>
              <a:t> on particular sector.</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Explore learn about future trends and in demand skills.</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Setting clear goals and breaking them into actionable steps.</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Suggestions on skill development  through social medias .(Like You tube,  Google, etc)</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Motivating to participate curricular activities.</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Suggesting people’s to play games(like  </a:t>
            </a:r>
            <a:r>
              <a:rPr lang="en-GB" kern="2100" spc="-114" dirty="0" err="1">
                <a:latin typeface="Times New Roman" pitchFamily="18" charset="0"/>
                <a:cs typeface="Times New Roman" pitchFamily="18" charset="0"/>
              </a:rPr>
              <a:t>sudoku</a:t>
            </a:r>
            <a:r>
              <a:rPr lang="en-GB" kern="2100" spc="-114" dirty="0">
                <a:latin typeface="Times New Roman" pitchFamily="18" charset="0"/>
                <a:cs typeface="Times New Roman" pitchFamily="18" charset="0"/>
              </a:rPr>
              <a:t>, chess , ......etc) to sharp  their mind not to divot on other things. </a:t>
            </a:r>
            <a:endParaRPr lang="en-GB" kern="2100" dirty="0">
              <a:latin typeface="Times New Roman" pitchFamily="18" charset="0"/>
              <a:cs typeface="Times New Roman" pitchFamily="18" charset="0"/>
            </a:endParaRPr>
          </a:p>
          <a:p>
            <a:pPr marL="12700">
              <a:lnSpc>
                <a:spcPct val="150000"/>
              </a:lnSpc>
              <a:spcBef>
                <a:spcPts val="110"/>
              </a:spcBef>
              <a:buFont typeface="Wingdings" pitchFamily="2" charset="2"/>
              <a:buChar char="q"/>
            </a:pPr>
            <a:endParaRPr lang="en-GB" kern="2100" dirty="0">
              <a:latin typeface="Times New Roman" pitchFamily="18" charset="0"/>
              <a:cs typeface="Times New Roman" pitchFamily="18" charset="0"/>
            </a:endParaRPr>
          </a:p>
          <a:p>
            <a:pPr marL="12700" marR="5080">
              <a:lnSpc>
                <a:spcPct val="141000"/>
              </a:lnSpc>
              <a:spcBef>
                <a:spcPts val="100"/>
              </a:spcBef>
            </a:pPr>
            <a:endParaRPr lang="en-GB" spc="55" dirty="0">
              <a:latin typeface="Microsoft Sans Serif"/>
              <a:cs typeface="Microsoft Sans Serif"/>
            </a:endParaRPr>
          </a:p>
          <a:p>
            <a:pPr marL="12700" marR="5080">
              <a:lnSpc>
                <a:spcPct val="141000"/>
              </a:lnSpc>
              <a:spcBef>
                <a:spcPts val="100"/>
              </a:spcBef>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dirty="0"/>
          </a:p>
        </p:txBody>
      </p:sp>
      <p:sp>
        <p:nvSpPr>
          <p:cNvPr id="4" name="Footer Placeholder 3"/>
          <p:cNvSpPr>
            <a:spLocks noGrp="1"/>
          </p:cNvSpPr>
          <p:nvPr>
            <p:ph type="ftr" sz="quarter" idx="11"/>
          </p:nvPr>
        </p:nvSpPr>
        <p:spPr>
          <a:xfrm>
            <a:off x="642910" y="6492875"/>
            <a:ext cx="4745736" cy="365125"/>
          </a:xfrm>
        </p:spPr>
        <p:txBody>
          <a:bodyPr/>
          <a:lstStyle/>
          <a:p>
            <a:r>
              <a:rPr lang="en-IN" dirty="0"/>
              <a:t>BATCH NO:218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US" sz="2400" b="1" dirty="0">
                <a:latin typeface="Times New Roman" panose="02020603050405020304" pitchFamily="18" charset="0"/>
                <a:cs typeface="Times New Roman" panose="02020603050405020304" pitchFamily="18" charset="0"/>
              </a:rPr>
              <a:t>INTRODUCTION ABOUT VILLAGE</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98340"/>
            <a:ext cx="9144000" cy="5159660"/>
          </a:xfrm>
        </p:spPr>
        <p:txBody>
          <a:bodyPr>
            <a:noAutofit/>
          </a:bodyPr>
          <a:lstStyle/>
          <a:p>
            <a:pPr marL="0" indent="0" algn="just">
              <a:buNone/>
            </a:pPr>
            <a:r>
              <a:rPr lang="en-IN" dirty="0" err="1">
                <a:latin typeface="Times New Roman" panose="02020603050405020304" pitchFamily="18" charset="0"/>
                <a:cs typeface="Times New Roman" panose="02020603050405020304" pitchFamily="18" charset="0"/>
              </a:rPr>
              <a:t>Sullurpet</a:t>
            </a:r>
            <a:r>
              <a:rPr lang="en-IN" dirty="0">
                <a:latin typeface="Times New Roman" panose="02020603050405020304" pitchFamily="18" charset="0"/>
                <a:cs typeface="Times New Roman" panose="02020603050405020304" pitchFamily="18" charset="0"/>
              </a:rPr>
              <a:t>, a vibrant town in Andhra Pradesh holds historical, cultural, and strategic significance . </a:t>
            </a:r>
            <a:r>
              <a:rPr lang="en-IN" dirty="0" err="1">
                <a:latin typeface="Times New Roman" panose="02020603050405020304" pitchFamily="18" charset="0"/>
                <a:cs typeface="Times New Roman" panose="02020603050405020304" pitchFamily="18" charset="0"/>
              </a:rPr>
              <a:t>Sullurpet</a:t>
            </a:r>
            <a:r>
              <a:rPr lang="en-IN" dirty="0">
                <a:latin typeface="Times New Roman" panose="02020603050405020304" pitchFamily="18" charset="0"/>
                <a:cs typeface="Times New Roman" panose="02020603050405020304" pitchFamily="18" charset="0"/>
              </a:rPr>
              <a:t> Municipality was established as a Grade-III Municipality on 21st January 2012, covering 17.68 sq. km. It is located 94 km from the district headquarters in SPSR Nellore District, Andhra Pradesh. The town serves as the gateway to the Satish Dhawan Space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(SHAR), </a:t>
            </a:r>
            <a:r>
              <a:rPr lang="en-IN" dirty="0" err="1">
                <a:latin typeface="Times New Roman" panose="02020603050405020304" pitchFamily="18" charset="0"/>
                <a:cs typeface="Times New Roman" panose="02020603050405020304" pitchFamily="18" charset="0"/>
              </a:rPr>
              <a:t>Sriharikota</a:t>
            </a:r>
            <a:r>
              <a:rPr lang="en-IN" dirty="0">
                <a:latin typeface="Times New Roman" panose="02020603050405020304" pitchFamily="18" charset="0"/>
                <a:cs typeface="Times New Roman" panose="02020603050405020304" pitchFamily="18" charset="0"/>
              </a:rPr>
              <a:t>, 17 km away. The population was 45,782 as per the 2011 Census (22,062 males and 23,720 females). The current estimated population is approximately 48,500. Climate &amp; </a:t>
            </a:r>
            <a:r>
              <a:rPr lang="en-IN" dirty="0" err="1">
                <a:latin typeface="Times New Roman" panose="02020603050405020304" pitchFamily="18" charset="0"/>
                <a:cs typeface="Times New Roman" panose="02020603050405020304" pitchFamily="18" charset="0"/>
              </a:rPr>
              <a:t>RainfallSullurpet</a:t>
            </a:r>
            <a:r>
              <a:rPr lang="en-IN" dirty="0">
                <a:latin typeface="Times New Roman" panose="02020603050405020304" pitchFamily="18" charset="0"/>
                <a:cs typeface="Times New Roman" panose="02020603050405020304" pitchFamily="18" charset="0"/>
              </a:rPr>
              <a:t> experiences a tropical climate, with winters from November to February and summers from March to June. Annual rainfall averages 84 mm, mostly between November and January.</a:t>
            </a:r>
          </a:p>
          <a:p>
            <a:pPr marL="0" indent="0" algn="just">
              <a:buNone/>
            </a:pPr>
            <a:r>
              <a:rPr lang="en-IN" dirty="0">
                <a:latin typeface="Times New Roman" panose="02020603050405020304" pitchFamily="18" charset="0"/>
                <a:cs typeface="Times New Roman" panose="02020603050405020304" pitchFamily="18" charset="0"/>
              </a:rPr>
              <a:t>Key Attractions:-</a:t>
            </a:r>
          </a:p>
          <a:p>
            <a:pPr marL="0" indent="0" algn="just">
              <a:buNone/>
            </a:pPr>
            <a:endParaRPr lang="en-IN" dirty="0">
              <a:latin typeface="Times New Roman" panose="02020603050405020304" pitchFamily="18" charset="0"/>
              <a:cs typeface="Times New Roman" panose="02020603050405020304" pitchFamily="18" charset="0"/>
            </a:endParaRPr>
          </a:p>
          <a:p>
            <a:pPr marL="457200" indent="-457200" algn="just">
              <a:buAutoNum type="arabicPeriod"/>
            </a:pPr>
            <a:r>
              <a:rPr lang="en-IN" b="1" dirty="0" err="1">
                <a:latin typeface="Times New Roman" panose="02020603050405020304" pitchFamily="18" charset="0"/>
                <a:cs typeface="Times New Roman" panose="02020603050405020304" pitchFamily="18" charset="0"/>
              </a:rPr>
              <a:t>Satish</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Dhawan</a:t>
            </a:r>
            <a:r>
              <a:rPr lang="en-IN" b="1" dirty="0">
                <a:latin typeface="Times New Roman" panose="02020603050405020304" pitchFamily="18" charset="0"/>
                <a:cs typeface="Times New Roman" panose="02020603050405020304" pitchFamily="18" charset="0"/>
              </a:rPr>
              <a:t> Space </a:t>
            </a:r>
            <a:r>
              <a:rPr lang="en-IN" b="1" dirty="0" err="1">
                <a:latin typeface="Times New Roman" panose="02020603050405020304" pitchFamily="18" charset="0"/>
                <a:cs typeface="Times New Roman" panose="02020603050405020304" pitchFamily="18" charset="0"/>
              </a:rPr>
              <a:t>Center</a:t>
            </a:r>
            <a:r>
              <a:rPr lang="en-IN" b="1" dirty="0">
                <a:latin typeface="Times New Roman" panose="02020603050405020304" pitchFamily="18" charset="0"/>
                <a:cs typeface="Times New Roman" panose="02020603050405020304" pitchFamily="18" charset="0"/>
              </a:rPr>
              <a:t> (SHAR): </a:t>
            </a:r>
            <a:r>
              <a:rPr lang="en-IN" dirty="0">
                <a:latin typeface="Times New Roman" panose="02020603050405020304" pitchFamily="18" charset="0"/>
                <a:cs typeface="Times New Roman" panose="02020603050405020304" pitchFamily="18" charset="0"/>
              </a:rPr>
              <a:t>India’s primary spaceport for ISRO, located 17 km away.</a:t>
            </a: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dirty="0"/>
          </a:p>
        </p:txBody>
      </p:sp>
      <p:sp>
        <p:nvSpPr>
          <p:cNvPr id="4" name="Footer Placeholder 3"/>
          <p:cNvSpPr>
            <a:spLocks noGrp="1"/>
          </p:cNvSpPr>
          <p:nvPr>
            <p:ph type="ftr" sz="quarter" idx="11"/>
          </p:nvPr>
        </p:nvSpPr>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r>
              <a:rPr lang="en-IN" dirty="0"/>
              <a:t>5</a:t>
            </a:r>
          </a:p>
        </p:txBody>
      </p:sp>
    </p:spTree>
    <p:extLst>
      <p:ext uri="{BB962C8B-B14F-4D97-AF65-F5344CB8AC3E}">
        <p14:creationId xmlns:p14="http://schemas.microsoft.com/office/powerpoint/2010/main" xmlns="" val="300854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7358082" cy="4672026"/>
          </a:xfrm>
        </p:spPr>
        <p:txBody>
          <a:bodyPr/>
          <a:lstStyle/>
          <a:p>
            <a:pPr marL="457200" indent="-457200" algn="just">
              <a:buAutoNum type="arabicPeriod"/>
            </a:pPr>
            <a:r>
              <a:rPr lang="en-IN" b="1" dirty="0" err="1">
                <a:latin typeface="Times New Roman" panose="02020603050405020304" pitchFamily="18" charset="0"/>
                <a:cs typeface="Times New Roman" panose="02020603050405020304" pitchFamily="18" charset="0"/>
              </a:rPr>
              <a:t>Pulicat</a:t>
            </a:r>
            <a:r>
              <a:rPr lang="en-IN" b="1" dirty="0">
                <a:latin typeface="Times New Roman" panose="02020603050405020304" pitchFamily="18" charset="0"/>
                <a:cs typeface="Times New Roman" panose="02020603050405020304" pitchFamily="18" charset="0"/>
              </a:rPr>
              <a:t> Lake:</a:t>
            </a:r>
            <a:r>
              <a:rPr lang="en-IN" dirty="0">
                <a:latin typeface="Times New Roman" panose="02020603050405020304" pitchFamily="18" charset="0"/>
                <a:cs typeface="Times New Roman" panose="02020603050405020304" pitchFamily="18" charset="0"/>
              </a:rPr>
              <a:t> India’s second-largest brackish water lagoon, renowned for its migratory bird species, including flamingos and pelicans.</a:t>
            </a:r>
          </a:p>
          <a:p>
            <a:pPr marL="457200" indent="-457200" algn="just">
              <a:buAutoNum type="arabicPeriod"/>
            </a:pPr>
            <a:r>
              <a:rPr lang="en-IN" b="1" dirty="0" err="1">
                <a:latin typeface="Times New Roman" panose="02020603050405020304" pitchFamily="18" charset="0"/>
                <a:cs typeface="Times New Roman" panose="02020603050405020304" pitchFamily="18" charset="0"/>
              </a:rPr>
              <a:t>Chengalamma</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Parameswari</a:t>
            </a:r>
            <a:r>
              <a:rPr lang="en-IN" b="1" dirty="0">
                <a:latin typeface="Times New Roman" panose="02020603050405020304" pitchFamily="18" charset="0"/>
                <a:cs typeface="Times New Roman" panose="02020603050405020304" pitchFamily="18" charset="0"/>
              </a:rPr>
              <a:t> Temple:</a:t>
            </a:r>
            <a:r>
              <a:rPr lang="en-IN" dirty="0">
                <a:latin typeface="Times New Roman" panose="02020603050405020304" pitchFamily="18" charset="0"/>
                <a:cs typeface="Times New Roman" panose="02020603050405020304" pitchFamily="18" charset="0"/>
              </a:rPr>
              <a:t> A 4th-5th century temple located on the </a:t>
            </a:r>
            <a:r>
              <a:rPr lang="en-IN" dirty="0" err="1">
                <a:latin typeface="Times New Roman" panose="02020603050405020304" pitchFamily="18" charset="0"/>
                <a:cs typeface="Times New Roman" panose="02020603050405020304" pitchFamily="18" charset="0"/>
              </a:rPr>
              <a:t>Kalangi</a:t>
            </a:r>
            <a:r>
              <a:rPr lang="en-IN" dirty="0">
                <a:latin typeface="Times New Roman" panose="02020603050405020304" pitchFamily="18" charset="0"/>
                <a:cs typeface="Times New Roman" panose="02020603050405020304" pitchFamily="18" charset="0"/>
              </a:rPr>
              <a:t> River, known for its “</a:t>
            </a:r>
            <a:r>
              <a:rPr lang="en-IN" dirty="0" err="1">
                <a:latin typeface="Times New Roman" panose="02020603050405020304" pitchFamily="18" charset="0"/>
                <a:cs typeface="Times New Roman" panose="02020603050405020304" pitchFamily="18" charset="0"/>
              </a:rPr>
              <a:t>Tirunallu</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Teppotsavam</a:t>
            </a:r>
            <a:r>
              <a:rPr lang="en-IN" dirty="0">
                <a:latin typeface="Times New Roman" panose="02020603050405020304" pitchFamily="18" charset="0"/>
                <a:cs typeface="Times New Roman" panose="02020603050405020304" pitchFamily="18" charset="0"/>
              </a:rPr>
              <a:t>” festivals.</a:t>
            </a:r>
          </a:p>
          <a:p>
            <a:pPr marL="457200" indent="-457200" algn="just">
              <a:buAutoNum type="arabicPeriod"/>
            </a:pPr>
            <a:r>
              <a:rPr lang="en-IN" b="1" dirty="0" err="1">
                <a:latin typeface="Times New Roman" panose="02020603050405020304" pitchFamily="18" charset="0"/>
                <a:cs typeface="Times New Roman" panose="02020603050405020304" pitchFamily="18" charset="0"/>
              </a:rPr>
              <a:t>Mannar</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Swamy</a:t>
            </a:r>
            <a:r>
              <a:rPr lang="en-IN" b="1" dirty="0">
                <a:latin typeface="Times New Roman" panose="02020603050405020304" pitchFamily="18" charset="0"/>
                <a:cs typeface="Times New Roman" panose="02020603050405020304" pitchFamily="18" charset="0"/>
              </a:rPr>
              <a:t> Temple:</a:t>
            </a:r>
            <a:r>
              <a:rPr lang="en-IN" dirty="0">
                <a:latin typeface="Times New Roman" panose="02020603050405020304" pitchFamily="18" charset="0"/>
                <a:cs typeface="Times New Roman" panose="02020603050405020304" pitchFamily="18" charset="0"/>
              </a:rPr>
              <a:t> A 16th-century temple located in </a:t>
            </a:r>
            <a:r>
              <a:rPr lang="en-IN" dirty="0" err="1">
                <a:latin typeface="Times New Roman" panose="02020603050405020304" pitchFamily="18" charset="0"/>
                <a:cs typeface="Times New Roman" panose="02020603050405020304" pitchFamily="18" charset="0"/>
              </a:rPr>
              <a:t>Mannarpoluru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Sullurpet</a:t>
            </a:r>
            <a:r>
              <a:rPr lang="en-IN" dirty="0">
                <a:latin typeface="Times New Roman" panose="02020603050405020304" pitchFamily="18" charset="0"/>
                <a:cs typeface="Times New Roman" panose="02020603050405020304" pitchFamily="18" charset="0"/>
              </a:rPr>
              <a:t>, along the </a:t>
            </a:r>
            <a:r>
              <a:rPr lang="en-IN" dirty="0" err="1">
                <a:latin typeface="Times New Roman" panose="02020603050405020304" pitchFamily="18" charset="0"/>
                <a:cs typeface="Times New Roman" panose="02020603050405020304" pitchFamily="18" charset="0"/>
              </a:rPr>
              <a:t>Kalangi</a:t>
            </a:r>
            <a:r>
              <a:rPr lang="en-IN" dirty="0">
                <a:latin typeface="Times New Roman" panose="02020603050405020304" pitchFamily="18" charset="0"/>
                <a:cs typeface="Times New Roman" panose="02020603050405020304" pitchFamily="18" charset="0"/>
              </a:rPr>
              <a:t> River.</a:t>
            </a:r>
          </a:p>
          <a:p>
            <a:pPr marL="457200" indent="-457200" algn="just">
              <a:buAutoNum type="arabicPeriod"/>
            </a:pPr>
            <a:r>
              <a:rPr lang="en-IN" b="1" dirty="0" err="1">
                <a:latin typeface="Times New Roman" panose="02020603050405020304" pitchFamily="18" charset="0"/>
                <a:cs typeface="Times New Roman" panose="02020603050405020304" pitchFamily="18" charset="0"/>
              </a:rPr>
              <a:t>Hazrat</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Dawood</a:t>
            </a:r>
            <a:r>
              <a:rPr lang="en-IN" b="1" dirty="0">
                <a:latin typeface="Times New Roman" panose="02020603050405020304" pitchFamily="18" charset="0"/>
                <a:cs typeface="Times New Roman" panose="02020603050405020304" pitchFamily="18" charset="0"/>
              </a:rPr>
              <a:t> Shah </a:t>
            </a:r>
            <a:r>
              <a:rPr lang="en-IN" b="1" dirty="0" err="1">
                <a:latin typeface="Times New Roman" panose="02020603050405020304" pitchFamily="18" charset="0"/>
                <a:cs typeface="Times New Roman" panose="02020603050405020304" pitchFamily="18" charset="0"/>
              </a:rPr>
              <a:t>Wali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Dargah</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Asia’s tallest </a:t>
            </a:r>
            <a:r>
              <a:rPr lang="en-IN" dirty="0" err="1">
                <a:latin typeface="Times New Roman" panose="02020603050405020304" pitchFamily="18" charset="0"/>
                <a:cs typeface="Times New Roman" panose="02020603050405020304" pitchFamily="18" charset="0"/>
              </a:rPr>
              <a:t>dargah</a:t>
            </a:r>
            <a:r>
              <a:rPr lang="en-IN" dirty="0">
                <a:latin typeface="Times New Roman" panose="02020603050405020304" pitchFamily="18" charset="0"/>
                <a:cs typeface="Times New Roman" panose="02020603050405020304" pitchFamily="18" charset="0"/>
              </a:rPr>
              <a:t>, featuring a 144-foot-long </a:t>
            </a:r>
            <a:r>
              <a:rPr lang="en-IN" dirty="0" err="1">
                <a:latin typeface="Times New Roman" panose="02020603050405020304" pitchFamily="18" charset="0"/>
                <a:cs typeface="Times New Roman" panose="02020603050405020304" pitchFamily="18" charset="0"/>
              </a:rPr>
              <a:t>mazar</a:t>
            </a:r>
            <a:r>
              <a:rPr lang="en-IN" dirty="0">
                <a:latin typeface="Times New Roman" panose="02020603050405020304" pitchFamily="18" charset="0"/>
                <a:cs typeface="Times New Roman" panose="02020603050405020304" pitchFamily="18" charset="0"/>
              </a:rPr>
              <a:t> and attracting 20,000 pilgrims monthly.</a:t>
            </a:r>
          </a:p>
          <a:p>
            <a:endParaRPr lang="en-US" dirty="0"/>
          </a:p>
        </p:txBody>
      </p:sp>
      <p:sp>
        <p:nvSpPr>
          <p:cNvPr id="4" name="Date Placeholder 3"/>
          <p:cNvSpPr>
            <a:spLocks noGrp="1"/>
          </p:cNvSpPr>
          <p:nvPr>
            <p:ph type="dt" sz="half" idx="10"/>
          </p:nvPr>
        </p:nvSpPr>
        <p:spPr/>
        <p:txBody>
          <a:bodyPr/>
          <a:lstStyle/>
          <a:p>
            <a:fld id="{29B7F2CF-3883-4F4C-B632-6E38E4E094B5}" type="datetime1">
              <a:rPr lang="en-IN" smtClean="0"/>
              <a:pPr/>
              <a:t>08-05-2025</a:t>
            </a:fld>
            <a:endParaRPr lang="en-IN" dirty="0"/>
          </a:p>
        </p:txBody>
      </p:sp>
      <p:sp>
        <p:nvSpPr>
          <p:cNvPr id="5" name="Footer Placeholder 4"/>
          <p:cNvSpPr>
            <a:spLocks noGrp="1"/>
          </p:cNvSpPr>
          <p:nvPr>
            <p:ph type="ftr" sz="quarter" idx="11"/>
          </p:nvPr>
        </p:nvSpPr>
        <p:spPr/>
        <p:txBody>
          <a:bodyPr/>
          <a:lstStyle/>
          <a:p>
            <a:r>
              <a:rPr lang="en-IN" dirty="0"/>
              <a:t>BATCH NO:  218      DEPARTMENT OF COMPUTER SCIENCE &amp; ENGINEERING</a:t>
            </a:r>
          </a:p>
        </p:txBody>
      </p:sp>
      <p:sp>
        <p:nvSpPr>
          <p:cNvPr id="6" name="Slide Number Placeholder 5"/>
          <p:cNvSpPr>
            <a:spLocks noGrp="1"/>
          </p:cNvSpPr>
          <p:nvPr>
            <p:ph type="sldNum" sz="quarter" idx="12"/>
          </p:nvPr>
        </p:nvSpPr>
        <p:spPr/>
        <p:txBody>
          <a:bodyPr/>
          <a:lstStyle/>
          <a:p>
            <a:fld id="{FA00FD27-8DB0-4CB2-BD37-BEA95C6A1008}" type="slidenum">
              <a:rPr lang="en-IN" smtClean="0"/>
              <a:pPr/>
              <a:t>6</a:t>
            </a:fld>
            <a:endParaRPr lang="en-IN"/>
          </a:p>
        </p:txBody>
      </p:sp>
      <p:pic>
        <p:nvPicPr>
          <p:cNvPr id="7" name="Picture 6" descr="1_hncdMlLh6RSc5txYiEJ3yg.jpg"/>
          <p:cNvPicPr>
            <a:picLocks noChangeAspect="1"/>
          </p:cNvPicPr>
          <p:nvPr/>
        </p:nvPicPr>
        <p:blipFill>
          <a:blip r:embed="rId2" cstate="print"/>
          <a:stretch>
            <a:fillRect/>
          </a:stretch>
        </p:blipFill>
        <p:spPr>
          <a:xfrm>
            <a:off x="6929761" y="3214686"/>
            <a:ext cx="2214239" cy="2952688"/>
          </a:xfrm>
          <a:prstGeom prst="rect">
            <a:avLst/>
          </a:prstGeom>
        </p:spPr>
      </p:pic>
      <p:pic>
        <p:nvPicPr>
          <p:cNvPr id="8" name="Picture 7" descr="hq720.jpg"/>
          <p:cNvPicPr>
            <a:picLocks noChangeAspect="1"/>
          </p:cNvPicPr>
          <p:nvPr/>
        </p:nvPicPr>
        <p:blipFill>
          <a:blip r:embed="rId3"/>
          <a:stretch>
            <a:fillRect/>
          </a:stretch>
        </p:blipFill>
        <p:spPr>
          <a:xfrm>
            <a:off x="0" y="3571876"/>
            <a:ext cx="4695835" cy="2642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SURVEY-DETAILS</a:t>
            </a:r>
          </a:p>
        </p:txBody>
      </p:sp>
      <p:sp>
        <p:nvSpPr>
          <p:cNvPr id="3" name="Content Placeholder 2"/>
          <p:cNvSpPr>
            <a:spLocks noGrp="1"/>
          </p:cNvSpPr>
          <p:nvPr>
            <p:ph idx="1"/>
          </p:nvPr>
        </p:nvSpPr>
        <p:spPr>
          <a:xfrm>
            <a:off x="457200" y="1365684"/>
            <a:ext cx="8229600" cy="5159660"/>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 </a:t>
            </a: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7</a:t>
            </a:fld>
            <a:endParaRPr lang="en-IN" dirty="0"/>
          </a:p>
        </p:txBody>
      </p:sp>
      <p:pic>
        <p:nvPicPr>
          <p:cNvPr id="7" name="Picture 6" descr="WhatsApp Image 2025-01-09 at 23.07.12_7b4006ce.jpg"/>
          <p:cNvPicPr>
            <a:picLocks noChangeAspect="1"/>
          </p:cNvPicPr>
          <p:nvPr/>
        </p:nvPicPr>
        <p:blipFill>
          <a:blip r:embed="rId2"/>
          <a:stretch>
            <a:fillRect/>
          </a:stretch>
        </p:blipFill>
        <p:spPr>
          <a:xfrm>
            <a:off x="857224" y="1013164"/>
            <a:ext cx="5786477" cy="5201917"/>
          </a:xfrm>
          <a:prstGeom prst="rect">
            <a:avLst/>
          </a:prstGeom>
        </p:spPr>
      </p:pic>
    </p:spTree>
    <p:extLst>
      <p:ext uri="{BB962C8B-B14F-4D97-AF65-F5344CB8AC3E}">
        <p14:creationId xmlns:p14="http://schemas.microsoft.com/office/powerpoint/2010/main" xmlns="" val="30085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 ANALYSIS</a:t>
            </a:r>
          </a:p>
        </p:txBody>
      </p:sp>
      <p:sp>
        <p:nvSpPr>
          <p:cNvPr id="3" name="Content Placeholder 2"/>
          <p:cNvSpPr>
            <a:spLocks noGrp="1"/>
          </p:cNvSpPr>
          <p:nvPr>
            <p:ph idx="1"/>
          </p:nvPr>
        </p:nvSpPr>
        <p:spPr>
          <a:xfrm>
            <a:off x="457200" y="1365684"/>
            <a:ext cx="8229600" cy="5159660"/>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As per the survey among 5 to 7 students are facing the same doubt or problem on education  classification and what steps has to be taken next ?</a:t>
            </a:r>
          </a:p>
          <a:p>
            <a:pPr marL="0" indent="0" algn="just">
              <a:buNone/>
            </a:pPr>
            <a:r>
              <a:rPr lang="en-IN" dirty="0">
                <a:latin typeface="Times New Roman" panose="02020603050405020304" pitchFamily="18" charset="0"/>
                <a:cs typeface="Times New Roman" panose="02020603050405020304" pitchFamily="18" charset="0"/>
              </a:rPr>
              <a:t> 		The common questions asked by students are:</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 What is the main purpose of career guidance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What are the </a:t>
            </a:r>
            <a:r>
              <a:rPr lang="en-IN" dirty="0" err="1">
                <a:latin typeface="Times New Roman" panose="02020603050405020304" pitchFamily="18" charset="0"/>
                <a:cs typeface="Times New Roman" panose="02020603050405020304" pitchFamily="18" charset="0"/>
              </a:rPr>
              <a:t>enterance</a:t>
            </a:r>
            <a:r>
              <a:rPr lang="en-IN" dirty="0">
                <a:latin typeface="Times New Roman" panose="02020603050405020304" pitchFamily="18" charset="0"/>
                <a:cs typeface="Times New Roman" panose="02020603050405020304" pitchFamily="18" charset="0"/>
              </a:rPr>
              <a:t> exams their to get free education or getting to defence academy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What are the courses available in inter and also what are the education levels are their after inter ?</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 What are the details required for student login in career guidance website?</a:t>
            </a: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8</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 ANALYSIS</a:t>
            </a:r>
          </a:p>
        </p:txBody>
      </p:sp>
      <p:graphicFrame>
        <p:nvGraphicFramePr>
          <p:cNvPr id="7" name="Content Placeholder 6"/>
          <p:cNvGraphicFramePr>
            <a:graphicFrameLocks noGrp="1"/>
          </p:cNvGraphicFramePr>
          <p:nvPr>
            <p:ph idx="1"/>
          </p:nvPr>
        </p:nvGraphicFramePr>
        <p:xfrm>
          <a:off x="457200" y="1365250"/>
          <a:ext cx="8229600" cy="5159375"/>
        </p:xfrm>
        <a:graphic>
          <a:graphicData uri="http://schemas.openxmlformats.org/drawingml/2006/chart">
            <c:chart xmlns:c="http://schemas.openxmlformats.org/drawingml/2006/chart" xmlns:r="http://schemas.openxmlformats.org/officeDocument/2006/relationships" r:id="rId2"/>
          </a:graphicData>
        </a:graphic>
      </p:graphicFrame>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a:t>BATCH NO:        DEPARTMENT OF COMPUTER SCIENCE &amp; ENGINEERING</a:t>
            </a:r>
            <a:endParaRPr lang="en-IN" dirty="0"/>
          </a:p>
        </p:txBody>
      </p:sp>
      <p:sp>
        <p:nvSpPr>
          <p:cNvPr id="5" name="Slide Number Placeholder 4"/>
          <p:cNvSpPr>
            <a:spLocks noGrp="1"/>
          </p:cNvSpPr>
          <p:nvPr>
            <p:ph type="sldNum" sz="quarter" idx="12"/>
          </p:nvPr>
        </p:nvSpPr>
        <p:spPr/>
        <p:txBody>
          <a:bodyPr/>
          <a:lstStyle/>
          <a:p>
            <a:fld id="{FA00FD27-8DB0-4CB2-BD37-BEA95C6A1008}" type="slidenum">
              <a:rPr lang="en-IN" smtClean="0"/>
              <a:pPr/>
              <a:t>9</a:t>
            </a:fld>
            <a:endParaRPr lang="en-IN" dirty="0"/>
          </a:p>
        </p:txBody>
      </p:sp>
    </p:spTree>
    <p:extLst>
      <p:ext uri="{BB962C8B-B14F-4D97-AF65-F5344CB8AC3E}">
        <p14:creationId xmlns:p14="http://schemas.microsoft.com/office/powerpoint/2010/main" xmlns="" val="3008548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946</TotalTime>
  <Words>836</Words>
  <Application>Microsoft Office PowerPoint</Application>
  <PresentationFormat>On-screen Show (4:3)</PresentationFormat>
  <Paragraphs>132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Wood Type</vt:lpstr>
      <vt:lpstr>Slide 1</vt:lpstr>
      <vt:lpstr>Slide 2</vt:lpstr>
      <vt:lpstr>ABSTRACT</vt:lpstr>
      <vt:lpstr>OBJECTIVES</vt:lpstr>
      <vt:lpstr>INTRODUCTION ABOUT VILLAGE</vt:lpstr>
      <vt:lpstr>Slide 6</vt:lpstr>
      <vt:lpstr>SURVEY-DETAILS</vt:lpstr>
      <vt:lpstr>SURVEY ANALYSIS</vt:lpstr>
      <vt:lpstr>SURVEY ANALYSIS</vt:lpstr>
      <vt:lpstr>SOCIETY RELEVANT PROBLEM IDENTIFICATION</vt:lpstr>
      <vt:lpstr> PROTOTYPE/DEVELOPMENT OF NEW SOLUTION</vt:lpstr>
      <vt:lpstr>PHOTOS ,VIDEO WITH AUTHENTICATED SIGNATURES.  </vt:lpstr>
      <vt:lpstr>Slide 13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Dell</cp:lastModifiedBy>
  <cp:revision>102</cp:revision>
  <dcterms:created xsi:type="dcterms:W3CDTF">2019-08-05T06:49:57Z</dcterms:created>
  <dcterms:modified xsi:type="dcterms:W3CDTF">2025-05-08T03:43:04Z</dcterms:modified>
</cp:coreProperties>
</file>