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
  </p:notesMasterIdLst>
  <p:handoutMasterIdLst>
    <p:handoutMasterId r:id="rId21"/>
  </p:handoutMasterIdLst>
  <p:sldIdLst>
    <p:sldId id="257" r:id="rId2"/>
    <p:sldId id="260" r:id="rId3"/>
    <p:sldId id="302" r:id="rId4"/>
    <p:sldId id="290" r:id="rId5"/>
    <p:sldId id="291" r:id="rId6"/>
    <p:sldId id="305" r:id="rId7"/>
    <p:sldId id="299" r:id="rId8"/>
    <p:sldId id="308" r:id="rId9"/>
    <p:sldId id="292" r:id="rId10"/>
    <p:sldId id="293" r:id="rId11"/>
    <p:sldId id="304" r:id="rId12"/>
    <p:sldId id="295" r:id="rId13"/>
    <p:sldId id="296" r:id="rId14"/>
    <p:sldId id="289" r:id="rId15"/>
    <p:sldId id="297" r:id="rId16"/>
    <p:sldId id="300" r:id="rId17"/>
    <p:sldId id="306" r:id="rId18"/>
    <p:sldId id="28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3134" y="8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stacked"/>
        <c:ser>
          <c:idx val="0"/>
          <c:order val="0"/>
          <c:tx>
            <c:strRef>
              <c:f>Sheet1!$B$1</c:f>
              <c:strCache>
                <c:ptCount val="1"/>
                <c:pt idx="0">
                  <c:v>Total no:of questions</c:v>
                </c:pt>
              </c:strCache>
            </c:strRef>
          </c:tx>
          <c:cat>
            <c:strRef>
              <c:f>Sheet1!$A$2:$A$7</c:f>
              <c:strCache>
                <c:ptCount val="6"/>
                <c:pt idx="0">
                  <c:v>Team A</c:v>
                </c:pt>
                <c:pt idx="1">
                  <c:v>Team B</c:v>
                </c:pt>
                <c:pt idx="2">
                  <c:v>Team C</c:v>
                </c:pt>
                <c:pt idx="3">
                  <c:v>Team D</c:v>
                </c:pt>
                <c:pt idx="4">
                  <c:v>Team E</c:v>
                </c:pt>
                <c:pt idx="5">
                  <c:v>Team F</c:v>
                </c:pt>
              </c:strCache>
            </c:strRef>
          </c:cat>
          <c:val>
            <c:numRef>
              <c:f>Sheet1!$B$2:$B$7</c:f>
              <c:numCache>
                <c:formatCode>General</c:formatCode>
                <c:ptCount val="6"/>
                <c:pt idx="0">
                  <c:v>3</c:v>
                </c:pt>
                <c:pt idx="1">
                  <c:v>3</c:v>
                </c:pt>
                <c:pt idx="2">
                  <c:v>3</c:v>
                </c:pt>
                <c:pt idx="3">
                  <c:v>3</c:v>
                </c:pt>
                <c:pt idx="4">
                  <c:v>3</c:v>
                </c:pt>
                <c:pt idx="5">
                  <c:v>3</c:v>
                </c:pt>
              </c:numCache>
            </c:numRef>
          </c:val>
          <c:extLst xmlns:c16r2="http://schemas.microsoft.com/office/drawing/2015/06/chart">
            <c:ext xmlns:c16="http://schemas.microsoft.com/office/drawing/2014/chart" uri="{C3380CC4-5D6E-409C-BE32-E72D297353CC}">
              <c16:uniqueId val="{00000000-0EFE-46D2-88AA-D1E53516E9FE}"/>
            </c:ext>
          </c:extLst>
        </c:ser>
        <c:ser>
          <c:idx val="1"/>
          <c:order val="1"/>
          <c:tx>
            <c:strRef>
              <c:f>Sheet1!$C$1</c:f>
              <c:strCache>
                <c:ptCount val="1"/>
                <c:pt idx="0">
                  <c:v>Common questions</c:v>
                </c:pt>
              </c:strCache>
            </c:strRef>
          </c:tx>
          <c:cat>
            <c:strRef>
              <c:f>Sheet1!$A$2:$A$7</c:f>
              <c:strCache>
                <c:ptCount val="6"/>
                <c:pt idx="0">
                  <c:v>Team A</c:v>
                </c:pt>
                <c:pt idx="1">
                  <c:v>Team B</c:v>
                </c:pt>
                <c:pt idx="2">
                  <c:v>Team C</c:v>
                </c:pt>
                <c:pt idx="3">
                  <c:v>Team D</c:v>
                </c:pt>
                <c:pt idx="4">
                  <c:v>Team E</c:v>
                </c:pt>
                <c:pt idx="5">
                  <c:v>Team F</c:v>
                </c:pt>
              </c:strCache>
            </c:strRef>
          </c:cat>
          <c:val>
            <c:numRef>
              <c:f>Sheet1!$C$2:$C$7</c:f>
              <c:numCache>
                <c:formatCode>General</c:formatCode>
                <c:ptCount val="6"/>
                <c:pt idx="0">
                  <c:v>0</c:v>
                </c:pt>
                <c:pt idx="1">
                  <c:v>0</c:v>
                </c:pt>
                <c:pt idx="2">
                  <c:v>2</c:v>
                </c:pt>
                <c:pt idx="3">
                  <c:v>1</c:v>
                </c:pt>
                <c:pt idx="4">
                  <c:v>1</c:v>
                </c:pt>
                <c:pt idx="5">
                  <c:v>0</c:v>
                </c:pt>
              </c:numCache>
            </c:numRef>
          </c:val>
          <c:extLst xmlns:c16r2="http://schemas.microsoft.com/office/drawing/2015/06/chart">
            <c:ext xmlns:c16="http://schemas.microsoft.com/office/drawing/2014/chart" uri="{C3380CC4-5D6E-409C-BE32-E72D297353CC}">
              <c16:uniqueId val="{00000001-0EFE-46D2-88AA-D1E53516E9FE}"/>
            </c:ext>
          </c:extLst>
        </c:ser>
        <c:ser>
          <c:idx val="2"/>
          <c:order val="2"/>
          <c:tx>
            <c:strRef>
              <c:f>Sheet1!$D$1</c:f>
              <c:strCache>
                <c:ptCount val="1"/>
                <c:pt idx="0">
                  <c:v>Column1</c:v>
                </c:pt>
              </c:strCache>
            </c:strRef>
          </c:tx>
          <c:cat>
            <c:strRef>
              <c:f>Sheet1!$A$2:$A$7</c:f>
              <c:strCache>
                <c:ptCount val="6"/>
                <c:pt idx="0">
                  <c:v>Team A</c:v>
                </c:pt>
                <c:pt idx="1">
                  <c:v>Team B</c:v>
                </c:pt>
                <c:pt idx="2">
                  <c:v>Team C</c:v>
                </c:pt>
                <c:pt idx="3">
                  <c:v>Team D</c:v>
                </c:pt>
                <c:pt idx="4">
                  <c:v>Team E</c:v>
                </c:pt>
                <c:pt idx="5">
                  <c:v>Team F</c:v>
                </c:pt>
              </c:strCache>
            </c:strRef>
          </c:cat>
          <c:val>
            <c:numRef>
              <c:f>Sheet1!$D$2:$D$7</c:f>
              <c:numCache>
                <c:formatCode>General</c:formatCode>
                <c:ptCount val="6"/>
              </c:numCache>
            </c:numRef>
          </c:val>
          <c:extLst xmlns:c16r2="http://schemas.microsoft.com/office/drawing/2015/06/chart">
            <c:ext xmlns:c16="http://schemas.microsoft.com/office/drawing/2014/chart" uri="{C3380CC4-5D6E-409C-BE32-E72D297353CC}">
              <c16:uniqueId val="{00000002-0EFE-46D2-88AA-D1E53516E9FE}"/>
            </c:ext>
          </c:extLst>
        </c:ser>
        <c:dLbls/>
        <c:overlap val="100"/>
        <c:axId val="101273600"/>
        <c:axId val="101275136"/>
      </c:barChart>
      <c:catAx>
        <c:axId val="101273600"/>
        <c:scaling>
          <c:orientation val="minMax"/>
        </c:scaling>
        <c:axPos val="b"/>
        <c:numFmt formatCode="General" sourceLinked="0"/>
        <c:tickLblPos val="nextTo"/>
        <c:crossAx val="101275136"/>
        <c:crosses val="autoZero"/>
        <c:auto val="1"/>
        <c:lblAlgn val="ctr"/>
        <c:lblOffset val="100"/>
      </c:catAx>
      <c:valAx>
        <c:axId val="101275136"/>
        <c:scaling>
          <c:orientation val="minMax"/>
        </c:scaling>
        <c:axPos val="l"/>
        <c:majorGridlines/>
        <c:numFmt formatCode="General" sourceLinked="1"/>
        <c:tickLblPos val="nextTo"/>
        <c:crossAx val="101273600"/>
        <c:crosses val="autoZero"/>
        <c:crossBetween val="between"/>
      </c:valAx>
    </c:plotArea>
    <c:legend>
      <c:legendPos val="r"/>
      <c:legendEntry>
        <c:idx val="0"/>
        <c:delete val="1"/>
      </c:legendEntry>
      <c:layout/>
    </c:legend>
    <c:plotVisOnly val="1"/>
    <c:dispBlanksAs val="gap"/>
  </c:chart>
  <c:txPr>
    <a:bodyPr/>
    <a:lstStyle/>
    <a:p>
      <a:pPr>
        <a:defRPr sz="1800"/>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D86515-8EBA-400E-A96D-2F8A6C60D655}" type="datetimeFigureOut">
              <a:rPr lang="en-IN" smtClean="0"/>
              <a:pPr/>
              <a:t>08-05-2025</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4878CF-8FC7-4370-B28D-5CC1922D65AA}" type="slidenum">
              <a:rPr lang="en-IN" smtClean="0"/>
              <a:pPr/>
              <a:t>‹#›</a:t>
            </a:fld>
            <a:endParaRPr lang="en-IN"/>
          </a:p>
        </p:txBody>
      </p:sp>
    </p:spTree>
    <p:extLst>
      <p:ext uri="{BB962C8B-B14F-4D97-AF65-F5344CB8AC3E}">
        <p14:creationId xmlns:p14="http://schemas.microsoft.com/office/powerpoint/2010/main" xmlns="" val="111840102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a:t>REVIEW-I</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32EFEE-7E95-432F-B5F7-1629128B8B50}" type="datetimeFigureOut">
              <a:rPr lang="en-IN" smtClean="0"/>
              <a:pPr/>
              <a:t>08-05-2025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a:t>BATCH NO:                   PRESENTED DATE: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69F63-365D-4A0A-B033-A46EF4671CBB}" type="slidenum">
              <a:rPr lang="en-IN" smtClean="0"/>
              <a:pPr/>
              <a:t>‹#›</a:t>
            </a:fld>
            <a:endParaRPr lang="en-IN"/>
          </a:p>
        </p:txBody>
      </p:sp>
    </p:spTree>
    <p:extLst>
      <p:ext uri="{BB962C8B-B14F-4D97-AF65-F5344CB8AC3E}">
        <p14:creationId xmlns:p14="http://schemas.microsoft.com/office/powerpoint/2010/main" xmlns="" val="39269842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0769F63-365D-4A0A-B033-A46EF4671CBB}" type="slidenum">
              <a:rPr lang="en-IN" smtClean="0"/>
              <a:pPr/>
              <a:t>1</a:t>
            </a:fld>
            <a:endParaRPr lang="en-IN"/>
          </a:p>
        </p:txBody>
      </p:sp>
      <p:sp>
        <p:nvSpPr>
          <p:cNvPr id="5" name="Footer Placeholder 4"/>
          <p:cNvSpPr>
            <a:spLocks noGrp="1"/>
          </p:cNvSpPr>
          <p:nvPr>
            <p:ph type="ftr" sz="quarter" idx="11"/>
          </p:nvPr>
        </p:nvSpPr>
        <p:spPr/>
        <p:txBody>
          <a:bodyPr/>
          <a:lstStyle/>
          <a:p>
            <a:r>
              <a:rPr lang="en-IN"/>
              <a:t>BATCH NO:                   PRESENTED DATE:</a:t>
            </a:r>
          </a:p>
        </p:txBody>
      </p:sp>
      <p:sp>
        <p:nvSpPr>
          <p:cNvPr id="6" name="Header Placeholder 5"/>
          <p:cNvSpPr>
            <a:spLocks noGrp="1"/>
          </p:cNvSpPr>
          <p:nvPr>
            <p:ph type="hdr" sz="quarter" idx="12"/>
          </p:nvPr>
        </p:nvSpPr>
        <p:spPr/>
        <p:txBody>
          <a:bodyPr/>
          <a:lstStyle/>
          <a:p>
            <a:r>
              <a:rPr lang="en-IN"/>
              <a:t>REVIEW-I</a:t>
            </a:r>
          </a:p>
        </p:txBody>
      </p:sp>
    </p:spTree>
    <p:extLst>
      <p:ext uri="{BB962C8B-B14F-4D97-AF65-F5344CB8AC3E}">
        <p14:creationId xmlns:p14="http://schemas.microsoft.com/office/powerpoint/2010/main" xmlns="" val="20121984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cstate="print">
              <a:alphaModFix amt="8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cstate="print">
              <a:alphaModFix amt="8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cstate="print">
              <a:alphaModFix amt="8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0D537-EDE2-49AE-810C-8B0B3D1F84AB}" type="datetime1">
              <a:rPr lang="en-IN" smtClean="0"/>
              <a:pPr/>
              <a:t>08-05-2025</a:t>
            </a:fld>
            <a:endParaRPr lang="en-IN"/>
          </a:p>
        </p:txBody>
      </p:sp>
      <p:sp>
        <p:nvSpPr>
          <p:cNvPr id="5" name="Footer Placeholder 4"/>
          <p:cNvSpPr>
            <a:spLocks noGrp="1"/>
          </p:cNvSpPr>
          <p:nvPr>
            <p:ph type="ftr" sz="quarter" idx="11"/>
          </p:nvPr>
        </p:nvSpPr>
        <p:spPr>
          <a:xfrm>
            <a:off x="812805" y="6272785"/>
            <a:ext cx="4745736" cy="365125"/>
          </a:xfrm>
        </p:spPr>
        <p:txBody>
          <a:bodyPr/>
          <a:lstStyle/>
          <a:p>
            <a:r>
              <a:rPr lang="en-IN"/>
              <a:t>BATCH NO:        DEPARTMENT OF COMPUTER SCIENCE &amp; ENGINEERING</a:t>
            </a: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340184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3BA35F-3FF9-4172-8315-9A07D29B3C60}" type="datetime1">
              <a:rPr lang="en-IN" smtClean="0"/>
              <a:pPr/>
              <a:t>08-05-2025</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1796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4DB02-0D07-4586-887F-03783EBD29DC}" type="datetime1">
              <a:rPr lang="en-IN" smtClean="0"/>
              <a:pPr/>
              <a:t>08-05-2025</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65610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B7F2CF-3883-4F4C-B632-6E38E4E094B5}" type="datetime1">
              <a:rPr lang="en-IN" smtClean="0"/>
              <a:pPr/>
              <a:t>08-05-2025</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28454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cstate="print">
              <a:alphaModFix amt="8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1066AE2-AF1D-4677-96D7-EBAA6AE25E23}" type="datetime1">
              <a:rPr lang="en-IN" smtClean="0"/>
              <a:pPr/>
              <a:t>08-05-2025</a:t>
            </a:fld>
            <a:endParaRPr lang="en-IN"/>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IN"/>
              <a:t>BATCH NO:        DEPARTMENT OF COMPUTER SCIENCE &amp; ENGINEERING</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151365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B02B2-2503-42D5-8933-DD97C0BEA5D0}" type="datetime1">
              <a:rPr lang="en-IN" smtClean="0"/>
              <a:pPr/>
              <a:t>08-05-2025</a:t>
            </a:fld>
            <a:endParaRPr lang="en-IN"/>
          </a:p>
        </p:txBody>
      </p:sp>
      <p:sp>
        <p:nvSpPr>
          <p:cNvPr id="6" name="Footer Placeholder 5"/>
          <p:cNvSpPr>
            <a:spLocks noGrp="1"/>
          </p:cNvSpPr>
          <p:nvPr>
            <p:ph type="ftr" sz="quarter" idx="11"/>
          </p:nvPr>
        </p:nvSpPr>
        <p:spPr/>
        <p:txBody>
          <a:bodyPr/>
          <a:lstStyle/>
          <a:p>
            <a:r>
              <a:rPr lang="en-IN"/>
              <a:t>BATCH NO:        DEPARTMENT OF COMPUTER SCIENCE &amp; ENGINEERING</a:t>
            </a:r>
          </a:p>
        </p:txBody>
      </p:sp>
      <p:sp>
        <p:nvSpPr>
          <p:cNvPr id="7" name="Slide Number Placeholder 6"/>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4280863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CB3616-465C-495D-9A00-056676821BE6}" type="datetime1">
              <a:rPr lang="en-IN" smtClean="0"/>
              <a:pPr/>
              <a:t>08-05-2025</a:t>
            </a:fld>
            <a:endParaRPr lang="en-IN"/>
          </a:p>
        </p:txBody>
      </p:sp>
      <p:sp>
        <p:nvSpPr>
          <p:cNvPr id="8" name="Footer Placeholder 7"/>
          <p:cNvSpPr>
            <a:spLocks noGrp="1"/>
          </p:cNvSpPr>
          <p:nvPr>
            <p:ph type="ftr" sz="quarter" idx="11"/>
          </p:nvPr>
        </p:nvSpPr>
        <p:spPr/>
        <p:txBody>
          <a:bodyPr/>
          <a:lstStyle/>
          <a:p>
            <a:r>
              <a:rPr lang="en-IN"/>
              <a:t>BATCH NO:        DEPARTMENT OF COMPUTER SCIENCE &amp; ENGINEERING</a:t>
            </a:r>
          </a:p>
        </p:txBody>
      </p:sp>
      <p:sp>
        <p:nvSpPr>
          <p:cNvPr id="9" name="Slide Number Placeholder 8"/>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1785761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5F0F884-C838-417E-99C1-DE1F0E45D1A5}" type="datetime1">
              <a:rPr lang="en-IN" smtClean="0"/>
              <a:pPr/>
              <a:t>08-05-2025</a:t>
            </a:fld>
            <a:endParaRPr lang="en-IN"/>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IN"/>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341583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mtClean="0"/>
              <a:pPr/>
              <a:t>08-05-2025</a:t>
            </a:fld>
            <a:endParaRPr lang="en-IN"/>
          </a:p>
        </p:txBody>
      </p:sp>
      <p:sp>
        <p:nvSpPr>
          <p:cNvPr id="3" name="Footer Placeholder 2"/>
          <p:cNvSpPr>
            <a:spLocks noGrp="1"/>
          </p:cNvSpPr>
          <p:nvPr>
            <p:ph type="ftr" sz="quarter" idx="11"/>
          </p:nvPr>
        </p:nvSpPr>
        <p:spPr>
          <a:xfrm>
            <a:off x="685800" y="6272785"/>
            <a:ext cx="5398368" cy="365125"/>
          </a:xfrm>
        </p:spPr>
        <p:txBody>
          <a:bodyPr/>
          <a:lstStyle/>
          <a:p>
            <a:r>
              <a:rPr lang="en-IN" dirty="0"/>
              <a:t>BATCH NO: 23CSCP001       DEPARTMENT OF COMPUTER SCIENCE &amp; ENGINEERING</a:t>
            </a:r>
          </a:p>
        </p:txBody>
      </p:sp>
      <p:sp>
        <p:nvSpPr>
          <p:cNvPr id="4" name="Slide Number Placeholder 3"/>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391548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cstate="print">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073DCE43-7549-4D6F-B1F3-E92C10B6BCCC}" type="datetime1">
              <a:rPr lang="en-IN" smtClean="0"/>
              <a:pPr/>
              <a:t>08-05-2025</a:t>
            </a:fld>
            <a:endParaRPr lang="en-IN"/>
          </a:p>
        </p:txBody>
      </p:sp>
      <p:sp>
        <p:nvSpPr>
          <p:cNvPr id="10" name="Footer Placeholder 9"/>
          <p:cNvSpPr>
            <a:spLocks noGrp="1"/>
          </p:cNvSpPr>
          <p:nvPr>
            <p:ph type="ftr" sz="quarter" idx="11"/>
          </p:nvPr>
        </p:nvSpPr>
        <p:spPr/>
        <p:txBody>
          <a:bodyPr/>
          <a:lstStyle/>
          <a:p>
            <a:r>
              <a:rPr lang="en-IN"/>
              <a:t>BATCH NO:        DEPARTMENT OF COMPUTER SCIENCE &amp; ENGINEERING</a:t>
            </a:r>
          </a:p>
        </p:txBody>
      </p:sp>
      <p:sp>
        <p:nvSpPr>
          <p:cNvPr id="11" name="Slide Number Placeholder 10"/>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2180476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cstate="print">
              <a:alphaModFix amt="60000"/>
              <a:lum bright="70000" contrast="-70000"/>
              <a:extLst>
                <a:ext uri="{BEBA8EAE-BF5A-486C-A8C5-ECC9F3942E4B}">
                  <a14:imgProps xmlns:a14="http://schemas.microsoft.com/office/drawing/2010/main" xmlns="">
                    <a14:imgLayer r:embed="rId3">
                      <a14:imgEffect>
                        <a14:sharpenSoften amount="61000"/>
                      </a14:imgEffect>
                    </a14:imgLayer>
                  </a14:imgProps>
                </a:ext>
                <a:ext uri="{28A0092B-C50C-407E-A947-70E740481C1C}">
                  <a14:useLocalDpi xmlns:a14="http://schemas.microsoft.com/office/drawing/2010/main" xmlns=""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cstate="print">
                <a:duotone>
                  <a:schemeClr val="accent1">
                    <a:shade val="45000"/>
                    <a:satMod val="135000"/>
                  </a:schemeClr>
                  <a:prstClr val="white"/>
                </a:duotone>
                <a:extLst>
                  <a:ext uri="{BEBA8EAE-BF5A-486C-A8C5-ECC9F3942E4B}">
                    <a14:imgProps xmlns:a14="http://schemas.microsoft.com/office/drawing/2010/main" xmlns="">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F4BACCD4-F58A-4D26-959D-A6D58818C3CA}" type="datetime1">
              <a:rPr lang="en-IN" smtClean="0"/>
              <a:pPr/>
              <a:t>08-05-2025</a:t>
            </a:fld>
            <a:endParaRPr lang="en-IN"/>
          </a:p>
        </p:txBody>
      </p:sp>
      <p:sp>
        <p:nvSpPr>
          <p:cNvPr id="10" name="Slide Number Placeholder 9"/>
          <p:cNvSpPr>
            <a:spLocks noGrp="1"/>
          </p:cNvSpPr>
          <p:nvPr>
            <p:ph type="sldNum" sz="quarter" idx="12"/>
          </p:nvPr>
        </p:nvSpPr>
        <p:spPr/>
        <p:txBody>
          <a:bodyPr/>
          <a:lstStyle/>
          <a:p>
            <a:fld id="{FA00FD27-8DB0-4CB2-BD37-BEA95C6A1008}" type="slidenum">
              <a:rPr lang="en-IN" smtClean="0"/>
              <a:pPr/>
              <a:t>‹#›</a:t>
            </a:fld>
            <a:endParaRPr lang="en-IN"/>
          </a:p>
        </p:txBody>
      </p:sp>
    </p:spTree>
    <p:extLst>
      <p:ext uri="{BB962C8B-B14F-4D97-AF65-F5344CB8AC3E}">
        <p14:creationId xmlns:p14="http://schemas.microsoft.com/office/powerpoint/2010/main" xmlns="" val="147020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cstate="print">
                <a:duotone>
                  <a:schemeClr val="accent1">
                    <a:shade val="45000"/>
                    <a:satMod val="135000"/>
                  </a:schemeClr>
                  <a:prstClr val="white"/>
                </a:duotone>
                <a:extLst>
                  <a:ext uri="{BEBA8EAE-BF5A-486C-A8C5-ECC9F3942E4B}">
                    <a14:imgProps xmlns:a14="http://schemas.microsoft.com/office/drawing/2010/main" xmlns="">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9BEDCF45-E68F-436B-B297-193DBD8C6844}" type="datetime1">
              <a:rPr lang="en-IN" smtClean="0"/>
              <a:pPr/>
              <a:t>08-05-2025</a:t>
            </a:fld>
            <a:endParaRPr lang="en-IN"/>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IN"/>
              <a:t>BATCH NO:        DEPARTMENT OF COMPUTER SCIENCE &amp; ENGINEERING</a:t>
            </a:r>
            <a:endParaRPr lang="en-IN"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r>
              <a:rPr lang="en-IN"/>
              <a:t>BATCH-NO:</a:t>
            </a:r>
            <a:endParaRPr lang="en-IN" dirty="0"/>
          </a:p>
        </p:txBody>
      </p:sp>
      <p:pic>
        <p:nvPicPr>
          <p:cNvPr id="10" name="Picture 9">
            <a:extLst>
              <a:ext uri="{FF2B5EF4-FFF2-40B4-BE49-F238E27FC236}">
                <a16:creationId xmlns:a16="http://schemas.microsoft.com/office/drawing/2014/main" xmlns="" id="{D3261038-0B5B-4134-806C-5BF2BDD140E8}"/>
              </a:ext>
            </a:extLst>
          </p:cNvPr>
          <p:cNvPicPr>
            <a:picLocks noChangeAspect="1"/>
          </p:cNvPicPr>
          <p:nvPr userDrawn="1"/>
        </p:nvPicPr>
        <p:blipFill>
          <a:blip r:embed="rId15" cstate="print">
            <a:extLst>
              <a:ext uri="{28A0092B-C50C-407E-A947-70E740481C1C}">
                <a14:useLocalDpi xmlns:a14="http://schemas.microsoft.com/office/drawing/2010/main" xmlns="" val="0"/>
              </a:ext>
            </a:extLst>
          </a:blip>
          <a:stretch>
            <a:fillRect/>
          </a:stretch>
        </p:blipFill>
        <p:spPr>
          <a:xfrm>
            <a:off x="7308304" y="468078"/>
            <a:ext cx="1119658" cy="1119658"/>
          </a:xfrm>
          <a:prstGeom prst="rect">
            <a:avLst/>
          </a:prstGeom>
        </p:spPr>
      </p:pic>
    </p:spTree>
    <p:extLst>
      <p:ext uri="{BB962C8B-B14F-4D97-AF65-F5344CB8AC3E}">
        <p14:creationId xmlns:p14="http://schemas.microsoft.com/office/powerpoint/2010/main" xmlns="" val="23889907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xmlns=""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15816" y="839440"/>
            <a:ext cx="3096344" cy="710214"/>
          </a:xfrm>
          <a:prstGeom prst="rect">
            <a:avLst/>
          </a:prstGeom>
          <a:noFill/>
          <a:ln>
            <a:noFill/>
          </a:ln>
        </p:spPr>
      </p:pic>
      <p:sp>
        <p:nvSpPr>
          <p:cNvPr id="4" name="Rectangle 3"/>
          <p:cNvSpPr/>
          <p:nvPr/>
        </p:nvSpPr>
        <p:spPr>
          <a:xfrm>
            <a:off x="755576" y="1700808"/>
            <a:ext cx="7848872" cy="1846659"/>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COMPUTING</a:t>
            </a:r>
          </a:p>
          <a:p>
            <a:pPr lvl="0" algn="ctr" latinLnBrk="1"/>
            <a:r>
              <a:rPr lang="en-IN" sz="1600" b="1" dirty="0">
                <a:latin typeface="Times New Roman" pitchFamily="18" charset="0"/>
                <a:cs typeface="Times New Roman" pitchFamily="18" charset="0"/>
              </a:rPr>
              <a:t>10214CS501</a:t>
            </a:r>
          </a:p>
          <a:p>
            <a:pPr lvl="0" algn="ctr" eaLnBrk="1" latinLnBrk="1" hangingPunct="1"/>
            <a:r>
              <a:rPr lang="en-IN" sz="1600" b="1" dirty="0">
                <a:latin typeface="Times New Roman" pitchFamily="18" charset="0"/>
                <a:ea typeface="Verdana" pitchFamily="34" charset="0"/>
                <a:cs typeface="Times New Roman" pitchFamily="18" charset="0"/>
              </a:rPr>
              <a:t>COMMUNITY SERVICE PROJECT</a:t>
            </a:r>
            <a:endParaRPr lang="en-US" sz="1600" b="1" dirty="0">
              <a:latin typeface="Times New Roman" pitchFamily="18" charset="0"/>
              <a:ea typeface="Verdana" pitchFamily="34" charset="0"/>
              <a:cs typeface="Times New Roman" pitchFamily="18" charset="0"/>
            </a:endParaRPr>
          </a:p>
          <a:p>
            <a:pPr lvl="0" algn="ctr" eaLnBrk="1" latinLnBrk="1" hangingPunct="1"/>
            <a:r>
              <a:rPr lang="en-US" sz="1600" b="1" dirty="0">
                <a:latin typeface="Times New Roman" pitchFamily="18" charset="0"/>
                <a:ea typeface="Verdana" pitchFamily="34" charset="0"/>
                <a:cs typeface="Times New Roman" pitchFamily="18" charset="0"/>
              </a:rPr>
              <a:t>WINTER SEMESTER(2024-2025) </a:t>
            </a:r>
          </a:p>
          <a:p>
            <a:pPr algn="ctr"/>
            <a:r>
              <a:rPr lang="en-US" sz="1600" b="1" dirty="0">
                <a:latin typeface="Times New Roman" pitchFamily="18" charset="0"/>
                <a:ea typeface="Verdana" pitchFamily="34" charset="0"/>
                <a:cs typeface="Times New Roman" pitchFamily="18" charset="0"/>
              </a:rPr>
              <a:t>REVIEW - II</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557808" y="3362801"/>
            <a:ext cx="7848872" cy="400110"/>
          </a:xfrm>
          <a:prstGeom prst="rect">
            <a:avLst/>
          </a:prstGeom>
        </p:spPr>
        <p:txBody>
          <a:bodyPr wrap="square">
            <a:spAutoFit/>
          </a:bodyPr>
          <a:lstStyle/>
          <a:p>
            <a:pPr algn="ctr"/>
            <a:r>
              <a:rPr lang="en-US" sz="2000" b="1" dirty="0">
                <a:latin typeface="Times New Roman" pitchFamily="18" charset="0"/>
                <a:cs typeface="Times New Roman" pitchFamily="18" charset="0"/>
              </a:rPr>
              <a:t>CAREER COMPASS: CHARTING YOUR PATH TO SUCCESS</a:t>
            </a:r>
            <a:endParaRPr lang="en-IN" sz="2000" dirty="0"/>
          </a:p>
        </p:txBody>
      </p:sp>
      <p:sp>
        <p:nvSpPr>
          <p:cNvPr id="8" name="Rectangle 7"/>
          <p:cNvSpPr/>
          <p:nvPr/>
        </p:nvSpPr>
        <p:spPr>
          <a:xfrm>
            <a:off x="3707904" y="4869160"/>
            <a:ext cx="5220072" cy="1384995"/>
          </a:xfrm>
          <a:prstGeom prst="rect">
            <a:avLst/>
          </a:prstGeom>
        </p:spPr>
        <p:txBody>
          <a:bodyPr wrap="square">
            <a:spAutoFit/>
          </a:bodyPr>
          <a:lstStyle/>
          <a:p>
            <a:pPr algn="just"/>
            <a:r>
              <a:rPr lang="en-IN" sz="1400" b="1" dirty="0">
                <a:latin typeface="Times New Roman" pitchFamily="18" charset="0"/>
                <a:cs typeface="Times New Roman" pitchFamily="18" charset="0"/>
              </a:rPr>
              <a:t>PRESENTED BY</a:t>
            </a:r>
          </a:p>
          <a:p>
            <a:pPr algn="just"/>
            <a:endParaRPr lang="en-IN" sz="1400" b="1" dirty="0">
              <a:latin typeface="Times New Roman" pitchFamily="18" charset="0"/>
              <a:cs typeface="Times New Roman" pitchFamily="18" charset="0"/>
            </a:endParaRPr>
          </a:p>
          <a:p>
            <a:pPr algn="just"/>
            <a:r>
              <a:rPr lang="en-IN" sz="1400" b="1" dirty="0">
                <a:latin typeface="Times New Roman" pitchFamily="18" charset="0"/>
                <a:cs typeface="Times New Roman" pitchFamily="18" charset="0"/>
              </a:rPr>
              <a:t>1. UTUKURU SAI SANATH       (VTU26583)(23UECS0904)</a:t>
            </a:r>
          </a:p>
          <a:p>
            <a:pPr algn="just"/>
            <a:r>
              <a:rPr lang="en-IN" sz="1400" b="1" dirty="0">
                <a:latin typeface="Times New Roman" pitchFamily="18" charset="0"/>
                <a:cs typeface="Times New Roman" pitchFamily="18" charset="0"/>
              </a:rPr>
              <a:t>2. SYED JAFFAR HUSSAIN 	     (VTU24674)(23UECS0889)</a:t>
            </a:r>
          </a:p>
          <a:p>
            <a:pPr algn="just"/>
            <a:r>
              <a:rPr lang="en-IN" sz="1400" b="1" dirty="0">
                <a:latin typeface="Times New Roman" pitchFamily="18" charset="0"/>
                <a:cs typeface="Times New Roman" pitchFamily="18" charset="0"/>
              </a:rPr>
              <a:t>3. BANDARI CHARAN	     (VTU26582)(23UECS0673)</a:t>
            </a:r>
          </a:p>
          <a:p>
            <a:pPr algn="just"/>
            <a:endParaRPr lang="en-IN" sz="1400" b="1" dirty="0">
              <a:latin typeface="Times New Roman" pitchFamily="18" charset="0"/>
              <a:cs typeface="Times New Roman" pitchFamily="18" charset="0"/>
            </a:endParaRPr>
          </a:p>
        </p:txBody>
      </p:sp>
      <p:sp>
        <p:nvSpPr>
          <p:cNvPr id="9" name="Rectangle 8"/>
          <p:cNvSpPr/>
          <p:nvPr/>
        </p:nvSpPr>
        <p:spPr>
          <a:xfrm>
            <a:off x="216024" y="4941168"/>
            <a:ext cx="3185592" cy="954107"/>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IN" sz="1400" b="1" dirty="0">
                <a:latin typeface="Times New Roman" pitchFamily="18" charset="0"/>
                <a:cs typeface="Times New Roman" pitchFamily="18" charset="0"/>
              </a:rPr>
              <a:t>Faculty Name MS S HASHINI</a:t>
            </a:r>
          </a:p>
          <a:p>
            <a:r>
              <a:rPr lang="en-IN" sz="1400" b="1" dirty="0" err="1" smtClean="0">
                <a:latin typeface="Times New Roman" pitchFamily="18" charset="0"/>
                <a:cs typeface="Times New Roman" pitchFamily="18" charset="0"/>
              </a:rPr>
              <a:t>M.E.,</a:t>
            </a:r>
            <a:r>
              <a:rPr lang="en-IN" sz="1400" b="1" dirty="0" err="1" smtClean="0">
                <a:latin typeface="Times New Roman" pitchFamily="18" charset="0"/>
                <a:cs typeface="Times New Roman" pitchFamily="18" charset="0"/>
              </a:rPr>
              <a:t>Assistant</a:t>
            </a:r>
            <a:r>
              <a:rPr lang="en-IN" sz="1400" b="1" dirty="0" smtClean="0">
                <a:latin typeface="Times New Roman" pitchFamily="18" charset="0"/>
                <a:cs typeface="Times New Roman" pitchFamily="18" charset="0"/>
              </a:rPr>
              <a:t> </a:t>
            </a:r>
            <a:r>
              <a:rPr lang="en-IN" sz="1400" b="1" dirty="0">
                <a:latin typeface="Times New Roman" pitchFamily="18" charset="0"/>
                <a:cs typeface="Times New Roman" pitchFamily="18" charset="0"/>
              </a:rPr>
              <a:t>Professor </a:t>
            </a:r>
            <a:endParaRPr lang="en-IN" sz="1400" dirty="0"/>
          </a:p>
        </p:txBody>
      </p:sp>
      <p:sp>
        <p:nvSpPr>
          <p:cNvPr id="2" name="Date Placeholder 1">
            <a:extLst>
              <a:ext uri="{FF2B5EF4-FFF2-40B4-BE49-F238E27FC236}">
                <a16:creationId xmlns:a16="http://schemas.microsoft.com/office/drawing/2014/main" xmlns="" id="{0AAA78FB-F602-4DCA-A36C-E9E40BCA6B79}"/>
              </a:ext>
            </a:extLst>
          </p:cNvPr>
          <p:cNvSpPr>
            <a:spLocks noGrp="1"/>
          </p:cNvSpPr>
          <p:nvPr>
            <p:ph type="dt" sz="half" idx="10"/>
          </p:nvPr>
        </p:nvSpPr>
        <p:spPr/>
        <p:txBody>
          <a:bodyPr/>
          <a:lstStyle/>
          <a:p>
            <a:fld id="{BDE25BC2-97E0-42D5-B1EE-307C8651BB35}" type="datetime1">
              <a:rPr lang="en-IN" smtClean="0"/>
              <a:pPr/>
              <a:t>08-05-2025</a:t>
            </a:fld>
            <a:endParaRPr lang="en-IN"/>
          </a:p>
        </p:txBody>
      </p:sp>
      <p:sp>
        <p:nvSpPr>
          <p:cNvPr id="3" name="Footer Placeholder 2">
            <a:extLst>
              <a:ext uri="{FF2B5EF4-FFF2-40B4-BE49-F238E27FC236}">
                <a16:creationId xmlns:a16="http://schemas.microsoft.com/office/drawing/2014/main" xmlns="" id="{69B93914-0C82-4A5B-9835-B0D18B34098C}"/>
              </a:ext>
            </a:extLst>
          </p:cNvPr>
          <p:cNvSpPr>
            <a:spLocks noGrp="1"/>
          </p:cNvSpPr>
          <p:nvPr>
            <p:ph type="ftr" sz="quarter" idx="11"/>
          </p:nvPr>
        </p:nvSpPr>
        <p:spPr/>
        <p:txBody>
          <a:bodyPr/>
          <a:lstStyle/>
          <a:p>
            <a:r>
              <a:rPr lang="en-IN" dirty="0"/>
              <a:t>BATCH NO: 218       DEPARTMENT OF COMPUTER SCIENCE &amp; ENGINEERING</a:t>
            </a:r>
          </a:p>
        </p:txBody>
      </p:sp>
      <p:sp>
        <p:nvSpPr>
          <p:cNvPr id="10" name="Slide Number Placeholder 9"/>
          <p:cNvSpPr>
            <a:spLocks noGrp="1"/>
          </p:cNvSpPr>
          <p:nvPr>
            <p:ph type="sldNum" sz="quarter" idx="12"/>
          </p:nvPr>
        </p:nvSpPr>
        <p:spPr>
          <a:xfrm>
            <a:off x="-1116632" y="7173416"/>
            <a:ext cx="8166239" cy="365125"/>
          </a:xfrm>
        </p:spPr>
        <p:txBody>
          <a:bodyPr/>
          <a:lstStyle/>
          <a:p>
            <a:fld id="{FA00FD27-8DB0-4CB2-BD37-BEA95C6A1008}" type="slidenum">
              <a:rPr lang="en-IN" smtClean="0"/>
              <a:pPr/>
              <a:t>1</a:t>
            </a:fld>
            <a:endParaRPr lang="en-IN" dirty="0"/>
          </a:p>
        </p:txBody>
      </p:sp>
    </p:spTree>
    <p:extLst>
      <p:ext uri="{BB962C8B-B14F-4D97-AF65-F5344CB8AC3E}">
        <p14:creationId xmlns:p14="http://schemas.microsoft.com/office/powerpoint/2010/main" xmlns="" val="2270932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latin typeface="Times New Roman" panose="02020603050405020304" pitchFamily="18" charset="0"/>
                <a:cs typeface="Times New Roman" panose="02020603050405020304" pitchFamily="18" charset="0"/>
              </a:rPr>
              <a:t>SURVEY ANALYSIS</a:t>
            </a:r>
          </a:p>
        </p:txBody>
      </p:sp>
      <p:pic>
        <p:nvPicPr>
          <p:cNvPr id="8" name="Content Placeholder 7">
            <a:extLst>
              <a:ext uri="{FF2B5EF4-FFF2-40B4-BE49-F238E27FC236}">
                <a16:creationId xmlns:a16="http://schemas.microsoft.com/office/drawing/2014/main" xmlns="" id="{882B7B63-5C20-496E-0A2A-170B01D30F1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rot="16200000">
            <a:off x="1826648" y="366620"/>
            <a:ext cx="4320480" cy="6318608"/>
          </a:xfrm>
        </p:spPr>
      </p:pic>
      <p:sp>
        <p:nvSpPr>
          <p:cNvPr id="6" name="Date Placeholder 5">
            <a:extLst>
              <a:ext uri="{FF2B5EF4-FFF2-40B4-BE49-F238E27FC236}">
                <a16:creationId xmlns:a16="http://schemas.microsoft.com/office/drawing/2014/main" xmlns="" id="{973C4727-3B27-4A6E-80DF-F9AE31EE8128}"/>
              </a:ext>
            </a:extLst>
          </p:cNvPr>
          <p:cNvSpPr>
            <a:spLocks noGrp="1"/>
          </p:cNvSpPr>
          <p:nvPr>
            <p:ph type="dt" sz="half" idx="10"/>
          </p:nvPr>
        </p:nvSpPr>
        <p:spPr/>
        <p:txBody>
          <a:bodyPr/>
          <a:lstStyle/>
          <a:p>
            <a:fld id="{9BEE4593-0D8E-4444-A56B-222217CE2EFB}" type="datetime1">
              <a:rPr lang="en-IN" smtClean="0"/>
              <a:pPr/>
              <a:t>08-05-2025</a:t>
            </a:fld>
            <a:endParaRPr lang="en-IN"/>
          </a:p>
        </p:txBody>
      </p:sp>
      <p:sp>
        <p:nvSpPr>
          <p:cNvPr id="4" name="Footer Placeholder 3"/>
          <p:cNvSpPr>
            <a:spLocks noGrp="1"/>
          </p:cNvSpPr>
          <p:nvPr>
            <p:ph type="ftr" sz="quarter" idx="11"/>
          </p:nvPr>
        </p:nvSpPr>
        <p:spPr/>
        <p:txBody>
          <a:bodyPr/>
          <a:lstStyle/>
          <a:p>
            <a:r>
              <a:rPr lang="en-IN" dirty="0"/>
              <a:t>BATCH NO: 218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10</a:t>
            </a:fld>
            <a:endParaRPr lang="en-IN" dirty="0"/>
          </a:p>
        </p:txBody>
      </p:sp>
    </p:spTree>
    <p:extLst>
      <p:ext uri="{BB962C8B-B14F-4D97-AF65-F5344CB8AC3E}">
        <p14:creationId xmlns:p14="http://schemas.microsoft.com/office/powerpoint/2010/main" xmlns="" val="3008548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latin typeface="Times New Roman" panose="02020603050405020304" pitchFamily="18" charset="0"/>
                <a:cs typeface="Times New Roman" panose="02020603050405020304" pitchFamily="18" charset="0"/>
              </a:rPr>
              <a:t>SURVEY ANALYSIS</a:t>
            </a:r>
          </a:p>
        </p:txBody>
      </p:sp>
      <p:sp>
        <p:nvSpPr>
          <p:cNvPr id="6" name="Date Placeholder 5">
            <a:extLst>
              <a:ext uri="{FF2B5EF4-FFF2-40B4-BE49-F238E27FC236}">
                <a16:creationId xmlns:a16="http://schemas.microsoft.com/office/drawing/2014/main" xmlns="" id="{973C4727-3B27-4A6E-80DF-F9AE31EE8128}"/>
              </a:ext>
            </a:extLst>
          </p:cNvPr>
          <p:cNvSpPr>
            <a:spLocks noGrp="1"/>
          </p:cNvSpPr>
          <p:nvPr>
            <p:ph type="dt" sz="half" idx="10"/>
          </p:nvPr>
        </p:nvSpPr>
        <p:spPr/>
        <p:txBody>
          <a:bodyPr/>
          <a:lstStyle/>
          <a:p>
            <a:fld id="{9BEE4593-0D8E-4444-A56B-222217CE2EFB}" type="datetime1">
              <a:rPr lang="en-IN" smtClean="0"/>
              <a:pPr/>
              <a:t>08-05-2025</a:t>
            </a:fld>
            <a:endParaRPr lang="en-IN"/>
          </a:p>
        </p:txBody>
      </p:sp>
      <p:sp>
        <p:nvSpPr>
          <p:cNvPr id="4" name="Footer Placeholder 3"/>
          <p:cNvSpPr>
            <a:spLocks noGrp="1"/>
          </p:cNvSpPr>
          <p:nvPr>
            <p:ph type="ftr" sz="quarter" idx="11"/>
          </p:nvPr>
        </p:nvSpPr>
        <p:spPr/>
        <p:txBody>
          <a:bodyPr/>
          <a:lstStyle/>
          <a:p>
            <a:r>
              <a:rPr lang="en-IN" dirty="0"/>
              <a:t>BATCH NO: 218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11</a:t>
            </a:fld>
            <a:endParaRPr lang="en-IN" dirty="0"/>
          </a:p>
        </p:txBody>
      </p:sp>
      <p:graphicFrame>
        <p:nvGraphicFramePr>
          <p:cNvPr id="10" name="Content Placeholder 6">
            <a:extLst>
              <a:ext uri="{FF2B5EF4-FFF2-40B4-BE49-F238E27FC236}">
                <a16:creationId xmlns:a16="http://schemas.microsoft.com/office/drawing/2014/main" xmlns="" id="{250F98E5-3CA7-608F-61FE-FDBB584EB1D9}"/>
              </a:ext>
            </a:extLst>
          </p:cNvPr>
          <p:cNvGraphicFramePr>
            <a:graphicFrameLocks noGrp="1"/>
          </p:cNvGraphicFramePr>
          <p:nvPr>
            <p:ph idx="1"/>
            <p:extLst>
              <p:ext uri="{D42A27DB-BD31-4B8C-83A1-F6EECF244321}">
                <p14:modId xmlns:p14="http://schemas.microsoft.com/office/powerpoint/2010/main" xmlns="" val="1313634251"/>
              </p:ext>
            </p:extLst>
          </p:nvPr>
        </p:nvGraphicFramePr>
        <p:xfrm>
          <a:off x="539552" y="1628800"/>
          <a:ext cx="7943794" cy="4320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300854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100" b="1" dirty="0">
                <a:latin typeface="Times New Roman" panose="02020603050405020304" pitchFamily="18" charset="0"/>
                <a:cs typeface="Times New Roman" panose="02020603050405020304" pitchFamily="18" charset="0"/>
              </a:rPr>
              <a:t>SOCIETY RELEVANT PROBLEM IDENTIFICATION</a:t>
            </a:r>
          </a:p>
        </p:txBody>
      </p:sp>
      <p:sp>
        <p:nvSpPr>
          <p:cNvPr id="3" name="Content Placeholder 2"/>
          <p:cNvSpPr>
            <a:spLocks noGrp="1"/>
          </p:cNvSpPr>
          <p:nvPr>
            <p:ph idx="1"/>
          </p:nvPr>
        </p:nvSpPr>
        <p:spPr>
          <a:xfrm>
            <a:off x="443112" y="1637560"/>
            <a:ext cx="8229600" cy="5159660"/>
          </a:xfrm>
        </p:spPr>
        <p:txBody>
          <a:bodyPr>
            <a:noAutofit/>
          </a:bodyPr>
          <a:lstStyle/>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Lack of Access: Not all students have access to quality career guidance services, especially those from low socio-economic backgrounds.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Information Gap: Students often lack accurate and up-to-date information about the latest introduced courses and career options.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Parental Influence: Parents may influence career choices without having the necessary knowledge, leading to poor career decisions.</a:t>
            </a:r>
          </a:p>
          <a:p>
            <a:pPr algn="just">
              <a:buFont typeface="Wingdings" panose="05000000000000000000" pitchFamily="2" charset="2"/>
              <a:buChar char="q"/>
            </a:pPr>
            <a:r>
              <a:rPr lang="en-IN" dirty="0">
                <a:latin typeface="Times New Roman" pitchFamily="18" charset="0"/>
                <a:cs typeface="Times New Roman" pitchFamily="18" charset="0"/>
              </a:rPr>
              <a:t> </a:t>
            </a:r>
            <a:r>
              <a:rPr lang="en-US" dirty="0">
                <a:latin typeface="Times New Roman" panose="02020603050405020304" pitchFamily="18" charset="0"/>
                <a:cs typeface="Times New Roman" panose="02020603050405020304" pitchFamily="18" charset="0"/>
              </a:rPr>
              <a:t>Social Inequality: Career guidance can perpetuate social inequality if not accessible to all students equally.</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Inadequate Training for Counselors: Career counselors may not be well-      trained, affecting the quality of advice.</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Peer Pressure: Students might make career choices based on peer pressure rather than their own interests and aptitudes.</a:t>
            </a:r>
          </a:p>
          <a:p>
            <a:pPr marL="0" indent="0" algn="just">
              <a:buNone/>
            </a:pPr>
            <a:endParaRPr lang="en-IN" dirty="0">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xmlns="" id="{973C4727-3B27-4A6E-80DF-F9AE31EE8128}"/>
              </a:ext>
            </a:extLst>
          </p:cNvPr>
          <p:cNvSpPr>
            <a:spLocks noGrp="1"/>
          </p:cNvSpPr>
          <p:nvPr>
            <p:ph type="dt" sz="half" idx="10"/>
          </p:nvPr>
        </p:nvSpPr>
        <p:spPr/>
        <p:txBody>
          <a:bodyPr/>
          <a:lstStyle/>
          <a:p>
            <a:fld id="{9BEE4593-0D8E-4444-A56B-222217CE2EFB}" type="datetime1">
              <a:rPr lang="en-IN" smtClean="0"/>
              <a:pPr/>
              <a:t>08-05-2025</a:t>
            </a:fld>
            <a:endParaRPr lang="en-IN"/>
          </a:p>
        </p:txBody>
      </p:sp>
      <p:sp>
        <p:nvSpPr>
          <p:cNvPr id="4" name="Footer Placeholder 3"/>
          <p:cNvSpPr>
            <a:spLocks noGrp="1"/>
          </p:cNvSpPr>
          <p:nvPr>
            <p:ph type="ftr" sz="quarter" idx="11"/>
          </p:nvPr>
        </p:nvSpPr>
        <p:spPr/>
        <p:txBody>
          <a:bodyPr/>
          <a:lstStyle/>
          <a:p>
            <a:r>
              <a:rPr lang="en-IN" dirty="0"/>
              <a:t>BATCH NO: 218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12</a:t>
            </a:fld>
            <a:endParaRPr lang="en-IN" dirty="0"/>
          </a:p>
        </p:txBody>
      </p:sp>
    </p:spTree>
    <p:extLst>
      <p:ext uri="{BB962C8B-B14F-4D97-AF65-F5344CB8AC3E}">
        <p14:creationId xmlns:p14="http://schemas.microsoft.com/office/powerpoint/2010/main" xmlns="" val="3008548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100" b="1" dirty="0">
                <a:latin typeface="Times New Roman" pitchFamily="18" charset="0"/>
                <a:cs typeface="Times New Roman" pitchFamily="18" charset="0"/>
              </a:rPr>
              <a:t>PROTOTYPE/DEVELOPMENT OF NEW SOLUTION</a:t>
            </a:r>
          </a:p>
        </p:txBody>
      </p:sp>
      <p:sp>
        <p:nvSpPr>
          <p:cNvPr id="3" name="Content Placeholder 2"/>
          <p:cNvSpPr>
            <a:spLocks noGrp="1"/>
          </p:cNvSpPr>
          <p:nvPr>
            <p:ph idx="1"/>
          </p:nvPr>
        </p:nvSpPr>
        <p:spPr>
          <a:xfrm>
            <a:off x="457200" y="1628800"/>
            <a:ext cx="8229600" cy="5159660"/>
          </a:xfrm>
        </p:spPr>
        <p:txBody>
          <a:bodyPr>
            <a:noAutofit/>
          </a:bodyPr>
          <a:lstStyle/>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Engaging Parents and Peers: Provide support materials for parents and create community forums where students can exchange their experiences.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Personalized Advice: AI tools to give customized career advice based on students' interests and skills.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Updated Info: Regularly updated information about careers, job trends, and education paths.</a:t>
            </a:r>
            <a:endParaRPr lang="en-US" dirty="0"/>
          </a:p>
          <a:p>
            <a:pPr>
              <a:buFont typeface="Wingdings" panose="05000000000000000000" pitchFamily="2" charset="2"/>
              <a:buChar char="q"/>
            </a:pPr>
            <a:r>
              <a:rPr lang="en-US" dirty="0"/>
              <a:t> </a:t>
            </a:r>
            <a:r>
              <a:rPr lang="en-US" dirty="0">
                <a:latin typeface="Times New Roman" panose="02020603050405020304" pitchFamily="18" charset="0"/>
                <a:cs typeface="Times New Roman" panose="02020603050405020304" pitchFamily="18" charset="0"/>
              </a:rPr>
              <a:t>User-Friendly Design: A website and app that are simple for students to navigate and use effortlessly.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Modern Tech: Use of VR and AI chatbots for immersive career exploration and 24/7 support.</a:t>
            </a:r>
          </a:p>
          <a:p>
            <a:pPr marL="0" indent="0">
              <a:buNone/>
            </a:pPr>
            <a:endParaRPr lang="en-US"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xmlns="" id="{973C4727-3B27-4A6E-80DF-F9AE31EE8128}"/>
              </a:ext>
            </a:extLst>
          </p:cNvPr>
          <p:cNvSpPr>
            <a:spLocks noGrp="1"/>
          </p:cNvSpPr>
          <p:nvPr>
            <p:ph type="dt" sz="half" idx="10"/>
          </p:nvPr>
        </p:nvSpPr>
        <p:spPr/>
        <p:txBody>
          <a:bodyPr/>
          <a:lstStyle/>
          <a:p>
            <a:fld id="{9BEE4593-0D8E-4444-A56B-222217CE2EFB}" type="datetime1">
              <a:rPr lang="en-IN" smtClean="0"/>
              <a:pPr/>
              <a:t>08-05-2025</a:t>
            </a:fld>
            <a:endParaRPr lang="en-IN"/>
          </a:p>
        </p:txBody>
      </p:sp>
      <p:sp>
        <p:nvSpPr>
          <p:cNvPr id="4" name="Footer Placeholder 3"/>
          <p:cNvSpPr>
            <a:spLocks noGrp="1"/>
          </p:cNvSpPr>
          <p:nvPr>
            <p:ph type="ftr" sz="quarter" idx="11"/>
          </p:nvPr>
        </p:nvSpPr>
        <p:spPr/>
        <p:txBody>
          <a:bodyPr/>
          <a:lstStyle/>
          <a:p>
            <a:r>
              <a:rPr lang="en-IN" dirty="0"/>
              <a:t>BATCH NO:218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13</a:t>
            </a:fld>
            <a:endParaRPr lang="en-IN" dirty="0"/>
          </a:p>
        </p:txBody>
      </p:sp>
    </p:spTree>
    <p:extLst>
      <p:ext uri="{BB962C8B-B14F-4D97-AF65-F5344CB8AC3E}">
        <p14:creationId xmlns:p14="http://schemas.microsoft.com/office/powerpoint/2010/main" xmlns="" val="3008548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D517FB-0DA0-F993-4DA4-DDB004A6C39A}"/>
              </a:ext>
            </a:extLst>
          </p:cNvPr>
          <p:cNvSpPr>
            <a:spLocks noGrp="1"/>
          </p:cNvSpPr>
          <p:nvPr>
            <p:ph type="title"/>
          </p:nvPr>
        </p:nvSpPr>
        <p:spPr/>
        <p:txBody>
          <a:bodyPr>
            <a:normAutofit/>
          </a:bodyPr>
          <a:lstStyle/>
          <a:p>
            <a:r>
              <a:rPr lang="en-IN" sz="2100" b="1" dirty="0">
                <a:latin typeface="Times New Roman" pitchFamily="18" charset="0"/>
                <a:cs typeface="Times New Roman" pitchFamily="18" charset="0"/>
              </a:rPr>
              <a:t>GEO TAGGED PHOTOS ,VIDEO</a:t>
            </a:r>
            <a:r>
              <a:rPr lang="en-IN" sz="2100" dirty="0">
                <a:latin typeface="Times New Roman" pitchFamily="18" charset="0"/>
                <a:cs typeface="Times New Roman" pitchFamily="18" charset="0"/>
              </a:rPr>
              <a:t> </a:t>
            </a:r>
            <a:r>
              <a:rPr lang="en-IN" sz="2100" b="1" dirty="0">
                <a:latin typeface="Times New Roman" pitchFamily="18" charset="0"/>
                <a:cs typeface="Times New Roman" pitchFamily="18" charset="0"/>
              </a:rPr>
              <a:t>LINK</a:t>
            </a:r>
            <a:r>
              <a:rPr lang="en-IN" sz="2100" dirty="0">
                <a:latin typeface="Times New Roman" pitchFamily="18" charset="0"/>
                <a:cs typeface="Times New Roman" pitchFamily="18" charset="0"/>
              </a:rPr>
              <a:t/>
            </a:r>
            <a:br>
              <a:rPr lang="en-IN" sz="2100" dirty="0">
                <a:latin typeface="Times New Roman" pitchFamily="18" charset="0"/>
                <a:cs typeface="Times New Roman" pitchFamily="18" charset="0"/>
              </a:rPr>
            </a:br>
            <a:r>
              <a:rPr lang="en-IN" sz="2100" b="1" dirty="0">
                <a:latin typeface="Times New Roman" pitchFamily="18" charset="0"/>
                <a:cs typeface="Times New Roman" pitchFamily="18" charset="0"/>
              </a:rPr>
              <a:t> </a:t>
            </a:r>
            <a:r>
              <a:rPr lang="en-US" sz="2100" b="1" dirty="0">
                <a:latin typeface="Times New Roman" panose="02020603050405020304" pitchFamily="18" charset="0"/>
                <a:cs typeface="Times New Roman" panose="02020603050405020304" pitchFamily="18" charset="0"/>
              </a:rPr>
              <a:t/>
            </a:r>
            <a:br>
              <a:rPr lang="en-US" sz="2100" b="1" dirty="0">
                <a:latin typeface="Times New Roman" panose="02020603050405020304" pitchFamily="18" charset="0"/>
                <a:cs typeface="Times New Roman" panose="02020603050405020304" pitchFamily="18" charset="0"/>
              </a:rPr>
            </a:br>
            <a:endParaRPr lang="en-IN" sz="2100" b="1" dirty="0"/>
          </a:p>
        </p:txBody>
      </p:sp>
      <p:sp>
        <p:nvSpPr>
          <p:cNvPr id="4" name="Date Placeholder 3">
            <a:extLst>
              <a:ext uri="{FF2B5EF4-FFF2-40B4-BE49-F238E27FC236}">
                <a16:creationId xmlns:a16="http://schemas.microsoft.com/office/drawing/2014/main" xmlns="" id="{40FC0827-B04D-0FE8-F308-7DEF00B043EA}"/>
              </a:ext>
            </a:extLst>
          </p:cNvPr>
          <p:cNvSpPr>
            <a:spLocks noGrp="1"/>
          </p:cNvSpPr>
          <p:nvPr>
            <p:ph type="dt" sz="half" idx="10"/>
          </p:nvPr>
        </p:nvSpPr>
        <p:spPr/>
        <p:txBody>
          <a:bodyPr/>
          <a:lstStyle/>
          <a:p>
            <a:fld id="{29B7F2CF-3883-4F4C-B632-6E38E4E094B5}" type="datetime1">
              <a:rPr lang="en-IN" smtClean="0"/>
              <a:pPr/>
              <a:t>08-05-2025</a:t>
            </a:fld>
            <a:endParaRPr lang="en-IN"/>
          </a:p>
        </p:txBody>
      </p:sp>
      <p:sp>
        <p:nvSpPr>
          <p:cNvPr id="5" name="Footer Placeholder 4">
            <a:extLst>
              <a:ext uri="{FF2B5EF4-FFF2-40B4-BE49-F238E27FC236}">
                <a16:creationId xmlns:a16="http://schemas.microsoft.com/office/drawing/2014/main" xmlns="" id="{4B83E4A0-AB76-BB04-5285-1346E0262EAE}"/>
              </a:ext>
            </a:extLst>
          </p:cNvPr>
          <p:cNvSpPr>
            <a:spLocks noGrp="1"/>
          </p:cNvSpPr>
          <p:nvPr>
            <p:ph type="ftr" sz="quarter" idx="11"/>
          </p:nvPr>
        </p:nvSpPr>
        <p:spPr/>
        <p:txBody>
          <a:bodyPr/>
          <a:lstStyle/>
          <a:p>
            <a:r>
              <a:rPr lang="en-IN" dirty="0"/>
              <a:t>BATCH NO: 218       DEPARTMENT OF COMPUTER SCIENCE &amp; ENGINEERING</a:t>
            </a:r>
          </a:p>
        </p:txBody>
      </p:sp>
      <p:sp>
        <p:nvSpPr>
          <p:cNvPr id="6" name="Slide Number Placeholder 5">
            <a:extLst>
              <a:ext uri="{FF2B5EF4-FFF2-40B4-BE49-F238E27FC236}">
                <a16:creationId xmlns:a16="http://schemas.microsoft.com/office/drawing/2014/main" xmlns="" id="{02EC6527-3501-F6FA-8F7F-2069EEEBAAFF}"/>
              </a:ext>
            </a:extLst>
          </p:cNvPr>
          <p:cNvSpPr>
            <a:spLocks noGrp="1"/>
          </p:cNvSpPr>
          <p:nvPr>
            <p:ph type="sldNum" sz="quarter" idx="12"/>
          </p:nvPr>
        </p:nvSpPr>
        <p:spPr/>
        <p:txBody>
          <a:bodyPr/>
          <a:lstStyle/>
          <a:p>
            <a:fld id="{FA00FD27-8DB0-4CB2-BD37-BEA95C6A1008}" type="slidenum">
              <a:rPr lang="en-IN" smtClean="0"/>
              <a:pPr/>
              <a:t>14</a:t>
            </a:fld>
            <a:endParaRPr lang="en-IN"/>
          </a:p>
        </p:txBody>
      </p:sp>
      <p:pic>
        <p:nvPicPr>
          <p:cNvPr id="10" name="Content Placeholder 9">
            <a:extLst>
              <a:ext uri="{FF2B5EF4-FFF2-40B4-BE49-F238E27FC236}">
                <a16:creationId xmlns:a16="http://schemas.microsoft.com/office/drawing/2014/main" xmlns="" id="{2A352F19-6CCA-8715-8602-7EE9A800CBC3}"/>
              </a:ext>
            </a:extLst>
          </p:cNvPr>
          <p:cNvPicPr>
            <a:picLocks noGrp="1" noChangeAspect="1"/>
          </p:cNvPicPr>
          <p:nvPr>
            <p:ph idx="1"/>
          </p:nvPr>
        </p:nvPicPr>
        <p:blipFill>
          <a:blip r:embed="rId2"/>
          <a:stretch>
            <a:fillRect/>
          </a:stretch>
        </p:blipFill>
        <p:spPr>
          <a:xfrm>
            <a:off x="524551" y="1628800"/>
            <a:ext cx="7503834" cy="4536604"/>
          </a:xfrm>
          <a:prstGeom prst="rect">
            <a:avLst/>
          </a:prstGeom>
        </p:spPr>
      </p:pic>
    </p:spTree>
    <p:extLst>
      <p:ext uri="{BB962C8B-B14F-4D97-AF65-F5344CB8AC3E}">
        <p14:creationId xmlns:p14="http://schemas.microsoft.com/office/powerpoint/2010/main" xmlns="" val="1460199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D517FB-0DA0-F993-4DA4-DDB004A6C39A}"/>
              </a:ext>
            </a:extLst>
          </p:cNvPr>
          <p:cNvSpPr>
            <a:spLocks noGrp="1"/>
          </p:cNvSpPr>
          <p:nvPr>
            <p:ph type="title"/>
          </p:nvPr>
        </p:nvSpPr>
        <p:spPr/>
        <p:txBody>
          <a:bodyPr>
            <a:normAutofit/>
          </a:bodyPr>
          <a:lstStyle/>
          <a:p>
            <a:r>
              <a:rPr lang="en-IN" sz="2100" b="1" dirty="0">
                <a:latin typeface="Times New Roman" pitchFamily="18" charset="0"/>
                <a:cs typeface="Times New Roman" pitchFamily="18" charset="0"/>
              </a:rPr>
              <a:t>AUTHENTICATED SIGNATURES PROOF </a:t>
            </a:r>
            <a:br>
              <a:rPr lang="en-IN" sz="2100" b="1" dirty="0">
                <a:latin typeface="Times New Roman" pitchFamily="18" charset="0"/>
                <a:cs typeface="Times New Roman" pitchFamily="18" charset="0"/>
              </a:rPr>
            </a:br>
            <a:r>
              <a:rPr lang="en-IN" sz="2100" b="1" dirty="0">
                <a:latin typeface="Times New Roman" pitchFamily="18" charset="0"/>
                <a:cs typeface="Times New Roman" pitchFamily="18" charset="0"/>
              </a:rPr>
              <a:t>AND DETAIL. </a:t>
            </a:r>
            <a:r>
              <a:rPr lang="en-US" sz="2100" b="1" dirty="0">
                <a:latin typeface="Times New Roman" panose="02020603050405020304" pitchFamily="18" charset="0"/>
                <a:cs typeface="Times New Roman" panose="02020603050405020304" pitchFamily="18" charset="0"/>
              </a:rPr>
              <a:t/>
            </a:r>
            <a:br>
              <a:rPr lang="en-US" sz="2100" b="1" dirty="0">
                <a:latin typeface="Times New Roman" panose="02020603050405020304" pitchFamily="18" charset="0"/>
                <a:cs typeface="Times New Roman" panose="02020603050405020304" pitchFamily="18" charset="0"/>
              </a:rPr>
            </a:br>
            <a:endParaRPr lang="en-IN" sz="2100" b="1" dirty="0"/>
          </a:p>
        </p:txBody>
      </p:sp>
      <p:sp>
        <p:nvSpPr>
          <p:cNvPr id="4" name="Date Placeholder 3">
            <a:extLst>
              <a:ext uri="{FF2B5EF4-FFF2-40B4-BE49-F238E27FC236}">
                <a16:creationId xmlns:a16="http://schemas.microsoft.com/office/drawing/2014/main" xmlns="" id="{40FC0827-B04D-0FE8-F308-7DEF00B043EA}"/>
              </a:ext>
            </a:extLst>
          </p:cNvPr>
          <p:cNvSpPr>
            <a:spLocks noGrp="1"/>
          </p:cNvSpPr>
          <p:nvPr>
            <p:ph type="dt" sz="half" idx="10"/>
          </p:nvPr>
        </p:nvSpPr>
        <p:spPr/>
        <p:txBody>
          <a:bodyPr/>
          <a:lstStyle/>
          <a:p>
            <a:fld id="{29B7F2CF-3883-4F4C-B632-6E38E4E094B5}" type="datetime1">
              <a:rPr lang="en-IN" smtClean="0"/>
              <a:pPr/>
              <a:t>08-05-2025</a:t>
            </a:fld>
            <a:endParaRPr lang="en-IN"/>
          </a:p>
        </p:txBody>
      </p:sp>
      <p:sp>
        <p:nvSpPr>
          <p:cNvPr id="5" name="Footer Placeholder 4">
            <a:extLst>
              <a:ext uri="{FF2B5EF4-FFF2-40B4-BE49-F238E27FC236}">
                <a16:creationId xmlns:a16="http://schemas.microsoft.com/office/drawing/2014/main" xmlns="" id="{4B83E4A0-AB76-BB04-5285-1346E0262EAE}"/>
              </a:ext>
            </a:extLst>
          </p:cNvPr>
          <p:cNvSpPr>
            <a:spLocks noGrp="1"/>
          </p:cNvSpPr>
          <p:nvPr>
            <p:ph type="ftr" sz="quarter" idx="11"/>
          </p:nvPr>
        </p:nvSpPr>
        <p:spPr/>
        <p:txBody>
          <a:bodyPr/>
          <a:lstStyle/>
          <a:p>
            <a:r>
              <a:rPr lang="en-IN" dirty="0"/>
              <a:t>BATCH NO: 218       DEPARTMENT OF COMPUTER SCIENCE &amp; ENGINEERING</a:t>
            </a:r>
          </a:p>
        </p:txBody>
      </p:sp>
      <p:sp>
        <p:nvSpPr>
          <p:cNvPr id="6" name="Slide Number Placeholder 5">
            <a:extLst>
              <a:ext uri="{FF2B5EF4-FFF2-40B4-BE49-F238E27FC236}">
                <a16:creationId xmlns:a16="http://schemas.microsoft.com/office/drawing/2014/main" xmlns="" id="{02EC6527-3501-F6FA-8F7F-2069EEEBAAFF}"/>
              </a:ext>
            </a:extLst>
          </p:cNvPr>
          <p:cNvSpPr>
            <a:spLocks noGrp="1"/>
          </p:cNvSpPr>
          <p:nvPr>
            <p:ph type="sldNum" sz="quarter" idx="12"/>
          </p:nvPr>
        </p:nvSpPr>
        <p:spPr/>
        <p:txBody>
          <a:bodyPr/>
          <a:lstStyle/>
          <a:p>
            <a:fld id="{FA00FD27-8DB0-4CB2-BD37-BEA95C6A1008}" type="slidenum">
              <a:rPr lang="en-IN" smtClean="0"/>
              <a:pPr/>
              <a:t>15</a:t>
            </a:fld>
            <a:endParaRPr lang="en-IN"/>
          </a:p>
        </p:txBody>
      </p:sp>
      <p:pic>
        <p:nvPicPr>
          <p:cNvPr id="10" name="Content Placeholder 9">
            <a:extLst>
              <a:ext uri="{FF2B5EF4-FFF2-40B4-BE49-F238E27FC236}">
                <a16:creationId xmlns:a16="http://schemas.microsoft.com/office/drawing/2014/main" xmlns="" id="{42FBC8F7-3C79-EAAB-6E17-0454029480D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rcRect l="507" t="2278" r="-507" b="2303"/>
          <a:stretch/>
        </p:blipFill>
        <p:spPr>
          <a:xfrm>
            <a:off x="2807222" y="1537883"/>
            <a:ext cx="3713826" cy="4734901"/>
          </a:xfrm>
        </p:spPr>
      </p:pic>
    </p:spTree>
    <p:extLst>
      <p:ext uri="{BB962C8B-B14F-4D97-AF65-F5344CB8AC3E}">
        <p14:creationId xmlns:p14="http://schemas.microsoft.com/office/powerpoint/2010/main" xmlns="" val="146019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32656"/>
            <a:ext cx="7772400" cy="1609344"/>
          </a:xfrm>
        </p:spPr>
        <p:txBody>
          <a:bodyPr>
            <a:normAutofit/>
          </a:bodyPr>
          <a:lstStyle/>
          <a:p>
            <a:r>
              <a:rPr lang="en-US" sz="2400" b="1" dirty="0">
                <a:latin typeface="Times New Roman" pitchFamily="18" charset="0"/>
                <a:cs typeface="Times New Roman" pitchFamily="18" charset="0"/>
              </a:rPr>
              <a:t>RECOMMENDATIONS AND CONCLUSIONS</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 OF THE COMMUNITY SERVICE PROJECT.</a:t>
            </a:r>
          </a:p>
        </p:txBody>
      </p:sp>
      <p:sp>
        <p:nvSpPr>
          <p:cNvPr id="3" name="Content Placeholder 2"/>
          <p:cNvSpPr>
            <a:spLocks noGrp="1"/>
          </p:cNvSpPr>
          <p:nvPr>
            <p:ph idx="1"/>
          </p:nvPr>
        </p:nvSpPr>
        <p:spPr>
          <a:xfrm>
            <a:off x="285720" y="1714488"/>
            <a:ext cx="8858280" cy="4214842"/>
          </a:xfrm>
        </p:spPr>
        <p:txBody>
          <a:bodyPr>
            <a:noAutofit/>
          </a:bodyPr>
          <a:lstStyle/>
          <a:p>
            <a:r>
              <a:rPr lang="en-GB" b="1" dirty="0">
                <a:latin typeface="Times New Roman" pitchFamily="18" charset="0"/>
                <a:cs typeface="Times New Roman" pitchFamily="18" charset="0"/>
              </a:rPr>
              <a:t>Conclusions</a:t>
            </a:r>
          </a:p>
          <a:p>
            <a:r>
              <a:rPr lang="en-GB" dirty="0">
                <a:latin typeface="Times New Roman" pitchFamily="18" charset="0"/>
                <a:cs typeface="Times New Roman" pitchFamily="18" charset="0"/>
              </a:rPr>
              <a:t>The project successfully guided individuals in career planning through workshops, mentorship, and skill-building. Key takeaways:</a:t>
            </a:r>
          </a:p>
          <a:p>
            <a:r>
              <a:rPr lang="en-GB" dirty="0">
                <a:latin typeface="Times New Roman" pitchFamily="18" charset="0"/>
                <a:cs typeface="Times New Roman" pitchFamily="18" charset="0"/>
              </a:rPr>
              <a:t>High demand for career </a:t>
            </a:r>
            <a:r>
              <a:rPr lang="en-GB" dirty="0" err="1">
                <a:latin typeface="Times New Roman" pitchFamily="18" charset="0"/>
                <a:cs typeface="Times New Roman" pitchFamily="18" charset="0"/>
              </a:rPr>
              <a:t>counseling</a:t>
            </a:r>
            <a:r>
              <a:rPr lang="en-GB" dirty="0">
                <a:latin typeface="Times New Roman" pitchFamily="18" charset="0"/>
                <a:cs typeface="Times New Roman" pitchFamily="18" charset="0"/>
              </a:rPr>
              <a:t> and professional guidance.</a:t>
            </a:r>
          </a:p>
          <a:p>
            <a:r>
              <a:rPr lang="en-GB" dirty="0">
                <a:latin typeface="Times New Roman" pitchFamily="18" charset="0"/>
                <a:cs typeface="Times New Roman" pitchFamily="18" charset="0"/>
              </a:rPr>
              <a:t>Mentorship and real-world exposure enhance career readiness.</a:t>
            </a:r>
          </a:p>
          <a:p>
            <a:r>
              <a:rPr lang="en-GB" b="1" dirty="0">
                <a:latin typeface="Times New Roman" pitchFamily="18" charset="0"/>
                <a:cs typeface="Times New Roman" pitchFamily="18" charset="0"/>
              </a:rPr>
              <a:t>Recommendations</a:t>
            </a:r>
          </a:p>
          <a:p>
            <a:r>
              <a:rPr lang="en-GB" b="1" dirty="0">
                <a:latin typeface="Times New Roman" pitchFamily="18" charset="0"/>
                <a:cs typeface="Times New Roman" pitchFamily="18" charset="0"/>
              </a:rPr>
              <a:t>Expand Outreach</a:t>
            </a:r>
            <a:r>
              <a:rPr lang="en-GB" dirty="0">
                <a:latin typeface="Times New Roman" pitchFamily="18" charset="0"/>
                <a:cs typeface="Times New Roman" pitchFamily="18" charset="0"/>
              </a:rPr>
              <a:t> – Reach more schools, colleges, and communities.</a:t>
            </a:r>
          </a:p>
          <a:p>
            <a:r>
              <a:rPr lang="en-GB" b="1" dirty="0">
                <a:latin typeface="Times New Roman" pitchFamily="18" charset="0"/>
                <a:cs typeface="Times New Roman" pitchFamily="18" charset="0"/>
              </a:rPr>
              <a:t>Enhance Digital Learning</a:t>
            </a:r>
            <a:r>
              <a:rPr lang="en-GB" dirty="0">
                <a:latin typeface="Times New Roman" pitchFamily="18" charset="0"/>
                <a:cs typeface="Times New Roman" pitchFamily="18" charset="0"/>
              </a:rPr>
              <a:t> – Create online resources for continuous support..</a:t>
            </a:r>
          </a:p>
          <a:p>
            <a:r>
              <a:rPr lang="en-GB" b="1" dirty="0">
                <a:latin typeface="Times New Roman" pitchFamily="18" charset="0"/>
                <a:cs typeface="Times New Roman" pitchFamily="18" charset="0"/>
              </a:rPr>
              <a:t>Provide Long-Term Mentorship</a:t>
            </a:r>
            <a:r>
              <a:rPr lang="en-GB" dirty="0">
                <a:latin typeface="Times New Roman" pitchFamily="18" charset="0"/>
                <a:cs typeface="Times New Roman" pitchFamily="18" charset="0"/>
              </a:rPr>
              <a:t> – Establish ongoing career guidance programs.</a:t>
            </a:r>
          </a:p>
          <a:p>
            <a:r>
              <a:rPr lang="en-GB" b="1" dirty="0">
                <a:latin typeface="Times New Roman" pitchFamily="18" charset="0"/>
                <a:cs typeface="Times New Roman" pitchFamily="18" charset="0"/>
              </a:rPr>
              <a:t>Evaluate Impact</a:t>
            </a:r>
            <a:r>
              <a:rPr lang="en-GB" dirty="0">
                <a:latin typeface="Times New Roman" pitchFamily="18" charset="0"/>
                <a:cs typeface="Times New Roman" pitchFamily="18" charset="0"/>
              </a:rPr>
              <a:t> – Assess program effectiveness and improve based on feedback.</a:t>
            </a:r>
          </a:p>
        </p:txBody>
      </p:sp>
      <p:sp>
        <p:nvSpPr>
          <p:cNvPr id="4" name="Date Placeholder 3"/>
          <p:cNvSpPr>
            <a:spLocks noGrp="1"/>
          </p:cNvSpPr>
          <p:nvPr>
            <p:ph type="dt" sz="half" idx="10"/>
          </p:nvPr>
        </p:nvSpPr>
        <p:spPr/>
        <p:txBody>
          <a:bodyPr/>
          <a:lstStyle/>
          <a:p>
            <a:fld id="{29B7F2CF-3883-4F4C-B632-6E38E4E094B5}" type="datetime1">
              <a:rPr lang="en-IN" smtClean="0"/>
              <a:pPr/>
              <a:t>08-05-2025</a:t>
            </a:fld>
            <a:endParaRPr lang="en-IN"/>
          </a:p>
        </p:txBody>
      </p:sp>
      <p:sp>
        <p:nvSpPr>
          <p:cNvPr id="5" name="Footer Placeholder 4"/>
          <p:cNvSpPr>
            <a:spLocks noGrp="1"/>
          </p:cNvSpPr>
          <p:nvPr>
            <p:ph type="ftr" sz="quarter" idx="11"/>
          </p:nvPr>
        </p:nvSpPr>
        <p:spPr>
          <a:xfrm>
            <a:off x="428596" y="6286520"/>
            <a:ext cx="4745736" cy="365125"/>
          </a:xfrm>
        </p:spPr>
        <p:txBody>
          <a:bodyPr/>
          <a:lstStyle/>
          <a:p>
            <a:r>
              <a:rPr lang="en-IN" dirty="0"/>
              <a:t>BATCH NO:218        DEPARTMENT OF COMPUTER SCIENCE &amp; ENGINEERING</a:t>
            </a:r>
          </a:p>
        </p:txBody>
      </p:sp>
      <p:sp>
        <p:nvSpPr>
          <p:cNvPr id="6" name="Slide Number Placeholder 5"/>
          <p:cNvSpPr>
            <a:spLocks noGrp="1"/>
          </p:cNvSpPr>
          <p:nvPr>
            <p:ph type="sldNum" sz="quarter" idx="12"/>
          </p:nvPr>
        </p:nvSpPr>
        <p:spPr/>
        <p:txBody>
          <a:bodyPr/>
          <a:lstStyle/>
          <a:p>
            <a:fld id="{FA00FD27-8DB0-4CB2-BD37-BEA95C6A1008}" type="slidenum">
              <a:rPr lang="en-IN" smtClean="0"/>
              <a:pPr/>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mtClean="0"/>
              <a:pPr/>
              <a:t>08-05-2025</a:t>
            </a:fld>
            <a:endParaRPr lang="en-IN"/>
          </a:p>
        </p:txBody>
      </p:sp>
      <p:sp>
        <p:nvSpPr>
          <p:cNvPr id="3" name="Footer Placeholder 2"/>
          <p:cNvSpPr>
            <a:spLocks noGrp="1"/>
          </p:cNvSpPr>
          <p:nvPr>
            <p:ph type="ftr" sz="quarter" idx="11"/>
          </p:nvPr>
        </p:nvSpPr>
        <p:spPr/>
        <p:txBody>
          <a:bodyPr/>
          <a:lstStyle/>
          <a:p>
            <a:r>
              <a:rPr lang="en-IN" dirty="0"/>
              <a:t>BATCH NO:218              DEPARTMENT OF COMPUTER SCIENCE &amp; ENGINEERING</a:t>
            </a:r>
          </a:p>
        </p:txBody>
      </p:sp>
      <p:sp>
        <p:nvSpPr>
          <p:cNvPr id="4" name="Slide Number Placeholder 3"/>
          <p:cNvSpPr>
            <a:spLocks noGrp="1"/>
          </p:cNvSpPr>
          <p:nvPr>
            <p:ph type="sldNum" sz="quarter" idx="12"/>
          </p:nvPr>
        </p:nvSpPr>
        <p:spPr/>
        <p:txBody>
          <a:bodyPr/>
          <a:lstStyle/>
          <a:p>
            <a:r>
              <a:rPr lang="en-IN" dirty="0"/>
              <a:t>16</a:t>
            </a:r>
          </a:p>
        </p:txBody>
      </p:sp>
      <p:sp>
        <p:nvSpPr>
          <p:cNvPr id="5" name="Rectangle 4"/>
          <p:cNvSpPr/>
          <p:nvPr/>
        </p:nvSpPr>
        <p:spPr>
          <a:xfrm>
            <a:off x="642910" y="428604"/>
            <a:ext cx="6357982" cy="830997"/>
          </a:xfrm>
          <a:prstGeom prst="rect">
            <a:avLst/>
          </a:prstGeom>
        </p:spPr>
        <p:txBody>
          <a:bodyPr wrap="square">
            <a:spAutoFit/>
          </a:bodyPr>
          <a:lstStyle/>
          <a:p>
            <a:r>
              <a:rPr lang="en-IN" sz="2400" b="1" dirty="0">
                <a:latin typeface="Times New Roman" pitchFamily="18" charset="0"/>
                <a:cs typeface="Times New Roman" pitchFamily="18" charset="0"/>
              </a:rPr>
              <a:t>PLAGIARISM REPORT. </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400" dirty="0"/>
          </a:p>
        </p:txBody>
      </p:sp>
      <p:pic>
        <p:nvPicPr>
          <p:cNvPr id="6" name="Picture 2"/>
          <p:cNvPicPr>
            <a:picLocks noChangeAspect="1" noChangeArrowheads="1"/>
          </p:cNvPicPr>
          <p:nvPr/>
        </p:nvPicPr>
        <p:blipFill>
          <a:blip r:embed="rId2"/>
          <a:srcRect/>
          <a:stretch>
            <a:fillRect/>
          </a:stretch>
        </p:blipFill>
        <p:spPr bwMode="auto">
          <a:xfrm>
            <a:off x="2428860" y="1214422"/>
            <a:ext cx="4214842" cy="492922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07C9D47-FBE2-4144-A5BA-50251D7D95AC}"/>
              </a:ext>
            </a:extLst>
          </p:cNvPr>
          <p:cNvSpPr>
            <a:spLocks noGrp="1"/>
          </p:cNvSpPr>
          <p:nvPr>
            <p:ph idx="1"/>
          </p:nvPr>
        </p:nvSpPr>
        <p:spPr/>
        <p:txBody>
          <a:bodyPr>
            <a:normAutofit/>
          </a:bodyPr>
          <a:lstStyle/>
          <a:p>
            <a:pPr marL="0" indent="0" algn="ctr">
              <a:buNone/>
            </a:pPr>
            <a:r>
              <a:rPr lang="en-IN" sz="8800" dirty="0">
                <a:latin typeface="Times New Roman" panose="02020603050405020304" pitchFamily="18" charset="0"/>
                <a:cs typeface="Times New Roman" panose="02020603050405020304" pitchFamily="18" charset="0"/>
              </a:rPr>
              <a:t>THANK YOU</a:t>
            </a:r>
          </a:p>
        </p:txBody>
      </p:sp>
      <p:sp>
        <p:nvSpPr>
          <p:cNvPr id="6" name="Date Placeholder 5">
            <a:extLst>
              <a:ext uri="{FF2B5EF4-FFF2-40B4-BE49-F238E27FC236}">
                <a16:creationId xmlns:a16="http://schemas.microsoft.com/office/drawing/2014/main" xmlns="" id="{302DFB27-7EC0-4745-973C-44A9C582AD03}"/>
              </a:ext>
            </a:extLst>
          </p:cNvPr>
          <p:cNvSpPr>
            <a:spLocks noGrp="1"/>
          </p:cNvSpPr>
          <p:nvPr>
            <p:ph type="dt" sz="half" idx="10"/>
          </p:nvPr>
        </p:nvSpPr>
        <p:spPr/>
        <p:txBody>
          <a:bodyPr/>
          <a:lstStyle/>
          <a:p>
            <a:fld id="{9AA6929D-FBF1-49B9-B7EB-CAFAE318BF09}" type="datetime1">
              <a:rPr lang="en-IN" smtClean="0"/>
              <a:pPr/>
              <a:t>08-05-2025</a:t>
            </a:fld>
            <a:endParaRPr lang="en-IN"/>
          </a:p>
        </p:txBody>
      </p:sp>
      <p:sp>
        <p:nvSpPr>
          <p:cNvPr id="4" name="Footer Placeholder 3">
            <a:extLst>
              <a:ext uri="{FF2B5EF4-FFF2-40B4-BE49-F238E27FC236}">
                <a16:creationId xmlns:a16="http://schemas.microsoft.com/office/drawing/2014/main" xmlns="" id="{D7225A90-8D86-4B8E-9553-6DE38BE15427}"/>
              </a:ext>
            </a:extLst>
          </p:cNvPr>
          <p:cNvSpPr>
            <a:spLocks noGrp="1"/>
          </p:cNvSpPr>
          <p:nvPr>
            <p:ph type="ftr" sz="quarter" idx="11"/>
          </p:nvPr>
        </p:nvSpPr>
        <p:spPr>
          <a:xfrm>
            <a:off x="500034" y="6286520"/>
            <a:ext cx="4745736" cy="365125"/>
          </a:xfrm>
        </p:spPr>
        <p:txBody>
          <a:bodyPr/>
          <a:lstStyle/>
          <a:p>
            <a:r>
              <a:rPr lang="en-IN" dirty="0"/>
              <a:t>BATCH NO: 218     DEPARTMENT OF COMPUTER SCIENCE &amp; ENGINEERING</a:t>
            </a:r>
          </a:p>
        </p:txBody>
      </p:sp>
      <p:sp>
        <p:nvSpPr>
          <p:cNvPr id="5" name="Slide Number Placeholder 4">
            <a:extLst>
              <a:ext uri="{FF2B5EF4-FFF2-40B4-BE49-F238E27FC236}">
                <a16:creationId xmlns:a16="http://schemas.microsoft.com/office/drawing/2014/main" xmlns="" id="{6D7E6ECF-1BC3-4381-AC30-A5687D802628}"/>
              </a:ext>
            </a:extLst>
          </p:cNvPr>
          <p:cNvSpPr>
            <a:spLocks noGrp="1"/>
          </p:cNvSpPr>
          <p:nvPr>
            <p:ph type="sldNum" sz="quarter" idx="12"/>
          </p:nvPr>
        </p:nvSpPr>
        <p:spPr/>
        <p:txBody>
          <a:bodyPr/>
          <a:lstStyle/>
          <a:p>
            <a:fld id="{FA00FD27-8DB0-4CB2-BD37-BEA95C6A1008}" type="slidenum">
              <a:rPr lang="en-IN" smtClean="0"/>
              <a:pPr/>
              <a:t>18</a:t>
            </a:fld>
            <a:endParaRPr lang="en-IN"/>
          </a:p>
        </p:txBody>
      </p:sp>
    </p:spTree>
    <p:extLst>
      <p:ext uri="{BB962C8B-B14F-4D97-AF65-F5344CB8AC3E}">
        <p14:creationId xmlns:p14="http://schemas.microsoft.com/office/powerpoint/2010/main" xmlns="" val="1315130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latin typeface="Times New Roman" pitchFamily="18" charset="0"/>
                <a:cs typeface="Times New Roman" pitchFamily="18" charset="0"/>
              </a:rPr>
              <a:t>Agenda</a:t>
            </a:r>
          </a:p>
        </p:txBody>
      </p:sp>
      <p:sp>
        <p:nvSpPr>
          <p:cNvPr id="3" name="Content Placeholder 2"/>
          <p:cNvSpPr>
            <a:spLocks noGrp="1"/>
          </p:cNvSpPr>
          <p:nvPr>
            <p:ph idx="1"/>
          </p:nvPr>
        </p:nvSpPr>
        <p:spPr>
          <a:xfrm>
            <a:off x="457200" y="1365684"/>
            <a:ext cx="8229600" cy="5159660"/>
          </a:xfrm>
        </p:spPr>
        <p:txBody>
          <a:bodyPr>
            <a:noAutofit/>
          </a:bodyPr>
          <a:lstStyle/>
          <a:p>
            <a:pPr>
              <a:lnSpc>
                <a:spcPct val="100000"/>
              </a:lnSpc>
            </a:pPr>
            <a:r>
              <a:rPr lang="en-IN" sz="1400" dirty="0">
                <a:latin typeface="Times New Roman" pitchFamily="18" charset="0"/>
                <a:cs typeface="Times New Roman" pitchFamily="18" charset="0"/>
              </a:rPr>
              <a:t>ABSTRACT</a:t>
            </a:r>
          </a:p>
          <a:p>
            <a:pPr>
              <a:lnSpc>
                <a:spcPct val="100000"/>
              </a:lnSpc>
            </a:pPr>
            <a:r>
              <a:rPr lang="en-IN" sz="1400" dirty="0">
                <a:latin typeface="Times New Roman" pitchFamily="18" charset="0"/>
                <a:cs typeface="Times New Roman" pitchFamily="18" charset="0"/>
              </a:rPr>
              <a:t>OBJECTIVE</a:t>
            </a:r>
          </a:p>
          <a:p>
            <a:pPr>
              <a:lnSpc>
                <a:spcPct val="100000"/>
              </a:lnSpc>
            </a:pPr>
            <a:r>
              <a:rPr lang="en-IN" sz="1400" dirty="0">
                <a:latin typeface="Times New Roman" pitchFamily="18" charset="0"/>
                <a:cs typeface="Times New Roman" pitchFamily="18" charset="0"/>
              </a:rPr>
              <a:t>INTRODUCTION ABOUT VILLAGE</a:t>
            </a:r>
          </a:p>
          <a:p>
            <a:pPr>
              <a:lnSpc>
                <a:spcPct val="100000"/>
              </a:lnSpc>
            </a:pPr>
            <a:r>
              <a:rPr lang="en-IN" sz="1400" dirty="0">
                <a:latin typeface="Times New Roman" pitchFamily="18" charset="0"/>
                <a:cs typeface="Times New Roman" pitchFamily="18" charset="0"/>
              </a:rPr>
              <a:t>ACTIVITY LOG</a:t>
            </a:r>
          </a:p>
          <a:p>
            <a:pPr>
              <a:lnSpc>
                <a:spcPct val="100000"/>
              </a:lnSpc>
            </a:pPr>
            <a:r>
              <a:rPr lang="en-IN" sz="1400" dirty="0">
                <a:latin typeface="Times New Roman" pitchFamily="18" charset="0"/>
                <a:cs typeface="Times New Roman" pitchFamily="18" charset="0"/>
              </a:rPr>
              <a:t>SURVEY </a:t>
            </a:r>
          </a:p>
          <a:p>
            <a:pPr>
              <a:lnSpc>
                <a:spcPct val="100000"/>
              </a:lnSpc>
            </a:pPr>
            <a:r>
              <a:rPr lang="en-IN" sz="1400" dirty="0">
                <a:latin typeface="Times New Roman" pitchFamily="18" charset="0"/>
                <a:cs typeface="Times New Roman" pitchFamily="18" charset="0"/>
              </a:rPr>
              <a:t>SURVEY ANALYSIS WITH  REPORT</a:t>
            </a:r>
          </a:p>
          <a:p>
            <a:pPr>
              <a:lnSpc>
                <a:spcPct val="100000"/>
              </a:lnSpc>
            </a:pPr>
            <a:r>
              <a:rPr lang="en-IN" sz="1400" dirty="0">
                <a:latin typeface="Times New Roman" pitchFamily="18" charset="0"/>
                <a:cs typeface="Times New Roman" pitchFamily="18" charset="0"/>
              </a:rPr>
              <a:t>SOCIETY RELEVANT PROBLEM IDENTIFICATION</a:t>
            </a:r>
          </a:p>
          <a:p>
            <a:pPr>
              <a:lnSpc>
                <a:spcPct val="100000"/>
              </a:lnSpc>
            </a:pPr>
            <a:r>
              <a:rPr lang="en-IN" sz="1400" dirty="0">
                <a:latin typeface="Times New Roman" pitchFamily="18" charset="0"/>
                <a:cs typeface="Times New Roman" pitchFamily="18" charset="0"/>
              </a:rPr>
              <a:t>NOVEL IDEA GENERATION</a:t>
            </a:r>
          </a:p>
          <a:p>
            <a:pPr>
              <a:lnSpc>
                <a:spcPct val="100000"/>
              </a:lnSpc>
            </a:pPr>
            <a:r>
              <a:rPr lang="en-IN" sz="1400" dirty="0">
                <a:latin typeface="Times New Roman" pitchFamily="18" charset="0"/>
                <a:cs typeface="Times New Roman" pitchFamily="18" charset="0"/>
              </a:rPr>
              <a:t>PROTOTYPE/DEVELOPMENT OF NEW SOLUTION</a:t>
            </a:r>
          </a:p>
          <a:p>
            <a:pPr>
              <a:lnSpc>
                <a:spcPct val="100000"/>
              </a:lnSpc>
            </a:pPr>
            <a:r>
              <a:rPr lang="en-IN" sz="1400" dirty="0">
                <a:latin typeface="Times New Roman" pitchFamily="18" charset="0"/>
                <a:cs typeface="Times New Roman" pitchFamily="18" charset="0"/>
              </a:rPr>
              <a:t>GEOTAGGED PHOTOS AND DETAIL&amp;VIDEO LINK</a:t>
            </a:r>
          </a:p>
          <a:p>
            <a:pPr>
              <a:lnSpc>
                <a:spcPct val="100000"/>
              </a:lnSpc>
            </a:pPr>
            <a:r>
              <a:rPr lang="en-IN" sz="1400" dirty="0">
                <a:latin typeface="Times New Roman" pitchFamily="18" charset="0"/>
                <a:cs typeface="Times New Roman" pitchFamily="18" charset="0"/>
              </a:rPr>
              <a:t> AUTHENTICATED SIGNATURES PROOF AND DETAIL</a:t>
            </a:r>
          </a:p>
          <a:p>
            <a:pPr>
              <a:lnSpc>
                <a:spcPct val="100000"/>
              </a:lnSpc>
            </a:pPr>
            <a:r>
              <a:rPr lang="en-IN" sz="1400" dirty="0">
                <a:latin typeface="Times New Roman" pitchFamily="18" charset="0"/>
                <a:cs typeface="Times New Roman" pitchFamily="18" charset="0"/>
              </a:rPr>
              <a:t>PLAGIARISM REPORT</a:t>
            </a:r>
          </a:p>
          <a:p>
            <a:pPr>
              <a:lnSpc>
                <a:spcPct val="100000"/>
              </a:lnSpc>
              <a:buNone/>
            </a:pPr>
            <a:endParaRPr lang="en-IN" sz="1400" dirty="0">
              <a:latin typeface="Times New Roman" pitchFamily="18" charset="0"/>
              <a:cs typeface="Times New Roman" pitchFamily="18" charset="0"/>
            </a:endParaRPr>
          </a:p>
          <a:p>
            <a:pPr>
              <a:lnSpc>
                <a:spcPct val="100000"/>
              </a:lnSpc>
            </a:pPr>
            <a:endParaRPr lang="en-IN" sz="1400" dirty="0">
              <a:latin typeface="Times New Roman" pitchFamily="18" charset="0"/>
              <a:cs typeface="Times New Roman" pitchFamily="18" charset="0"/>
            </a:endParaRPr>
          </a:p>
          <a:p>
            <a:pPr>
              <a:lnSpc>
                <a:spcPct val="100000"/>
              </a:lnSpc>
            </a:pPr>
            <a:endParaRPr lang="en-IN" sz="1400" dirty="0">
              <a:latin typeface="Times New Roman" pitchFamily="18" charset="0"/>
              <a:cs typeface="Times New Roman" pitchFamily="18" charset="0"/>
            </a:endParaRPr>
          </a:p>
          <a:p>
            <a:pPr>
              <a:lnSpc>
                <a:spcPct val="100000"/>
              </a:lnSpc>
            </a:pPr>
            <a:endParaRPr lang="en-IN" sz="1400" dirty="0">
              <a:latin typeface="Times New Roman" pitchFamily="18" charset="0"/>
              <a:cs typeface="Times New Roman" pitchFamily="18" charset="0"/>
            </a:endParaRPr>
          </a:p>
          <a:p>
            <a:pPr>
              <a:lnSpc>
                <a:spcPct val="100000"/>
              </a:lnSpc>
            </a:pPr>
            <a:endParaRPr lang="en-IN" sz="1400" dirty="0">
              <a:latin typeface="Times New Roman" pitchFamily="18" charset="0"/>
              <a:cs typeface="Times New Roman" pitchFamily="18" charset="0"/>
            </a:endParaRPr>
          </a:p>
          <a:p>
            <a:pPr marL="0" indent="0" algn="just">
              <a:lnSpc>
                <a:spcPct val="100000"/>
              </a:lnSpc>
              <a:buNone/>
            </a:pPr>
            <a:endParaRPr lang="en-IN" sz="1400" dirty="0">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xmlns="" id="{973C4727-3B27-4A6E-80DF-F9AE31EE8128}"/>
              </a:ext>
            </a:extLst>
          </p:cNvPr>
          <p:cNvSpPr>
            <a:spLocks noGrp="1"/>
          </p:cNvSpPr>
          <p:nvPr>
            <p:ph type="dt" sz="half" idx="10"/>
          </p:nvPr>
        </p:nvSpPr>
        <p:spPr/>
        <p:txBody>
          <a:bodyPr/>
          <a:lstStyle/>
          <a:p>
            <a:fld id="{9BEE4593-0D8E-4444-A56B-222217CE2EFB}" type="datetime1">
              <a:rPr lang="en-IN" smtClean="0"/>
              <a:pPr/>
              <a:t>08-05-2025</a:t>
            </a:fld>
            <a:endParaRPr lang="en-IN"/>
          </a:p>
        </p:txBody>
      </p:sp>
      <p:sp>
        <p:nvSpPr>
          <p:cNvPr id="4" name="Footer Placeholder 3"/>
          <p:cNvSpPr>
            <a:spLocks noGrp="1"/>
          </p:cNvSpPr>
          <p:nvPr>
            <p:ph type="ftr" sz="quarter" idx="11"/>
          </p:nvPr>
        </p:nvSpPr>
        <p:spPr/>
        <p:txBody>
          <a:bodyPr/>
          <a:lstStyle/>
          <a:p>
            <a:r>
              <a:rPr lang="en-IN" dirty="0"/>
              <a:t>BATCH NO:218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2</a:t>
            </a:fld>
            <a:endParaRPr lang="en-IN" dirty="0"/>
          </a:p>
        </p:txBody>
      </p:sp>
    </p:spTree>
    <p:extLst>
      <p:ext uri="{BB962C8B-B14F-4D97-AF65-F5344CB8AC3E}">
        <p14:creationId xmlns:p14="http://schemas.microsoft.com/office/powerpoint/2010/main" xmlns="" val="300854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425232" y="1186458"/>
            <a:ext cx="8229600" cy="5159660"/>
          </a:xfrm>
        </p:spPr>
        <p:txBody>
          <a:bodyPr>
            <a:noAutofit/>
          </a:bodyPr>
          <a:lstStyle/>
          <a:p>
            <a:r>
              <a:rPr lang="en-GB" b="1" dirty="0">
                <a:latin typeface="Times New Roman" pitchFamily="18" charset="0"/>
                <a:cs typeface="Times New Roman" pitchFamily="18" charset="0"/>
              </a:rPr>
              <a:t>Personalized Career Assessments:</a:t>
            </a:r>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Identify strengths, interests, and values.</a:t>
            </a:r>
          </a:p>
          <a:p>
            <a:r>
              <a:rPr lang="en-GB" dirty="0">
                <a:latin typeface="Times New Roman" pitchFamily="18" charset="0"/>
                <a:cs typeface="Times New Roman" pitchFamily="18" charset="0"/>
              </a:rPr>
              <a:t>Explore career paths aligned with aspirations.</a:t>
            </a:r>
          </a:p>
          <a:p>
            <a:r>
              <a:rPr lang="en-GB" b="1" dirty="0">
                <a:latin typeface="Times New Roman" pitchFamily="18" charset="0"/>
                <a:cs typeface="Times New Roman" pitchFamily="18" charset="0"/>
              </a:rPr>
              <a:t>Expert Guidance:</a:t>
            </a:r>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Access detailed job descriptions and educational resources.</a:t>
            </a:r>
          </a:p>
          <a:p>
            <a:r>
              <a:rPr lang="en-GB" dirty="0">
                <a:latin typeface="Times New Roman" pitchFamily="18" charset="0"/>
                <a:cs typeface="Times New Roman" pitchFamily="18" charset="0"/>
              </a:rPr>
              <a:t>Receive professional advice for career planning and decision-making.</a:t>
            </a:r>
          </a:p>
          <a:p>
            <a:r>
              <a:rPr lang="en-GB" b="1" dirty="0">
                <a:latin typeface="Times New Roman" pitchFamily="18" charset="0"/>
                <a:cs typeface="Times New Roman" pitchFamily="18" charset="0"/>
              </a:rPr>
              <a:t>Career Tools:</a:t>
            </a:r>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Build resumes, prepare for interviews, and search for jobs.</a:t>
            </a:r>
          </a:p>
          <a:p>
            <a:r>
              <a:rPr lang="en-GB" dirty="0">
                <a:latin typeface="Times New Roman" pitchFamily="18" charset="0"/>
                <a:cs typeface="Times New Roman" pitchFamily="18" charset="0"/>
              </a:rPr>
              <a:t>Gain the skills to stand out in the job market.</a:t>
            </a:r>
          </a:p>
          <a:p>
            <a:r>
              <a:rPr lang="en-GB" b="1" dirty="0">
                <a:latin typeface="Times New Roman" pitchFamily="18" charset="0"/>
                <a:cs typeface="Times New Roman" pitchFamily="18" charset="0"/>
              </a:rPr>
              <a:t>Mentorship and Networking:</a:t>
            </a:r>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Connect with mentors and industry experts.</a:t>
            </a:r>
          </a:p>
          <a:p>
            <a:r>
              <a:rPr lang="en-GB" dirty="0">
                <a:latin typeface="Times New Roman" pitchFamily="18" charset="0"/>
                <a:cs typeface="Times New Roman" pitchFamily="18" charset="0"/>
              </a:rPr>
              <a:t>Gain valuable insights and build professional relationships.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xmlns="" id="{973C4727-3B27-4A6E-80DF-F9AE31EE8128}"/>
              </a:ext>
            </a:extLst>
          </p:cNvPr>
          <p:cNvSpPr>
            <a:spLocks noGrp="1"/>
          </p:cNvSpPr>
          <p:nvPr>
            <p:ph type="dt" sz="half" idx="10"/>
          </p:nvPr>
        </p:nvSpPr>
        <p:spPr/>
        <p:txBody>
          <a:bodyPr/>
          <a:lstStyle/>
          <a:p>
            <a:fld id="{9BEE4593-0D8E-4444-A56B-222217CE2EFB}" type="datetime1">
              <a:rPr lang="en-IN" smtClean="0"/>
              <a:pPr/>
              <a:t>08-05-2025</a:t>
            </a:fld>
            <a:endParaRPr lang="en-IN"/>
          </a:p>
        </p:txBody>
      </p:sp>
      <p:sp>
        <p:nvSpPr>
          <p:cNvPr id="4" name="Footer Placeholder 3"/>
          <p:cNvSpPr>
            <a:spLocks noGrp="1"/>
          </p:cNvSpPr>
          <p:nvPr>
            <p:ph type="ftr" sz="quarter" idx="11"/>
          </p:nvPr>
        </p:nvSpPr>
        <p:spPr/>
        <p:txBody>
          <a:bodyPr/>
          <a:lstStyle/>
          <a:p>
            <a:r>
              <a:rPr lang="en-IN" dirty="0"/>
              <a:t>BATCH NO: 218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3</a:t>
            </a:fld>
            <a:endParaRPr lang="en-IN" dirty="0"/>
          </a:p>
        </p:txBody>
      </p:sp>
    </p:spTree>
    <p:extLst>
      <p:ext uri="{BB962C8B-B14F-4D97-AF65-F5344CB8AC3E}">
        <p14:creationId xmlns:p14="http://schemas.microsoft.com/office/powerpoint/2010/main" xmlns="" val="3008548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latin typeface="Times New Roman" pitchFamily="18" charset="0"/>
                <a:cs typeface="Times New Roman" pitchFamily="18" charset="0"/>
              </a:rPr>
              <a:t>OBJECTIVES</a:t>
            </a:r>
          </a:p>
        </p:txBody>
      </p:sp>
      <p:sp>
        <p:nvSpPr>
          <p:cNvPr id="3" name="Content Placeholder 2"/>
          <p:cNvSpPr>
            <a:spLocks noGrp="1"/>
          </p:cNvSpPr>
          <p:nvPr>
            <p:ph idx="1"/>
          </p:nvPr>
        </p:nvSpPr>
        <p:spPr>
          <a:xfrm>
            <a:off x="395536" y="1113125"/>
            <a:ext cx="8229600" cy="5159660"/>
          </a:xfrm>
        </p:spPr>
        <p:txBody>
          <a:bodyPr>
            <a:noAutofit/>
          </a:bodyPr>
          <a:lstStyle/>
          <a:p>
            <a:pPr marL="12700" marR="5080">
              <a:lnSpc>
                <a:spcPct val="141000"/>
              </a:lnSpc>
              <a:spcBef>
                <a:spcPts val="100"/>
              </a:spcBef>
            </a:pPr>
            <a:r>
              <a:rPr lang="en-GB" b="1" spc="75" dirty="0">
                <a:latin typeface="Times New Roman" pitchFamily="18" charset="0"/>
                <a:cs typeface="Times New Roman" pitchFamily="18" charset="0"/>
              </a:rPr>
              <a:t>Aim </a:t>
            </a:r>
            <a:r>
              <a:rPr lang="en-GB" b="1" spc="70" dirty="0">
                <a:latin typeface="Times New Roman" pitchFamily="18" charset="0"/>
                <a:cs typeface="Times New Roman" pitchFamily="18" charset="0"/>
              </a:rPr>
              <a:t>of </a:t>
            </a:r>
            <a:r>
              <a:rPr lang="en-GB" b="1" spc="20" dirty="0">
                <a:latin typeface="Times New Roman" pitchFamily="18" charset="0"/>
                <a:cs typeface="Times New Roman" pitchFamily="18" charset="0"/>
              </a:rPr>
              <a:t>the </a:t>
            </a:r>
            <a:r>
              <a:rPr lang="en-GB" b="1" spc="55" dirty="0">
                <a:latin typeface="Times New Roman" pitchFamily="18" charset="0"/>
                <a:cs typeface="Times New Roman" pitchFamily="18" charset="0"/>
              </a:rPr>
              <a:t>Project :- </a:t>
            </a:r>
          </a:p>
          <a:p>
            <a:pPr marL="0" marR="5080" indent="0">
              <a:lnSpc>
                <a:spcPct val="141000"/>
              </a:lnSpc>
              <a:spcBef>
                <a:spcPts val="100"/>
              </a:spcBef>
              <a:buNone/>
            </a:pPr>
            <a:r>
              <a:rPr lang="en-GB" spc="55" dirty="0">
                <a:latin typeface="Times New Roman" pitchFamily="18" charset="0"/>
                <a:cs typeface="Times New Roman" pitchFamily="18" charset="0"/>
              </a:rPr>
              <a:t>	 To guide the students by showing the steps to reach their goals in education sectors. </a:t>
            </a:r>
          </a:p>
          <a:p>
            <a:pPr marL="12700">
              <a:lnSpc>
                <a:spcPct val="150000"/>
              </a:lnSpc>
              <a:spcBef>
                <a:spcPts val="110"/>
              </a:spcBef>
            </a:pPr>
            <a:r>
              <a:rPr lang="en-GB" b="1" spc="55" dirty="0">
                <a:latin typeface="Times New Roman" pitchFamily="18" charset="0"/>
                <a:cs typeface="Times New Roman" pitchFamily="18" charset="0"/>
              </a:rPr>
              <a:t>Scope of the Project :-</a:t>
            </a:r>
            <a:r>
              <a:rPr lang="en-GB" spc="55" dirty="0">
                <a:latin typeface="Times New Roman" pitchFamily="18" charset="0"/>
                <a:cs typeface="Times New Roman" pitchFamily="18" charset="0"/>
              </a:rPr>
              <a:t>	</a:t>
            </a:r>
          </a:p>
          <a:p>
            <a:pPr marL="12700">
              <a:lnSpc>
                <a:spcPct val="150000"/>
              </a:lnSpc>
              <a:spcBef>
                <a:spcPts val="110"/>
              </a:spcBef>
              <a:buFont typeface="Wingdings" pitchFamily="2" charset="2"/>
              <a:buChar char="q"/>
            </a:pPr>
            <a:r>
              <a:rPr lang="en-GB" b="1" kern="2100" dirty="0">
                <a:latin typeface="Times New Roman" pitchFamily="18" charset="0"/>
                <a:cs typeface="Times New Roman" pitchFamily="18" charset="0"/>
              </a:rPr>
              <a:t> </a:t>
            </a:r>
            <a:r>
              <a:rPr lang="en-GB" kern="2100" dirty="0">
                <a:latin typeface="Times New Roman" pitchFamily="18" charset="0"/>
                <a:cs typeface="Times New Roman" pitchFamily="18" charset="0"/>
              </a:rPr>
              <a:t>To Identify the strength, weakness and interest</a:t>
            </a:r>
            <a:r>
              <a:rPr lang="en-GB" kern="2100" spc="-114" dirty="0">
                <a:latin typeface="Times New Roman" pitchFamily="18" charset="0"/>
                <a:cs typeface="Times New Roman" pitchFamily="18" charset="0"/>
              </a:rPr>
              <a:t> on particular sector.</a:t>
            </a:r>
          </a:p>
          <a:p>
            <a:pPr marL="12700">
              <a:lnSpc>
                <a:spcPct val="150000"/>
              </a:lnSpc>
              <a:spcBef>
                <a:spcPts val="110"/>
              </a:spcBef>
              <a:buFont typeface="Wingdings" pitchFamily="2" charset="2"/>
              <a:buChar char="q"/>
            </a:pPr>
            <a:r>
              <a:rPr lang="en-GB" kern="2100" spc="-114" dirty="0">
                <a:latin typeface="Times New Roman" pitchFamily="18" charset="0"/>
                <a:cs typeface="Times New Roman" pitchFamily="18" charset="0"/>
              </a:rPr>
              <a:t>  Explore learn about future trends and in demand skills.</a:t>
            </a:r>
          </a:p>
          <a:p>
            <a:pPr marL="12700">
              <a:lnSpc>
                <a:spcPct val="150000"/>
              </a:lnSpc>
              <a:spcBef>
                <a:spcPts val="110"/>
              </a:spcBef>
              <a:buFont typeface="Wingdings" pitchFamily="2" charset="2"/>
              <a:buChar char="q"/>
            </a:pPr>
            <a:r>
              <a:rPr lang="en-GB" kern="2100" spc="-114" dirty="0">
                <a:latin typeface="Times New Roman" pitchFamily="18" charset="0"/>
                <a:cs typeface="Times New Roman" pitchFamily="18" charset="0"/>
              </a:rPr>
              <a:t> Setting clear goals and breaking them into actionable steps.</a:t>
            </a:r>
          </a:p>
          <a:p>
            <a:pPr marL="12700">
              <a:lnSpc>
                <a:spcPct val="150000"/>
              </a:lnSpc>
              <a:spcBef>
                <a:spcPts val="110"/>
              </a:spcBef>
              <a:buFont typeface="Wingdings" pitchFamily="2" charset="2"/>
              <a:buChar char="q"/>
            </a:pPr>
            <a:r>
              <a:rPr lang="en-GB" kern="2100" spc="-114" dirty="0">
                <a:latin typeface="Times New Roman" pitchFamily="18" charset="0"/>
                <a:cs typeface="Times New Roman" pitchFamily="18" charset="0"/>
              </a:rPr>
              <a:t> Suggestions on skill development  through social medias .(Like You tube,  Google, etc)</a:t>
            </a:r>
          </a:p>
          <a:p>
            <a:pPr marL="12700">
              <a:lnSpc>
                <a:spcPct val="150000"/>
              </a:lnSpc>
              <a:spcBef>
                <a:spcPts val="110"/>
              </a:spcBef>
              <a:buFont typeface="Wingdings" pitchFamily="2" charset="2"/>
              <a:buChar char="q"/>
            </a:pPr>
            <a:r>
              <a:rPr lang="en-GB" kern="2100" spc="-114" dirty="0">
                <a:latin typeface="Times New Roman" pitchFamily="18" charset="0"/>
                <a:cs typeface="Times New Roman" pitchFamily="18" charset="0"/>
              </a:rPr>
              <a:t> Motivating to participate curricular activities.</a:t>
            </a:r>
          </a:p>
          <a:p>
            <a:pPr marL="12700">
              <a:lnSpc>
                <a:spcPct val="150000"/>
              </a:lnSpc>
              <a:spcBef>
                <a:spcPts val="110"/>
              </a:spcBef>
              <a:buFont typeface="Wingdings" pitchFamily="2" charset="2"/>
              <a:buChar char="q"/>
            </a:pPr>
            <a:r>
              <a:rPr lang="en-GB" kern="2100" spc="-114" dirty="0">
                <a:latin typeface="Times New Roman" pitchFamily="18" charset="0"/>
                <a:cs typeface="Times New Roman" pitchFamily="18" charset="0"/>
              </a:rPr>
              <a:t> Suggesting people’s to play games(like  sudoku, chess , ......etc) to sharp  their mind not to divot on other things. </a:t>
            </a:r>
            <a:endParaRPr lang="en-GB" kern="2100" dirty="0">
              <a:latin typeface="Times New Roman" pitchFamily="18" charset="0"/>
              <a:cs typeface="Times New Roman" pitchFamily="18" charset="0"/>
            </a:endParaRPr>
          </a:p>
          <a:p>
            <a:pPr marL="12700">
              <a:lnSpc>
                <a:spcPct val="150000"/>
              </a:lnSpc>
              <a:spcBef>
                <a:spcPts val="110"/>
              </a:spcBef>
              <a:buFont typeface="Wingdings" pitchFamily="2" charset="2"/>
              <a:buChar char="q"/>
            </a:pPr>
            <a:endParaRPr lang="en-GB" kern="2100" dirty="0">
              <a:latin typeface="Times New Roman" pitchFamily="18" charset="0"/>
              <a:cs typeface="Times New Roman" pitchFamily="18" charset="0"/>
            </a:endParaRPr>
          </a:p>
          <a:p>
            <a:pPr marL="12700" marR="5080">
              <a:lnSpc>
                <a:spcPct val="141000"/>
              </a:lnSpc>
              <a:spcBef>
                <a:spcPts val="100"/>
              </a:spcBef>
            </a:pPr>
            <a:endParaRPr lang="en-GB" spc="55" dirty="0">
              <a:latin typeface="Microsoft Sans Serif"/>
              <a:cs typeface="Microsoft Sans Serif"/>
            </a:endParaRPr>
          </a:p>
          <a:p>
            <a:pPr marL="12700" marR="5080">
              <a:lnSpc>
                <a:spcPct val="141000"/>
              </a:lnSpc>
              <a:spcBef>
                <a:spcPts val="100"/>
              </a:spcBef>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xmlns="" id="{973C4727-3B27-4A6E-80DF-F9AE31EE8128}"/>
              </a:ext>
            </a:extLst>
          </p:cNvPr>
          <p:cNvSpPr>
            <a:spLocks noGrp="1"/>
          </p:cNvSpPr>
          <p:nvPr>
            <p:ph type="dt" sz="half" idx="10"/>
          </p:nvPr>
        </p:nvSpPr>
        <p:spPr/>
        <p:txBody>
          <a:bodyPr/>
          <a:lstStyle/>
          <a:p>
            <a:fld id="{9BEE4593-0D8E-4444-A56B-222217CE2EFB}" type="datetime1">
              <a:rPr lang="en-IN" smtClean="0"/>
              <a:pPr/>
              <a:t>08-05-2025</a:t>
            </a:fld>
            <a:endParaRPr lang="en-IN"/>
          </a:p>
        </p:txBody>
      </p:sp>
      <p:sp>
        <p:nvSpPr>
          <p:cNvPr id="4" name="Footer Placeholder 3"/>
          <p:cNvSpPr>
            <a:spLocks noGrp="1"/>
          </p:cNvSpPr>
          <p:nvPr>
            <p:ph type="ftr" sz="quarter" idx="11"/>
          </p:nvPr>
        </p:nvSpPr>
        <p:spPr/>
        <p:txBody>
          <a:bodyPr/>
          <a:lstStyle/>
          <a:p>
            <a:r>
              <a:rPr lang="en-IN" dirty="0"/>
              <a:t>BATCH NO: 218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4</a:t>
            </a:fld>
            <a:endParaRPr lang="en-IN" dirty="0"/>
          </a:p>
        </p:txBody>
      </p:sp>
    </p:spTree>
    <p:extLst>
      <p:ext uri="{BB962C8B-B14F-4D97-AF65-F5344CB8AC3E}">
        <p14:creationId xmlns:p14="http://schemas.microsoft.com/office/powerpoint/2010/main" xmlns="" val="3008548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US" sz="2400" b="1" dirty="0">
                <a:latin typeface="Times New Roman" panose="02020603050405020304" pitchFamily="18" charset="0"/>
                <a:cs typeface="Times New Roman" panose="02020603050405020304" pitchFamily="18" charset="0"/>
              </a:rPr>
              <a:t>INTRODUCTION ABOUT VILLAGE</a:t>
            </a:r>
            <a:endParaRPr lang="en-IN"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98520"/>
            <a:ext cx="8229600" cy="5159660"/>
          </a:xfrm>
        </p:spPr>
        <p:txBody>
          <a:bodyPr>
            <a:noAutofit/>
          </a:bodyPr>
          <a:lstStyle/>
          <a:p>
            <a:pPr marL="0" indent="0" algn="just">
              <a:buNone/>
            </a:pPr>
            <a:r>
              <a:rPr lang="en-IN" dirty="0" err="1">
                <a:latin typeface="Times New Roman" panose="02020603050405020304" pitchFamily="18" charset="0"/>
                <a:cs typeface="Times New Roman" panose="02020603050405020304" pitchFamily="18" charset="0"/>
              </a:rPr>
              <a:t>Sullurpet</a:t>
            </a:r>
            <a:r>
              <a:rPr lang="en-IN" dirty="0">
                <a:latin typeface="Times New Roman" panose="02020603050405020304" pitchFamily="18" charset="0"/>
                <a:cs typeface="Times New Roman" panose="02020603050405020304" pitchFamily="18" charset="0"/>
              </a:rPr>
              <a:t>, a vibrant town in Andhra Pradesh holds historical, cultural, and strategic significance . </a:t>
            </a:r>
            <a:r>
              <a:rPr lang="en-IN" dirty="0" err="1">
                <a:latin typeface="Times New Roman" panose="02020603050405020304" pitchFamily="18" charset="0"/>
                <a:cs typeface="Times New Roman" panose="02020603050405020304" pitchFamily="18" charset="0"/>
              </a:rPr>
              <a:t>Sullurpet</a:t>
            </a:r>
            <a:r>
              <a:rPr lang="en-IN" dirty="0">
                <a:latin typeface="Times New Roman" panose="02020603050405020304" pitchFamily="18" charset="0"/>
                <a:cs typeface="Times New Roman" panose="02020603050405020304" pitchFamily="18" charset="0"/>
              </a:rPr>
              <a:t> Municipality was established as a Grade-III Municipality on 21st January 2012, covering 17.68 sq. km. It is located 94 km from the district headquarters in SPSR Nellore District, Andhra Pradesh. The town serves as the gateway to the Satish Dhawan Space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(SHAR), </a:t>
            </a:r>
            <a:r>
              <a:rPr lang="en-IN" dirty="0" err="1">
                <a:latin typeface="Times New Roman" panose="02020603050405020304" pitchFamily="18" charset="0"/>
                <a:cs typeface="Times New Roman" panose="02020603050405020304" pitchFamily="18" charset="0"/>
              </a:rPr>
              <a:t>Sriharikota</a:t>
            </a:r>
            <a:r>
              <a:rPr lang="en-IN" dirty="0">
                <a:latin typeface="Times New Roman" panose="02020603050405020304" pitchFamily="18" charset="0"/>
                <a:cs typeface="Times New Roman" panose="02020603050405020304" pitchFamily="18" charset="0"/>
              </a:rPr>
              <a:t>, 17 km away. The population was 45,782 as per the 2011 Census (22,062 males and 23,720 females). The current estimated population is approximately 48,500. Climate &amp; </a:t>
            </a:r>
            <a:r>
              <a:rPr lang="en-IN" dirty="0" err="1">
                <a:latin typeface="Times New Roman" panose="02020603050405020304" pitchFamily="18" charset="0"/>
                <a:cs typeface="Times New Roman" panose="02020603050405020304" pitchFamily="18" charset="0"/>
              </a:rPr>
              <a:t>RainfallSullurpet</a:t>
            </a:r>
            <a:r>
              <a:rPr lang="en-IN" dirty="0">
                <a:latin typeface="Times New Roman" panose="02020603050405020304" pitchFamily="18" charset="0"/>
                <a:cs typeface="Times New Roman" panose="02020603050405020304" pitchFamily="18" charset="0"/>
              </a:rPr>
              <a:t> experiences a tropical climate, with winters from November to February and summers from March to June. Annual rainfall averages 84 mm, mostly between November and January.</a:t>
            </a:r>
          </a:p>
          <a:p>
            <a:pPr marL="0" indent="0" algn="just">
              <a:buNone/>
            </a:pPr>
            <a:r>
              <a:rPr lang="en-IN" dirty="0">
                <a:latin typeface="Times New Roman" panose="02020603050405020304" pitchFamily="18" charset="0"/>
                <a:cs typeface="Times New Roman" panose="02020603050405020304" pitchFamily="18" charset="0"/>
              </a:rPr>
              <a:t>Key Attractions:-</a:t>
            </a:r>
          </a:p>
          <a:p>
            <a:pPr marL="0" indent="0" algn="just">
              <a:buNone/>
            </a:pPr>
            <a:endParaRPr lang="en-IN" dirty="0">
              <a:latin typeface="Times New Roman" panose="02020603050405020304" pitchFamily="18" charset="0"/>
              <a:cs typeface="Times New Roman" panose="02020603050405020304" pitchFamily="18" charset="0"/>
            </a:endParaRPr>
          </a:p>
          <a:p>
            <a:pPr marL="457200" indent="-457200" algn="just">
              <a:buAutoNum type="arabicPeriod"/>
            </a:pPr>
            <a:r>
              <a:rPr lang="en-IN" b="1" dirty="0">
                <a:latin typeface="Times New Roman" panose="02020603050405020304" pitchFamily="18" charset="0"/>
                <a:cs typeface="Times New Roman" panose="02020603050405020304" pitchFamily="18" charset="0"/>
              </a:rPr>
              <a:t>Satish Dhawan Space </a:t>
            </a:r>
            <a:r>
              <a:rPr lang="en-IN" b="1" dirty="0" err="1">
                <a:latin typeface="Times New Roman" panose="02020603050405020304" pitchFamily="18" charset="0"/>
                <a:cs typeface="Times New Roman" panose="02020603050405020304" pitchFamily="18" charset="0"/>
              </a:rPr>
              <a:t>Center</a:t>
            </a:r>
            <a:r>
              <a:rPr lang="en-IN" b="1" dirty="0">
                <a:latin typeface="Times New Roman" panose="02020603050405020304" pitchFamily="18" charset="0"/>
                <a:cs typeface="Times New Roman" panose="02020603050405020304" pitchFamily="18" charset="0"/>
              </a:rPr>
              <a:t> (SHAR): </a:t>
            </a:r>
            <a:r>
              <a:rPr lang="en-IN" dirty="0">
                <a:latin typeface="Times New Roman" panose="02020603050405020304" pitchFamily="18" charset="0"/>
                <a:cs typeface="Times New Roman" panose="02020603050405020304" pitchFamily="18" charset="0"/>
              </a:rPr>
              <a:t>India’s primary spaceport for ISRO, located 17 km away.</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xmlns="" id="{973C4727-3B27-4A6E-80DF-F9AE31EE8128}"/>
              </a:ext>
            </a:extLst>
          </p:cNvPr>
          <p:cNvSpPr>
            <a:spLocks noGrp="1"/>
          </p:cNvSpPr>
          <p:nvPr>
            <p:ph type="dt" sz="half" idx="10"/>
          </p:nvPr>
        </p:nvSpPr>
        <p:spPr/>
        <p:txBody>
          <a:bodyPr/>
          <a:lstStyle/>
          <a:p>
            <a:fld id="{9BEE4593-0D8E-4444-A56B-222217CE2EFB}" type="datetime1">
              <a:rPr lang="en-IN" smtClean="0"/>
              <a:pPr/>
              <a:t>08-05-2025</a:t>
            </a:fld>
            <a:endParaRPr lang="en-IN"/>
          </a:p>
        </p:txBody>
      </p:sp>
      <p:sp>
        <p:nvSpPr>
          <p:cNvPr id="4" name="Footer Placeholder 3"/>
          <p:cNvSpPr>
            <a:spLocks noGrp="1"/>
          </p:cNvSpPr>
          <p:nvPr>
            <p:ph type="ftr" sz="quarter" idx="11"/>
          </p:nvPr>
        </p:nvSpPr>
        <p:spPr/>
        <p:txBody>
          <a:bodyPr/>
          <a:lstStyle/>
          <a:p>
            <a:r>
              <a:rPr lang="en-IN" dirty="0"/>
              <a:t>BATCH NO: 218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5</a:t>
            </a:fld>
            <a:endParaRPr lang="en-IN" dirty="0"/>
          </a:p>
        </p:txBody>
      </p:sp>
    </p:spTree>
    <p:extLst>
      <p:ext uri="{BB962C8B-B14F-4D97-AF65-F5344CB8AC3E}">
        <p14:creationId xmlns:p14="http://schemas.microsoft.com/office/powerpoint/2010/main" xmlns="" val="300854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7D77F93-73C7-5C86-E563-9D864D777204}"/>
              </a:ext>
            </a:extLst>
          </p:cNvPr>
          <p:cNvSpPr>
            <a:spLocks noGrp="1"/>
          </p:cNvSpPr>
          <p:nvPr>
            <p:ph idx="1"/>
          </p:nvPr>
        </p:nvSpPr>
        <p:spPr>
          <a:xfrm>
            <a:off x="179512" y="220090"/>
            <a:ext cx="7128792" cy="4050792"/>
          </a:xfrm>
        </p:spPr>
        <p:txBody>
          <a:bodyPr/>
          <a:lstStyle/>
          <a:p>
            <a:pPr marL="457200" indent="-457200" algn="just">
              <a:buAutoNum type="arabicPeriod"/>
            </a:pPr>
            <a:r>
              <a:rPr lang="en-IN" b="1" dirty="0" err="1">
                <a:latin typeface="Times New Roman" panose="02020603050405020304" pitchFamily="18" charset="0"/>
                <a:cs typeface="Times New Roman" panose="02020603050405020304" pitchFamily="18" charset="0"/>
              </a:rPr>
              <a:t>Pulicat</a:t>
            </a:r>
            <a:r>
              <a:rPr lang="en-IN" b="1" dirty="0">
                <a:latin typeface="Times New Roman" panose="02020603050405020304" pitchFamily="18" charset="0"/>
                <a:cs typeface="Times New Roman" panose="02020603050405020304" pitchFamily="18" charset="0"/>
              </a:rPr>
              <a:t> Lake:</a:t>
            </a:r>
            <a:r>
              <a:rPr lang="en-IN" dirty="0">
                <a:latin typeface="Times New Roman" panose="02020603050405020304" pitchFamily="18" charset="0"/>
                <a:cs typeface="Times New Roman" panose="02020603050405020304" pitchFamily="18" charset="0"/>
              </a:rPr>
              <a:t> India’s second-largest brackish water lagoon, renowned for its migratory bird species, including flamingos and pelicans.</a:t>
            </a:r>
          </a:p>
          <a:p>
            <a:pPr marL="457200" indent="-457200" algn="just">
              <a:buAutoNum type="arabicPeriod"/>
            </a:pPr>
            <a:r>
              <a:rPr lang="en-IN" b="1" dirty="0" err="1">
                <a:latin typeface="Times New Roman" panose="02020603050405020304" pitchFamily="18" charset="0"/>
                <a:cs typeface="Times New Roman" panose="02020603050405020304" pitchFamily="18" charset="0"/>
              </a:rPr>
              <a:t>Chengalamma</a:t>
            </a:r>
            <a:r>
              <a:rPr lang="en-IN" b="1" dirty="0">
                <a:latin typeface="Times New Roman" panose="02020603050405020304" pitchFamily="18" charset="0"/>
                <a:cs typeface="Times New Roman" panose="02020603050405020304" pitchFamily="18" charset="0"/>
              </a:rPr>
              <a:t> Parameswari Temple:</a:t>
            </a:r>
            <a:r>
              <a:rPr lang="en-IN" dirty="0">
                <a:latin typeface="Times New Roman" panose="02020603050405020304" pitchFamily="18" charset="0"/>
                <a:cs typeface="Times New Roman" panose="02020603050405020304" pitchFamily="18" charset="0"/>
              </a:rPr>
              <a:t> A 4th-5th century temple located on the </a:t>
            </a:r>
            <a:r>
              <a:rPr lang="en-IN" dirty="0" err="1">
                <a:latin typeface="Times New Roman" panose="02020603050405020304" pitchFamily="18" charset="0"/>
                <a:cs typeface="Times New Roman" panose="02020603050405020304" pitchFamily="18" charset="0"/>
              </a:rPr>
              <a:t>Kalangi</a:t>
            </a:r>
            <a:r>
              <a:rPr lang="en-IN" dirty="0">
                <a:latin typeface="Times New Roman" panose="02020603050405020304" pitchFamily="18" charset="0"/>
                <a:cs typeface="Times New Roman" panose="02020603050405020304" pitchFamily="18" charset="0"/>
              </a:rPr>
              <a:t> River, known for its “</a:t>
            </a:r>
            <a:r>
              <a:rPr lang="en-IN" dirty="0" err="1">
                <a:latin typeface="Times New Roman" panose="02020603050405020304" pitchFamily="18" charset="0"/>
                <a:cs typeface="Times New Roman" panose="02020603050405020304" pitchFamily="18" charset="0"/>
              </a:rPr>
              <a:t>Tirunallu</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Teppotsavam</a:t>
            </a:r>
            <a:r>
              <a:rPr lang="en-IN" dirty="0">
                <a:latin typeface="Times New Roman" panose="02020603050405020304" pitchFamily="18" charset="0"/>
                <a:cs typeface="Times New Roman" panose="02020603050405020304" pitchFamily="18" charset="0"/>
              </a:rPr>
              <a:t>” festivals.</a:t>
            </a:r>
          </a:p>
          <a:p>
            <a:pPr marL="457200" indent="-457200" algn="just">
              <a:buAutoNum type="arabicPeriod"/>
            </a:pPr>
            <a:r>
              <a:rPr lang="en-IN" b="1" dirty="0">
                <a:latin typeface="Times New Roman" panose="02020603050405020304" pitchFamily="18" charset="0"/>
                <a:cs typeface="Times New Roman" panose="02020603050405020304" pitchFamily="18" charset="0"/>
              </a:rPr>
              <a:t>Mannar Swamy Temple:</a:t>
            </a:r>
            <a:r>
              <a:rPr lang="en-IN" dirty="0">
                <a:latin typeface="Times New Roman" panose="02020603050405020304" pitchFamily="18" charset="0"/>
                <a:cs typeface="Times New Roman" panose="02020603050405020304" pitchFamily="18" charset="0"/>
              </a:rPr>
              <a:t> A 16th-century temple located in </a:t>
            </a:r>
            <a:r>
              <a:rPr lang="en-IN" dirty="0" err="1">
                <a:latin typeface="Times New Roman" panose="02020603050405020304" pitchFamily="18" charset="0"/>
                <a:cs typeface="Times New Roman" panose="02020603050405020304" pitchFamily="18" charset="0"/>
              </a:rPr>
              <a:t>Mannarpoluru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Sullurpet</a:t>
            </a:r>
            <a:r>
              <a:rPr lang="en-IN" dirty="0">
                <a:latin typeface="Times New Roman" panose="02020603050405020304" pitchFamily="18" charset="0"/>
                <a:cs typeface="Times New Roman" panose="02020603050405020304" pitchFamily="18" charset="0"/>
              </a:rPr>
              <a:t>, along the </a:t>
            </a:r>
            <a:r>
              <a:rPr lang="en-IN" dirty="0" err="1">
                <a:latin typeface="Times New Roman" panose="02020603050405020304" pitchFamily="18" charset="0"/>
                <a:cs typeface="Times New Roman" panose="02020603050405020304" pitchFamily="18" charset="0"/>
              </a:rPr>
              <a:t>Kalangi</a:t>
            </a:r>
            <a:r>
              <a:rPr lang="en-IN" dirty="0">
                <a:latin typeface="Times New Roman" panose="02020603050405020304" pitchFamily="18" charset="0"/>
                <a:cs typeface="Times New Roman" panose="02020603050405020304" pitchFamily="18" charset="0"/>
              </a:rPr>
              <a:t> River.</a:t>
            </a:r>
          </a:p>
          <a:p>
            <a:pPr marL="457200" indent="-457200" algn="just">
              <a:buAutoNum type="arabicPeriod"/>
            </a:pPr>
            <a:r>
              <a:rPr lang="en-IN" b="1" dirty="0">
                <a:latin typeface="Times New Roman" panose="02020603050405020304" pitchFamily="18" charset="0"/>
                <a:cs typeface="Times New Roman" panose="02020603050405020304" pitchFamily="18" charset="0"/>
              </a:rPr>
              <a:t>Hazrat Dawood Shah Wali Dargah:</a:t>
            </a:r>
            <a:r>
              <a:rPr lang="en-IN" dirty="0">
                <a:latin typeface="Times New Roman" panose="02020603050405020304" pitchFamily="18" charset="0"/>
                <a:cs typeface="Times New Roman" panose="02020603050405020304" pitchFamily="18" charset="0"/>
              </a:rPr>
              <a:t> Asia’s tallest dargah, featuring a 144-foot-long </a:t>
            </a:r>
            <a:r>
              <a:rPr lang="en-IN" dirty="0" err="1">
                <a:latin typeface="Times New Roman" panose="02020603050405020304" pitchFamily="18" charset="0"/>
                <a:cs typeface="Times New Roman" panose="02020603050405020304" pitchFamily="18" charset="0"/>
              </a:rPr>
              <a:t>mazar</a:t>
            </a:r>
            <a:r>
              <a:rPr lang="en-IN" dirty="0">
                <a:latin typeface="Times New Roman" panose="02020603050405020304" pitchFamily="18" charset="0"/>
                <a:cs typeface="Times New Roman" panose="02020603050405020304" pitchFamily="18" charset="0"/>
              </a:rPr>
              <a:t> and attracting 20,000 pilgrims monthly.</a:t>
            </a:r>
          </a:p>
          <a:p>
            <a:endParaRPr lang="en-US" dirty="0"/>
          </a:p>
          <a:p>
            <a:endParaRPr lang="en-IN" dirty="0"/>
          </a:p>
        </p:txBody>
      </p:sp>
      <p:sp>
        <p:nvSpPr>
          <p:cNvPr id="4" name="Date Placeholder 3">
            <a:extLst>
              <a:ext uri="{FF2B5EF4-FFF2-40B4-BE49-F238E27FC236}">
                <a16:creationId xmlns:a16="http://schemas.microsoft.com/office/drawing/2014/main" xmlns="" id="{BD10AE40-F674-6B22-CC4E-40E4E394398C}"/>
              </a:ext>
            </a:extLst>
          </p:cNvPr>
          <p:cNvSpPr>
            <a:spLocks noGrp="1"/>
          </p:cNvSpPr>
          <p:nvPr>
            <p:ph type="dt" sz="half" idx="10"/>
          </p:nvPr>
        </p:nvSpPr>
        <p:spPr/>
        <p:txBody>
          <a:bodyPr/>
          <a:lstStyle/>
          <a:p>
            <a:fld id="{29B7F2CF-3883-4F4C-B632-6E38E4E094B5}" type="datetime1">
              <a:rPr lang="en-IN" smtClean="0"/>
              <a:pPr/>
              <a:t>08-05-2025</a:t>
            </a:fld>
            <a:endParaRPr lang="en-IN"/>
          </a:p>
        </p:txBody>
      </p:sp>
      <p:sp>
        <p:nvSpPr>
          <p:cNvPr id="5" name="Footer Placeholder 4">
            <a:extLst>
              <a:ext uri="{FF2B5EF4-FFF2-40B4-BE49-F238E27FC236}">
                <a16:creationId xmlns:a16="http://schemas.microsoft.com/office/drawing/2014/main" xmlns="" id="{0E565C92-073A-3F8B-5F65-4B70A307D3CD}"/>
              </a:ext>
            </a:extLst>
          </p:cNvPr>
          <p:cNvSpPr>
            <a:spLocks noGrp="1"/>
          </p:cNvSpPr>
          <p:nvPr>
            <p:ph type="ftr" sz="quarter" idx="11"/>
          </p:nvPr>
        </p:nvSpPr>
        <p:spPr/>
        <p:txBody>
          <a:bodyPr/>
          <a:lstStyle/>
          <a:p>
            <a:r>
              <a:rPr lang="en-IN" dirty="0"/>
              <a:t>BATCH NO: 218       DEPARTMENT OF COMPUTER SCIENCE &amp; ENGINEERING</a:t>
            </a:r>
          </a:p>
        </p:txBody>
      </p:sp>
      <p:sp>
        <p:nvSpPr>
          <p:cNvPr id="6" name="Slide Number Placeholder 5">
            <a:extLst>
              <a:ext uri="{FF2B5EF4-FFF2-40B4-BE49-F238E27FC236}">
                <a16:creationId xmlns:a16="http://schemas.microsoft.com/office/drawing/2014/main" xmlns="" id="{6538D5C4-377E-44F7-8BD4-F545C90A2647}"/>
              </a:ext>
            </a:extLst>
          </p:cNvPr>
          <p:cNvSpPr>
            <a:spLocks noGrp="1"/>
          </p:cNvSpPr>
          <p:nvPr>
            <p:ph type="sldNum" sz="quarter" idx="12"/>
          </p:nvPr>
        </p:nvSpPr>
        <p:spPr/>
        <p:txBody>
          <a:bodyPr/>
          <a:lstStyle/>
          <a:p>
            <a:fld id="{FA00FD27-8DB0-4CB2-BD37-BEA95C6A1008}" type="slidenum">
              <a:rPr lang="en-IN" smtClean="0"/>
              <a:pPr/>
              <a:t>6</a:t>
            </a:fld>
            <a:endParaRPr lang="en-IN"/>
          </a:p>
        </p:txBody>
      </p:sp>
      <p:pic>
        <p:nvPicPr>
          <p:cNvPr id="7" name="Picture 6" descr="hq720.jpg">
            <a:extLst>
              <a:ext uri="{FF2B5EF4-FFF2-40B4-BE49-F238E27FC236}">
                <a16:creationId xmlns:a16="http://schemas.microsoft.com/office/drawing/2014/main" xmlns="" id="{B91F4196-F494-5DFC-68BA-31451FDAC913}"/>
              </a:ext>
            </a:extLst>
          </p:cNvPr>
          <p:cNvPicPr>
            <a:picLocks noChangeAspect="1"/>
          </p:cNvPicPr>
          <p:nvPr/>
        </p:nvPicPr>
        <p:blipFill>
          <a:blip r:embed="rId2"/>
          <a:stretch>
            <a:fillRect/>
          </a:stretch>
        </p:blipFill>
        <p:spPr>
          <a:xfrm>
            <a:off x="18696" y="3823373"/>
            <a:ext cx="4353100" cy="2449412"/>
          </a:xfrm>
          <a:prstGeom prst="rect">
            <a:avLst/>
          </a:prstGeom>
        </p:spPr>
      </p:pic>
      <p:pic>
        <p:nvPicPr>
          <p:cNvPr id="8" name="Picture 7" descr="1_hncdMlLh6RSc5txYiEJ3yg.jpg">
            <a:extLst>
              <a:ext uri="{FF2B5EF4-FFF2-40B4-BE49-F238E27FC236}">
                <a16:creationId xmlns:a16="http://schemas.microsoft.com/office/drawing/2014/main" xmlns="" id="{18B1E4D2-64C1-2480-2107-6040EB186D8F}"/>
              </a:ext>
            </a:extLst>
          </p:cNvPr>
          <p:cNvPicPr>
            <a:picLocks noChangeAspect="1"/>
          </p:cNvPicPr>
          <p:nvPr/>
        </p:nvPicPr>
        <p:blipFill>
          <a:blip r:embed="rId3" cstate="print"/>
          <a:stretch>
            <a:fillRect/>
          </a:stretch>
        </p:blipFill>
        <p:spPr>
          <a:xfrm>
            <a:off x="6112830" y="3501007"/>
            <a:ext cx="2214239" cy="2771778"/>
          </a:xfrm>
          <a:prstGeom prst="rect">
            <a:avLst/>
          </a:prstGeom>
        </p:spPr>
      </p:pic>
    </p:spTree>
    <p:extLst>
      <p:ext uri="{BB962C8B-B14F-4D97-AF65-F5344CB8AC3E}">
        <p14:creationId xmlns:p14="http://schemas.microsoft.com/office/powerpoint/2010/main" xmlns="" val="1335336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711" y="31010"/>
            <a:ext cx="7772400" cy="1609344"/>
          </a:xfrm>
        </p:spPr>
        <p:txBody>
          <a:bodyPr>
            <a:normAutofit/>
          </a:bodyPr>
          <a:lstStyle/>
          <a:p>
            <a:r>
              <a:rPr lang="en-IN" sz="2400" b="1" dirty="0">
                <a:latin typeface="Times New Roman" panose="02020603050405020304" pitchFamily="18" charset="0"/>
                <a:cs typeface="Times New Roman" panose="02020603050405020304" pitchFamily="18" charset="0"/>
              </a:rPr>
              <a:t>ACTIVITY LOG(10 Days mandatory)</a:t>
            </a:r>
            <a:endParaRPr lang="en-US" sz="2400" b="1"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xmlns="" val="2906213495"/>
              </p:ext>
            </p:extLst>
          </p:nvPr>
        </p:nvGraphicFramePr>
        <p:xfrm>
          <a:off x="544776" y="1765136"/>
          <a:ext cx="8203688" cy="4328160"/>
        </p:xfrm>
        <a:graphic>
          <a:graphicData uri="http://schemas.openxmlformats.org/drawingml/2006/table">
            <a:tbl>
              <a:tblPr firstRow="1" bandRow="1">
                <a:tableStyleId>{073A0DAA-6AF3-43AB-8588-CEC1D06C72B9}</a:tableStyleId>
              </a:tblPr>
              <a:tblGrid>
                <a:gridCol w="1365712">
                  <a:extLst>
                    <a:ext uri="{9D8B030D-6E8A-4147-A177-3AD203B41FA5}">
                      <a16:colId xmlns:a16="http://schemas.microsoft.com/office/drawing/2014/main" xmlns="" val="20000"/>
                    </a:ext>
                  </a:extLst>
                </a:gridCol>
                <a:gridCol w="4103414">
                  <a:extLst>
                    <a:ext uri="{9D8B030D-6E8A-4147-A177-3AD203B41FA5}">
                      <a16:colId xmlns:a16="http://schemas.microsoft.com/office/drawing/2014/main" xmlns="" val="20001"/>
                    </a:ext>
                  </a:extLst>
                </a:gridCol>
                <a:gridCol w="2734562">
                  <a:extLst>
                    <a:ext uri="{9D8B030D-6E8A-4147-A177-3AD203B41FA5}">
                      <a16:colId xmlns:a16="http://schemas.microsoft.com/office/drawing/2014/main" xmlns="" val="20002"/>
                    </a:ext>
                  </a:extLst>
                </a:gridCol>
              </a:tblGrid>
              <a:tr h="0">
                <a:tc>
                  <a:txBody>
                    <a:bodyPr/>
                    <a:lstStyle/>
                    <a:p>
                      <a:r>
                        <a:rPr lang="en-IN" sz="1400" dirty="0"/>
                        <a:t>Day/Date</a:t>
                      </a:r>
                      <a:endParaRPr lang="en-US" sz="1400" dirty="0">
                        <a:latin typeface="Times New Roman" pitchFamily="18" charset="0"/>
                        <a:cs typeface="Times New Roman" pitchFamily="18" charset="0"/>
                      </a:endParaRPr>
                    </a:p>
                  </a:txBody>
                  <a:tcPr/>
                </a:tc>
                <a:tc>
                  <a:txBody>
                    <a:bodyPr/>
                    <a:lstStyle/>
                    <a:p>
                      <a:r>
                        <a:rPr lang="en-IN" sz="1400" dirty="0"/>
                        <a:t>Brief</a:t>
                      </a:r>
                      <a:r>
                        <a:rPr lang="en-IN" sz="1400" baseline="0" dirty="0"/>
                        <a:t> Description of the daily activity</a:t>
                      </a:r>
                      <a:endParaRPr lang="en-US" sz="1400" dirty="0">
                        <a:latin typeface="Times New Roman" pitchFamily="18" charset="0"/>
                        <a:cs typeface="Times New Roman" pitchFamily="18" charset="0"/>
                      </a:endParaRPr>
                    </a:p>
                  </a:txBody>
                  <a:tcPr/>
                </a:tc>
                <a:tc>
                  <a:txBody>
                    <a:bodyPr/>
                    <a:lstStyle/>
                    <a:p>
                      <a:r>
                        <a:rPr lang="en-IN" sz="1400" dirty="0"/>
                        <a:t>Learning</a:t>
                      </a:r>
                      <a:r>
                        <a:rPr lang="en-IN" sz="1400" baseline="0" dirty="0"/>
                        <a:t> Outcome</a:t>
                      </a:r>
                      <a:endParaRPr lang="en-US" sz="1400"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801968">
                <a:tc>
                  <a:txBody>
                    <a:bodyPr/>
                    <a:lstStyle/>
                    <a:p>
                      <a:r>
                        <a:rPr lang="en-US" dirty="0"/>
                        <a:t>Day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 the project introduction at school</a:t>
                      </a:r>
                    </a:p>
                  </a:txBody>
                  <a:tcPr/>
                </a:tc>
                <a:tc>
                  <a:txBody>
                    <a:bodyPr/>
                    <a:lstStyle/>
                    <a:p>
                      <a:r>
                        <a:rPr lang="en-US" dirty="0"/>
                        <a:t>Learned to structure and organize presentations</a:t>
                      </a:r>
                    </a:p>
                  </a:txBody>
                  <a:tcPr/>
                </a:tc>
                <a:extLst>
                  <a:ext uri="{0D108BD9-81ED-4DB2-BD59-A6C34878D82A}">
                    <a16:rowId xmlns:a16="http://schemas.microsoft.com/office/drawing/2014/main" xmlns="" val="10001"/>
                  </a:ext>
                </a:extLst>
              </a:tr>
              <a:tr h="561377">
                <a:tc>
                  <a:txBody>
                    <a:bodyPr/>
                    <a:lstStyle/>
                    <a:p>
                      <a:r>
                        <a:rPr lang="en-US" dirty="0"/>
                        <a:t>Day2</a:t>
                      </a:r>
                    </a:p>
                  </a:txBody>
                  <a:tcPr/>
                </a:tc>
                <a:tc>
                  <a:txBody>
                    <a:bodyPr/>
                    <a:lstStyle/>
                    <a:p>
                      <a:r>
                        <a:rPr lang="en-US" dirty="0"/>
                        <a:t>Prepared materials for the school visit</a:t>
                      </a:r>
                    </a:p>
                  </a:txBody>
                  <a:tcPr/>
                </a:tc>
                <a:tc>
                  <a:txBody>
                    <a:bodyPr/>
                    <a:lstStyle/>
                    <a:p>
                      <a:r>
                        <a:rPr lang="en-US" dirty="0"/>
                        <a:t>Improved skills in creating visual aids</a:t>
                      </a:r>
                    </a:p>
                  </a:txBody>
                  <a:tcPr/>
                </a:tc>
                <a:extLst>
                  <a:ext uri="{0D108BD9-81ED-4DB2-BD59-A6C34878D82A}">
                    <a16:rowId xmlns:a16="http://schemas.microsoft.com/office/drawing/2014/main" xmlns="" val="10002"/>
                  </a:ext>
                </a:extLst>
              </a:tr>
              <a:tr h="561377">
                <a:tc>
                  <a:txBody>
                    <a:bodyPr/>
                    <a:lstStyle/>
                    <a:p>
                      <a:r>
                        <a:rPr lang="en-US" dirty="0"/>
                        <a:t>Day3</a:t>
                      </a:r>
                    </a:p>
                  </a:txBody>
                  <a:tcPr/>
                </a:tc>
                <a:tc>
                  <a:txBody>
                    <a:bodyPr/>
                    <a:lstStyle/>
                    <a:p>
                      <a:r>
                        <a:rPr lang="en-US" dirty="0"/>
                        <a:t>Rehearsed the project Introduction speech</a:t>
                      </a:r>
                    </a:p>
                  </a:txBody>
                  <a:tcPr/>
                </a:tc>
                <a:tc>
                  <a:txBody>
                    <a:bodyPr/>
                    <a:lstStyle/>
                    <a:p>
                      <a:r>
                        <a:rPr lang="en-US" dirty="0"/>
                        <a:t>Built confidence in public speaking    </a:t>
                      </a:r>
                    </a:p>
                  </a:txBody>
                  <a:tcPr/>
                </a:tc>
                <a:extLst>
                  <a:ext uri="{0D108BD9-81ED-4DB2-BD59-A6C34878D82A}">
                    <a16:rowId xmlns:a16="http://schemas.microsoft.com/office/drawing/2014/main" xmlns="" val="10003"/>
                  </a:ext>
                </a:extLst>
              </a:tr>
              <a:tr h="801968">
                <a:tc>
                  <a:txBody>
                    <a:bodyPr/>
                    <a:lstStyle/>
                    <a:p>
                      <a:r>
                        <a:rPr lang="en-US" dirty="0"/>
                        <a:t>Day4</a:t>
                      </a:r>
                    </a:p>
                  </a:txBody>
                  <a:tcPr/>
                </a:tc>
                <a:tc>
                  <a:txBody>
                    <a:bodyPr/>
                    <a:lstStyle/>
                    <a:p>
                      <a:r>
                        <a:rPr lang="en-US" dirty="0"/>
                        <a:t>Conducted the first round of project introductions</a:t>
                      </a:r>
                    </a:p>
                  </a:txBody>
                  <a:tcPr/>
                </a:tc>
                <a:tc>
                  <a:txBody>
                    <a:bodyPr/>
                    <a:lstStyle/>
                    <a:p>
                      <a:r>
                        <a:rPr lang="en-US" dirty="0"/>
                        <a:t>Gained experience in  engaging with an audience   </a:t>
                      </a:r>
                    </a:p>
                  </a:txBody>
                  <a:tcPr/>
                </a:tc>
                <a:extLst>
                  <a:ext uri="{0D108BD9-81ED-4DB2-BD59-A6C34878D82A}">
                    <a16:rowId xmlns:a16="http://schemas.microsoft.com/office/drawing/2014/main" xmlns="" val="10004"/>
                  </a:ext>
                </a:extLst>
              </a:tr>
              <a:tr h="801968">
                <a:tc>
                  <a:txBody>
                    <a:bodyPr/>
                    <a:lstStyle/>
                    <a:p>
                      <a:r>
                        <a:rPr lang="en-US" dirty="0"/>
                        <a:t>Day5</a:t>
                      </a:r>
                    </a:p>
                  </a:txBody>
                  <a:tcPr/>
                </a:tc>
                <a:tc>
                  <a:txBody>
                    <a:bodyPr/>
                    <a:lstStyle/>
                    <a:p>
                      <a:r>
                        <a:rPr lang="en-US" dirty="0"/>
                        <a:t>Gathered feedback from students and staff</a:t>
                      </a:r>
                    </a:p>
                  </a:txBody>
                  <a:tcPr/>
                </a:tc>
                <a:tc>
                  <a:txBody>
                    <a:bodyPr/>
                    <a:lstStyle/>
                    <a:p>
                      <a:r>
                        <a:rPr lang="en-US" dirty="0"/>
                        <a:t>Learned how to incorporate constructive input</a:t>
                      </a:r>
                    </a:p>
                  </a:txBody>
                  <a:tcPr/>
                </a:tc>
                <a:extLst>
                  <a:ext uri="{0D108BD9-81ED-4DB2-BD59-A6C34878D82A}">
                    <a16:rowId xmlns:a16="http://schemas.microsoft.com/office/drawing/2014/main" xmlns="" val="10005"/>
                  </a:ext>
                </a:extLst>
              </a:tr>
            </a:tbl>
          </a:graphicData>
        </a:graphic>
      </p:graphicFrame>
      <p:sp>
        <p:nvSpPr>
          <p:cNvPr id="4" name="Date Placeholder 3"/>
          <p:cNvSpPr>
            <a:spLocks noGrp="1"/>
          </p:cNvSpPr>
          <p:nvPr>
            <p:ph type="dt" sz="half" idx="10"/>
          </p:nvPr>
        </p:nvSpPr>
        <p:spPr/>
        <p:txBody>
          <a:bodyPr/>
          <a:lstStyle/>
          <a:p>
            <a:fld id="{29B7F2CF-3883-4F4C-B632-6E38E4E094B5}" type="datetime1">
              <a:rPr lang="en-IN" smtClean="0"/>
              <a:pPr/>
              <a:t>08-05-2025</a:t>
            </a:fld>
            <a:endParaRPr lang="en-IN" dirty="0"/>
          </a:p>
        </p:txBody>
      </p:sp>
      <p:sp>
        <p:nvSpPr>
          <p:cNvPr id="5" name="Footer Placeholder 4"/>
          <p:cNvSpPr>
            <a:spLocks noGrp="1"/>
          </p:cNvSpPr>
          <p:nvPr>
            <p:ph type="ftr" sz="quarter" idx="11"/>
          </p:nvPr>
        </p:nvSpPr>
        <p:spPr/>
        <p:txBody>
          <a:bodyPr/>
          <a:lstStyle/>
          <a:p>
            <a:r>
              <a:rPr lang="en-IN" dirty="0"/>
              <a:t>BATCH NO: 218       DEPARTMENT OF COMPUTER SCIENCE &amp; ENGINEERING</a:t>
            </a:r>
          </a:p>
        </p:txBody>
      </p:sp>
      <p:sp>
        <p:nvSpPr>
          <p:cNvPr id="6" name="Slide Number Placeholder 5"/>
          <p:cNvSpPr>
            <a:spLocks noGrp="1"/>
          </p:cNvSpPr>
          <p:nvPr>
            <p:ph type="sldNum" sz="quarter" idx="12"/>
          </p:nvPr>
        </p:nvSpPr>
        <p:spPr/>
        <p:txBody>
          <a:bodyPr/>
          <a:lstStyle/>
          <a:p>
            <a:fld id="{FA00FD27-8DB0-4CB2-BD37-BEA95C6A1008}"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152F2D9-A736-357C-F3A4-3EDD2A41B9FF}"/>
              </a:ext>
            </a:extLst>
          </p:cNvPr>
          <p:cNvSpPr>
            <a:spLocks noGrp="1"/>
          </p:cNvSpPr>
          <p:nvPr>
            <p:ph type="dt" sz="half" idx="10"/>
          </p:nvPr>
        </p:nvSpPr>
        <p:spPr>
          <a:xfrm>
            <a:off x="5992368" y="6272785"/>
            <a:ext cx="2455164" cy="365125"/>
          </a:xfrm>
        </p:spPr>
        <p:txBody>
          <a:bodyPr/>
          <a:lstStyle/>
          <a:p>
            <a:fld id="{B51429E6-F48A-43E5-A67A-B601591398FA}" type="datetime1">
              <a:rPr lang="en-IN" smtClean="0"/>
              <a:pPr/>
              <a:t>08-05-2025</a:t>
            </a:fld>
            <a:endParaRPr lang="en-IN"/>
          </a:p>
        </p:txBody>
      </p:sp>
      <p:sp>
        <p:nvSpPr>
          <p:cNvPr id="3" name="Footer Placeholder 2">
            <a:extLst>
              <a:ext uri="{FF2B5EF4-FFF2-40B4-BE49-F238E27FC236}">
                <a16:creationId xmlns:a16="http://schemas.microsoft.com/office/drawing/2014/main" xmlns="" id="{CAB108AB-60A9-BA63-DCAC-E616554234F7}"/>
              </a:ext>
            </a:extLst>
          </p:cNvPr>
          <p:cNvSpPr>
            <a:spLocks noGrp="1"/>
          </p:cNvSpPr>
          <p:nvPr>
            <p:ph type="ftr" sz="quarter" idx="11"/>
          </p:nvPr>
        </p:nvSpPr>
        <p:spPr>
          <a:xfrm>
            <a:off x="685800" y="6272785"/>
            <a:ext cx="5398368" cy="365125"/>
          </a:xfrm>
        </p:spPr>
        <p:txBody>
          <a:bodyPr/>
          <a:lstStyle/>
          <a:p>
            <a:r>
              <a:rPr lang="en-IN" dirty="0"/>
              <a:t>BATCH NO: 218       DEPARTMENT OF COMPUTER SCIENCE &amp; ENGINEERING</a:t>
            </a:r>
          </a:p>
        </p:txBody>
      </p:sp>
      <p:sp>
        <p:nvSpPr>
          <p:cNvPr id="4" name="Slide Number Placeholder 3">
            <a:extLst>
              <a:ext uri="{FF2B5EF4-FFF2-40B4-BE49-F238E27FC236}">
                <a16:creationId xmlns:a16="http://schemas.microsoft.com/office/drawing/2014/main" xmlns="" id="{2F94CBF8-1195-37B6-620B-32A078FA03E7}"/>
              </a:ext>
            </a:extLst>
          </p:cNvPr>
          <p:cNvSpPr>
            <a:spLocks noGrp="1"/>
          </p:cNvSpPr>
          <p:nvPr>
            <p:ph type="sldNum" sz="quarter" idx="12"/>
          </p:nvPr>
        </p:nvSpPr>
        <p:spPr>
          <a:xfrm>
            <a:off x="8483346" y="6272785"/>
            <a:ext cx="480060" cy="365125"/>
          </a:xfrm>
        </p:spPr>
        <p:txBody>
          <a:bodyPr/>
          <a:lstStyle/>
          <a:p>
            <a:fld id="{FA00FD27-8DB0-4CB2-BD37-BEA95C6A1008}" type="slidenum">
              <a:rPr lang="en-IN" smtClean="0"/>
              <a:pPr/>
              <a:t>8</a:t>
            </a:fld>
            <a:endParaRPr lang="en-IN"/>
          </a:p>
        </p:txBody>
      </p:sp>
      <p:graphicFrame>
        <p:nvGraphicFramePr>
          <p:cNvPr id="9" name="Table 8">
            <a:extLst>
              <a:ext uri="{FF2B5EF4-FFF2-40B4-BE49-F238E27FC236}">
                <a16:creationId xmlns:a16="http://schemas.microsoft.com/office/drawing/2014/main" xmlns="" id="{FB17260F-A551-3B63-AFB9-518FA65536B7}"/>
              </a:ext>
            </a:extLst>
          </p:cNvPr>
          <p:cNvGraphicFramePr>
            <a:graphicFrameLocks noGrp="1"/>
          </p:cNvGraphicFramePr>
          <p:nvPr>
            <p:extLst>
              <p:ext uri="{D42A27DB-BD31-4B8C-83A1-F6EECF244321}">
                <p14:modId xmlns:p14="http://schemas.microsoft.com/office/powerpoint/2010/main" xmlns="" val="1277020506"/>
              </p:ext>
            </p:extLst>
          </p:nvPr>
        </p:nvGraphicFramePr>
        <p:xfrm>
          <a:off x="492173" y="1628800"/>
          <a:ext cx="7991427" cy="4567602"/>
        </p:xfrm>
        <a:graphic>
          <a:graphicData uri="http://schemas.openxmlformats.org/drawingml/2006/table">
            <a:tbl>
              <a:tblPr firstRow="1" bandRow="1">
                <a:tableStyleId>{073A0DAA-6AF3-43AB-8588-CEC1D06C72B9}</a:tableStyleId>
              </a:tblPr>
              <a:tblGrid>
                <a:gridCol w="1271515">
                  <a:extLst>
                    <a:ext uri="{9D8B030D-6E8A-4147-A177-3AD203B41FA5}">
                      <a16:colId xmlns:a16="http://schemas.microsoft.com/office/drawing/2014/main" xmlns="" val="2388144567"/>
                    </a:ext>
                  </a:extLst>
                </a:gridCol>
                <a:gridCol w="4056103">
                  <a:extLst>
                    <a:ext uri="{9D8B030D-6E8A-4147-A177-3AD203B41FA5}">
                      <a16:colId xmlns:a16="http://schemas.microsoft.com/office/drawing/2014/main" xmlns="" val="3736146689"/>
                    </a:ext>
                  </a:extLst>
                </a:gridCol>
                <a:gridCol w="2663809">
                  <a:extLst>
                    <a:ext uri="{9D8B030D-6E8A-4147-A177-3AD203B41FA5}">
                      <a16:colId xmlns:a16="http://schemas.microsoft.com/office/drawing/2014/main" xmlns="" val="1851234435"/>
                    </a:ext>
                  </a:extLst>
                </a:gridCol>
              </a:tblGrid>
              <a:tr h="342412">
                <a:tc>
                  <a:txBody>
                    <a:bodyPr/>
                    <a:lstStyle/>
                    <a:p>
                      <a:pPr algn="ctr"/>
                      <a:r>
                        <a:rPr lang="en-US" sz="1400" dirty="0"/>
                        <a:t>Day/Date</a:t>
                      </a:r>
                      <a:endParaRPr lang="en-IN" sz="1400" dirty="0"/>
                    </a:p>
                  </a:txBody>
                  <a:tcPr>
                    <a:lnT w="12700" cap="flat" cmpd="sng" algn="ctr">
                      <a:solidFill>
                        <a:schemeClr val="tx1"/>
                      </a:solidFill>
                      <a:prstDash val="solid"/>
                      <a:round/>
                      <a:headEnd type="none" w="med" len="med"/>
                      <a:tailEnd type="none" w="med" len="med"/>
                    </a:lnT>
                  </a:tcPr>
                </a:tc>
                <a:tc>
                  <a:txBody>
                    <a:bodyPr/>
                    <a:lstStyle/>
                    <a:p>
                      <a:pPr algn="ctr"/>
                      <a:r>
                        <a:rPr lang="en-US" sz="1400" dirty="0" err="1"/>
                        <a:t>Breif</a:t>
                      </a:r>
                      <a:r>
                        <a:rPr lang="en-US" sz="1400" dirty="0"/>
                        <a:t> Description of the Daily Activity</a:t>
                      </a:r>
                      <a:endParaRPr lang="en-IN" sz="1400" dirty="0"/>
                    </a:p>
                  </a:txBody>
                  <a:tcPr/>
                </a:tc>
                <a:tc>
                  <a:txBody>
                    <a:bodyPr/>
                    <a:lstStyle/>
                    <a:p>
                      <a:pPr algn="ctr"/>
                      <a:r>
                        <a:rPr lang="en-US" sz="1400" dirty="0"/>
                        <a:t>Learning Outcome</a:t>
                      </a:r>
                      <a:endParaRPr lang="en-IN" sz="1400" dirty="0"/>
                    </a:p>
                  </a:txBody>
                  <a:tcPr/>
                </a:tc>
                <a:extLst>
                  <a:ext uri="{0D108BD9-81ED-4DB2-BD59-A6C34878D82A}">
                    <a16:rowId xmlns:a16="http://schemas.microsoft.com/office/drawing/2014/main" xmlns="" val="4232070371"/>
                  </a:ext>
                </a:extLst>
              </a:tr>
              <a:tr h="856029">
                <a:tc>
                  <a:txBody>
                    <a:bodyPr/>
                    <a:lstStyle/>
                    <a:p>
                      <a:r>
                        <a:rPr lang="en-US" dirty="0"/>
                        <a:t>Day6</a:t>
                      </a:r>
                    </a:p>
                  </a:txBody>
                  <a:tcPr/>
                </a:tc>
                <a:tc>
                  <a:txBody>
                    <a:bodyPr/>
                    <a:lstStyle/>
                    <a:p>
                      <a:r>
                        <a:rPr lang="en-US" dirty="0"/>
                        <a:t>Adjusted the presentation based on feedback</a:t>
                      </a:r>
                    </a:p>
                  </a:txBody>
                  <a:tcPr/>
                </a:tc>
                <a:tc>
                  <a:txBody>
                    <a:bodyPr/>
                    <a:lstStyle/>
                    <a:p>
                      <a:r>
                        <a:rPr lang="en-US" dirty="0"/>
                        <a:t>Practiced adaptability and iterative improvement</a:t>
                      </a:r>
                    </a:p>
                  </a:txBody>
                  <a:tcPr/>
                </a:tc>
                <a:extLst>
                  <a:ext uri="{0D108BD9-81ED-4DB2-BD59-A6C34878D82A}">
                    <a16:rowId xmlns:a16="http://schemas.microsoft.com/office/drawing/2014/main" xmlns="" val="575582888"/>
                  </a:ext>
                </a:extLst>
              </a:tr>
              <a:tr h="856029">
                <a:tc>
                  <a:txBody>
                    <a:bodyPr/>
                    <a:lstStyle/>
                    <a:p>
                      <a:r>
                        <a:rPr lang="en-IN" dirty="0"/>
                        <a:t>Day 7</a:t>
                      </a:r>
                    </a:p>
                  </a:txBody>
                  <a:tcPr anchor="ctr"/>
                </a:tc>
                <a:tc>
                  <a:txBody>
                    <a:bodyPr/>
                    <a:lstStyle/>
                    <a:p>
                      <a:r>
                        <a:rPr lang="en-US"/>
                        <a:t>Conducted follow-up sessions with more students</a:t>
                      </a:r>
                    </a:p>
                  </a:txBody>
                  <a:tcPr anchor="ctr"/>
                </a:tc>
                <a:tc>
                  <a:txBody>
                    <a:bodyPr/>
                    <a:lstStyle/>
                    <a:p>
                      <a:r>
                        <a:rPr lang="en-US" dirty="0"/>
                        <a:t>Improved communication and interpersonal skills</a:t>
                      </a:r>
                    </a:p>
                  </a:txBody>
                  <a:tcPr anchor="ctr"/>
                </a:tc>
                <a:extLst>
                  <a:ext uri="{0D108BD9-81ED-4DB2-BD59-A6C34878D82A}">
                    <a16:rowId xmlns:a16="http://schemas.microsoft.com/office/drawing/2014/main" xmlns="" val="1622448904"/>
                  </a:ext>
                </a:extLst>
              </a:tr>
              <a:tr h="740995">
                <a:tc>
                  <a:txBody>
                    <a:bodyPr/>
                    <a:lstStyle/>
                    <a:p>
                      <a:r>
                        <a:rPr lang="en-IN" dirty="0"/>
                        <a:t>Day 8</a:t>
                      </a:r>
                    </a:p>
                  </a:txBody>
                  <a:tcPr anchor="ctr"/>
                </a:tc>
                <a:tc>
                  <a:txBody>
                    <a:bodyPr/>
                    <a:lstStyle/>
                    <a:p>
                      <a:r>
                        <a:rPr lang="en-US"/>
                        <a:t>Shared specific career guidance tips</a:t>
                      </a:r>
                    </a:p>
                  </a:txBody>
                  <a:tcPr anchor="ctr"/>
                </a:tc>
                <a:tc>
                  <a:txBody>
                    <a:bodyPr/>
                    <a:lstStyle/>
                    <a:p>
                      <a:r>
                        <a:rPr lang="en-US"/>
                        <a:t>Enhanced the ability to provide tailored advice</a:t>
                      </a:r>
                    </a:p>
                  </a:txBody>
                  <a:tcPr anchor="ctr"/>
                </a:tc>
                <a:extLst>
                  <a:ext uri="{0D108BD9-81ED-4DB2-BD59-A6C34878D82A}">
                    <a16:rowId xmlns:a16="http://schemas.microsoft.com/office/drawing/2014/main" xmlns="" val="4045382992"/>
                  </a:ext>
                </a:extLst>
              </a:tr>
              <a:tr h="740995">
                <a:tc>
                  <a:txBody>
                    <a:bodyPr/>
                    <a:lstStyle/>
                    <a:p>
                      <a:r>
                        <a:rPr lang="en-IN"/>
                        <a:t>Day 9</a:t>
                      </a:r>
                    </a:p>
                  </a:txBody>
                  <a:tcPr anchor="ctr"/>
                </a:tc>
                <a:tc>
                  <a:txBody>
                    <a:bodyPr/>
                    <a:lstStyle/>
                    <a:p>
                      <a:r>
                        <a:rPr lang="en-US"/>
                        <a:t>Reviewed the overall response to the project</a:t>
                      </a:r>
                    </a:p>
                  </a:txBody>
                  <a:tcPr anchor="ctr"/>
                </a:tc>
                <a:tc>
                  <a:txBody>
                    <a:bodyPr/>
                    <a:lstStyle/>
                    <a:p>
                      <a:r>
                        <a:rPr lang="en-US"/>
                        <a:t>Developed evaluation and reflective thinking</a:t>
                      </a:r>
                    </a:p>
                  </a:txBody>
                  <a:tcPr anchor="ctr"/>
                </a:tc>
                <a:extLst>
                  <a:ext uri="{0D108BD9-81ED-4DB2-BD59-A6C34878D82A}">
                    <a16:rowId xmlns:a16="http://schemas.microsoft.com/office/drawing/2014/main" xmlns="" val="1287490296"/>
                  </a:ext>
                </a:extLst>
              </a:tr>
              <a:tr h="856029">
                <a:tc>
                  <a:txBody>
                    <a:bodyPr/>
                    <a:lstStyle/>
                    <a:p>
                      <a:r>
                        <a:rPr lang="en-IN"/>
                        <a:t>Day 10</a:t>
                      </a:r>
                    </a:p>
                  </a:txBody>
                  <a:tcPr anchor="ctr"/>
                </a:tc>
                <a:tc>
                  <a:txBody>
                    <a:bodyPr/>
                    <a:lstStyle/>
                    <a:p>
                      <a:r>
                        <a:rPr lang="en-US"/>
                        <a:t>Compiled a report on the outcomes of the project</a:t>
                      </a:r>
                    </a:p>
                  </a:txBody>
                  <a:tcPr anchor="ctr"/>
                </a:tc>
                <a:tc>
                  <a:txBody>
                    <a:bodyPr/>
                    <a:lstStyle/>
                    <a:p>
                      <a:r>
                        <a:rPr lang="en-US" dirty="0"/>
                        <a:t>Mastered summarizing and documenting experiences</a:t>
                      </a:r>
                    </a:p>
                  </a:txBody>
                  <a:tcPr anchor="ctr"/>
                </a:tc>
                <a:extLst>
                  <a:ext uri="{0D108BD9-81ED-4DB2-BD59-A6C34878D82A}">
                    <a16:rowId xmlns:a16="http://schemas.microsoft.com/office/drawing/2014/main" xmlns="" val="2748915858"/>
                  </a:ext>
                </a:extLst>
              </a:tr>
            </a:tbl>
          </a:graphicData>
        </a:graphic>
      </p:graphicFrame>
    </p:spTree>
    <p:extLst>
      <p:ext uri="{BB962C8B-B14F-4D97-AF65-F5344CB8AC3E}">
        <p14:creationId xmlns:p14="http://schemas.microsoft.com/office/powerpoint/2010/main" xmlns="" val="363999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normAutofit/>
          </a:bodyPr>
          <a:lstStyle/>
          <a:p>
            <a:r>
              <a:rPr lang="en-IN" sz="2400" b="1" dirty="0">
                <a:latin typeface="Times New Roman" panose="02020603050405020304" pitchFamily="18" charset="0"/>
                <a:cs typeface="Times New Roman" panose="02020603050405020304" pitchFamily="18" charset="0"/>
              </a:rPr>
              <a:t>SURVEY-DETAILS</a:t>
            </a:r>
          </a:p>
        </p:txBody>
      </p:sp>
      <p:sp>
        <p:nvSpPr>
          <p:cNvPr id="3" name="Content Placeholder 2"/>
          <p:cNvSpPr>
            <a:spLocks noGrp="1"/>
          </p:cNvSpPr>
          <p:nvPr>
            <p:ph idx="1"/>
          </p:nvPr>
        </p:nvSpPr>
        <p:spPr>
          <a:xfrm>
            <a:off x="457200" y="5733256"/>
            <a:ext cx="8229600" cy="792088"/>
          </a:xfrm>
        </p:spPr>
        <p:txBody>
          <a:bodyPr>
            <a:noAutofit/>
          </a:bodyPr>
          <a:lstStyle/>
          <a:p>
            <a:pPr marL="0" indent="0" algn="just">
              <a:buNone/>
            </a:pP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a:p>
            <a:pPr marL="0" indent="0" algn="just">
              <a:buNone/>
            </a:pPr>
            <a:r>
              <a:rPr lang="en-IN" dirty="0">
                <a:latin typeface="Times New Roman" pitchFamily="18" charset="0"/>
                <a:cs typeface="Times New Roman" pitchFamily="18" charset="0"/>
              </a:rPr>
              <a:t>*With Hardcopy Screen Shot</a:t>
            </a:r>
          </a:p>
        </p:txBody>
      </p:sp>
      <p:sp>
        <p:nvSpPr>
          <p:cNvPr id="6" name="Date Placeholder 5">
            <a:extLst>
              <a:ext uri="{FF2B5EF4-FFF2-40B4-BE49-F238E27FC236}">
                <a16:creationId xmlns:a16="http://schemas.microsoft.com/office/drawing/2014/main" xmlns="" id="{973C4727-3B27-4A6E-80DF-F9AE31EE8128}"/>
              </a:ext>
            </a:extLst>
          </p:cNvPr>
          <p:cNvSpPr>
            <a:spLocks noGrp="1"/>
          </p:cNvSpPr>
          <p:nvPr>
            <p:ph type="dt" sz="half" idx="10"/>
          </p:nvPr>
        </p:nvSpPr>
        <p:spPr/>
        <p:txBody>
          <a:bodyPr/>
          <a:lstStyle/>
          <a:p>
            <a:fld id="{9BEE4593-0D8E-4444-A56B-222217CE2EFB}" type="datetime1">
              <a:rPr lang="en-IN" smtClean="0"/>
              <a:pPr/>
              <a:t>08-05-2025</a:t>
            </a:fld>
            <a:endParaRPr lang="en-IN"/>
          </a:p>
        </p:txBody>
      </p:sp>
      <p:sp>
        <p:nvSpPr>
          <p:cNvPr id="4" name="Footer Placeholder 3"/>
          <p:cNvSpPr>
            <a:spLocks noGrp="1"/>
          </p:cNvSpPr>
          <p:nvPr>
            <p:ph type="ftr" sz="quarter" idx="11"/>
          </p:nvPr>
        </p:nvSpPr>
        <p:spPr/>
        <p:txBody>
          <a:bodyPr/>
          <a:lstStyle/>
          <a:p>
            <a:r>
              <a:rPr lang="en-IN" dirty="0"/>
              <a:t>BATCH NO:218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pPr/>
              <a:t>9</a:t>
            </a:fld>
            <a:endParaRPr lang="en-IN" dirty="0"/>
          </a:p>
        </p:txBody>
      </p:sp>
      <p:pic>
        <p:nvPicPr>
          <p:cNvPr id="9" name="Picture 8" descr="WhatsApp Image 2025-01-09 at 23.07.12_7b4006ce.jpg">
            <a:extLst>
              <a:ext uri="{FF2B5EF4-FFF2-40B4-BE49-F238E27FC236}">
                <a16:creationId xmlns:a16="http://schemas.microsoft.com/office/drawing/2014/main" xmlns="" id="{9E77A363-2C85-DEE4-9C8F-5809867660F1}"/>
              </a:ext>
            </a:extLst>
          </p:cNvPr>
          <p:cNvPicPr>
            <a:picLocks noChangeAspect="1"/>
          </p:cNvPicPr>
          <p:nvPr/>
        </p:nvPicPr>
        <p:blipFill>
          <a:blip r:embed="rId2"/>
          <a:stretch>
            <a:fillRect/>
          </a:stretch>
        </p:blipFill>
        <p:spPr>
          <a:xfrm>
            <a:off x="857224" y="1013164"/>
            <a:ext cx="5786477" cy="5201917"/>
          </a:xfrm>
          <a:prstGeom prst="rect">
            <a:avLst/>
          </a:prstGeom>
        </p:spPr>
      </p:pic>
    </p:spTree>
    <p:extLst>
      <p:ext uri="{BB962C8B-B14F-4D97-AF65-F5344CB8AC3E}">
        <p14:creationId xmlns:p14="http://schemas.microsoft.com/office/powerpoint/2010/main" xmlns="" val="3008548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1214</TotalTime>
  <Words>1131</Words>
  <Application>Microsoft Office PowerPoint</Application>
  <PresentationFormat>On-screen Show (4:3)</PresentationFormat>
  <Paragraphs>206</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Wood Type</vt:lpstr>
      <vt:lpstr>Slide 1</vt:lpstr>
      <vt:lpstr>Agenda</vt:lpstr>
      <vt:lpstr>ABSTRACT</vt:lpstr>
      <vt:lpstr>OBJECTIVES</vt:lpstr>
      <vt:lpstr>INTRODUCTION ABOUT VILLAGE</vt:lpstr>
      <vt:lpstr>Slide 6</vt:lpstr>
      <vt:lpstr>ACTIVITY LOG(10 Days mandatory)</vt:lpstr>
      <vt:lpstr>Slide 8</vt:lpstr>
      <vt:lpstr>SURVEY-DETAILS</vt:lpstr>
      <vt:lpstr>SURVEY ANALYSIS</vt:lpstr>
      <vt:lpstr>SURVEY ANALYSIS</vt:lpstr>
      <vt:lpstr>SOCIETY RELEVANT PROBLEM IDENTIFICATION</vt:lpstr>
      <vt:lpstr>PROTOTYPE/DEVELOPMENT OF NEW SOLUTION</vt:lpstr>
      <vt:lpstr>GEO TAGGED PHOTOS ,VIDEO LINK   </vt:lpstr>
      <vt:lpstr>AUTHENTICATED SIGNATURES PROOF  AND DETAIL.  </vt:lpstr>
      <vt:lpstr>RECOMMENDATIONS AND CONCLUSIONS  OF THE COMMUNITY SERVICE PROJECT.</vt:lpstr>
      <vt:lpstr>Slide 17</vt:lpstr>
      <vt:lpstr>Slide 18</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Dell</cp:lastModifiedBy>
  <cp:revision>96</cp:revision>
  <dcterms:created xsi:type="dcterms:W3CDTF">2019-08-05T06:49:57Z</dcterms:created>
  <dcterms:modified xsi:type="dcterms:W3CDTF">2025-05-08T03:45:32Z</dcterms:modified>
</cp:coreProperties>
</file>