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2" r:id="rId4"/>
    <p:sldId id="258" r:id="rId5"/>
    <p:sldId id="268" r:id="rId6"/>
    <p:sldId id="259" r:id="rId7"/>
    <p:sldId id="260" r:id="rId8"/>
    <p:sldId id="261" r:id="rId9"/>
    <p:sldId id="271" r:id="rId10"/>
    <p:sldId id="269" r:id="rId11"/>
    <p:sldId id="263" r:id="rId12"/>
    <p:sldId id="264" r:id="rId13"/>
    <p:sldId id="265" r:id="rId14"/>
    <p:sldId id="266" r:id="rId15"/>
    <p:sldId id="267"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3691D-75AC-44ED-8650-D5C60A5CA48D}" v="108" dt="2024-05-02T01:42:36.561"/>
    <p1510:client id="{78B646E1-B347-40B1-A593-01082ED1A26D}" v="96" dt="2024-05-02T02:27:52.722"/>
    <p1510:client id="{7DAB201B-534F-4D9B-A10F-474AE86C11FD}" v="455" dt="2024-05-02T15:31:12.071"/>
    <p1510:client id="{A42F8DB8-FBA2-4532-9CC1-F33709021397}" v="339" dt="2024-05-01T23:26:56.927"/>
    <p1510:client id="{A7D0BE8E-1C0B-4369-8E2B-FB957E5806C5}" v="206" dt="2024-05-02T03:27:04.003"/>
    <p1510:client id="{C67968C2-95AA-4D71-B0A2-6FE2BA8B0CBE}" v="151" dt="2024-05-02T00:58:46.6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400" y="6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43B9248-92E2-4CDE-84C9-925E6A3DFCE2}" type="datetimeFigureOut">
              <a:rPr lang="en-US" smtClean="0"/>
              <a:t>5/2/2024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310DD73-B917-48B2-9FAC-DFE9AE0460C1}" type="slidenum">
              <a:rPr lang="en-US" smtClean="0"/>
              <a:t>‹#›</a:t>
            </a:fld>
            <a:endParaRPr lang="en-US"/>
          </a:p>
        </p:txBody>
      </p:sp>
    </p:spTree>
    <p:extLst>
      <p:ext uri="{BB962C8B-B14F-4D97-AF65-F5344CB8AC3E}">
        <p14:creationId xmlns:p14="http://schemas.microsoft.com/office/powerpoint/2010/main" val="88041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662776" y="372810"/>
            <a:ext cx="16962755" cy="9541510"/>
          </a:xfrm>
          <a:custGeom>
            <a:avLst/>
            <a:gdLst/>
            <a:ahLst/>
            <a:cxnLst/>
            <a:rect l="l" t="t" r="r" b="b"/>
            <a:pathLst>
              <a:path w="16962755" h="9541510">
                <a:moveTo>
                  <a:pt x="16962448" y="9541376"/>
                </a:moveTo>
                <a:lnTo>
                  <a:pt x="0" y="9541376"/>
                </a:lnTo>
                <a:lnTo>
                  <a:pt x="0" y="0"/>
                </a:lnTo>
                <a:lnTo>
                  <a:pt x="16962448" y="0"/>
                </a:lnTo>
                <a:lnTo>
                  <a:pt x="16962448" y="9541376"/>
                </a:lnTo>
                <a:close/>
              </a:path>
            </a:pathLst>
          </a:custGeom>
          <a:solidFill>
            <a:srgbClr val="0466C7">
              <a:alpha val="73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88288" y="2405042"/>
            <a:ext cx="14911423" cy="955039"/>
          </a:xfrm>
          <a:prstGeom prst="rect">
            <a:avLst/>
          </a:prstGeom>
        </p:spPr>
        <p:txBody>
          <a:bodyPr wrap="square" lIns="0" tIns="0" rIns="0" bIns="0">
            <a:spAutoFit/>
          </a:bodyPr>
          <a:lstStyle>
            <a:lvl1pPr>
              <a:defRPr sz="6100" b="1" i="0">
                <a:solidFill>
                  <a:schemeClr val="tx1"/>
                </a:solidFill>
                <a:latin typeface="Tahoma"/>
                <a:cs typeface="Tahoma"/>
              </a:defRPr>
            </a:lvl1pPr>
          </a:lstStyle>
          <a:p>
            <a:endParaRPr/>
          </a:p>
        </p:txBody>
      </p:sp>
      <p:sp>
        <p:nvSpPr>
          <p:cNvPr id="3" name="Holder 3"/>
          <p:cNvSpPr>
            <a:spLocks noGrp="1"/>
          </p:cNvSpPr>
          <p:nvPr>
            <p:ph type="body" idx="1"/>
          </p:nvPr>
        </p:nvSpPr>
        <p:spPr>
          <a:xfrm>
            <a:off x="3634720" y="2437617"/>
            <a:ext cx="11018559" cy="54737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object 5"/>
          <p:cNvSpPr txBox="1">
            <a:spLocks noGrp="1"/>
          </p:cNvSpPr>
          <p:nvPr>
            <p:ph type="title"/>
          </p:nvPr>
        </p:nvSpPr>
        <p:spPr>
          <a:xfrm>
            <a:off x="797472" y="1217724"/>
            <a:ext cx="7157248" cy="5469894"/>
          </a:xfrm>
          <a:prstGeom prst="rect">
            <a:avLst/>
          </a:prstGeom>
        </p:spPr>
        <p:txBody>
          <a:bodyPr vert="horz" lIns="91440" tIns="45720" rIns="91440" bIns="45720" rtlCol="0" anchor="ctr">
            <a:normAutofit/>
          </a:bodyPr>
          <a:lstStyle/>
          <a:p>
            <a:pPr marL="12700" marR="5080" algn="ctr" rtl="0">
              <a:lnSpc>
                <a:spcPct val="90000"/>
              </a:lnSpc>
              <a:spcBef>
                <a:spcPct val="0"/>
              </a:spcBef>
            </a:pPr>
            <a:r>
              <a:rPr lang="en-US" sz="4800" kern="1200" spc="570">
                <a:latin typeface="+mj-lt"/>
                <a:cs typeface="+mj-cs"/>
              </a:rPr>
              <a:t>Insights And Trends In Apparel Data</a:t>
            </a:r>
            <a:br>
              <a:rPr lang="en-US" sz="4400" kern="1200" spc="570">
                <a:latin typeface="+mj-lt"/>
                <a:cs typeface="+mj-cs"/>
              </a:rPr>
            </a:br>
            <a:endParaRPr lang="en-US" sz="4400" kern="1200">
              <a:solidFill>
                <a:schemeClr val="tx1"/>
              </a:solidFill>
              <a:latin typeface="+mj-lt"/>
              <a:ea typeface="Calibri"/>
              <a:cs typeface="Calibri"/>
            </a:endParaRPr>
          </a:p>
        </p:txBody>
      </p:sp>
      <p:sp>
        <p:nvSpPr>
          <p:cNvPr id="61" name="Freeform: Shape 6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97985" y="1"/>
            <a:ext cx="1732713" cy="93754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bject 6"/>
          <p:cNvSpPr txBox="1"/>
          <p:nvPr/>
        </p:nvSpPr>
        <p:spPr>
          <a:xfrm>
            <a:off x="1604541" y="6138500"/>
            <a:ext cx="6484053" cy="3575463"/>
          </a:xfrm>
          <a:prstGeom prst="rect">
            <a:avLst/>
          </a:prstGeom>
        </p:spPr>
        <p:txBody>
          <a:bodyPr vert="horz" lIns="91440" tIns="45720" rIns="91440" bIns="45720" rtlCol="0" anchor="t">
            <a:normAutofit/>
          </a:bodyPr>
          <a:lstStyle/>
          <a:p>
            <a:pPr marL="219075" marR="364490" algn="ctr">
              <a:lnSpc>
                <a:spcPct val="90000"/>
              </a:lnSpc>
              <a:spcBef>
                <a:spcPts val="95"/>
              </a:spcBef>
            </a:pPr>
            <a:endParaRPr lang="en-US" sz="4000" b="1" spc="-185" dirty="0">
              <a:ea typeface="Calibri"/>
              <a:cs typeface="Calibri"/>
            </a:endParaRPr>
          </a:p>
          <a:p>
            <a:pPr marL="447675" marR="364490" indent="-228600">
              <a:lnSpc>
                <a:spcPct val="90000"/>
              </a:lnSpc>
              <a:spcBef>
                <a:spcPts val="95"/>
              </a:spcBef>
              <a:buFont typeface="Arial" panose="020B0604020202020204" pitchFamily="34" charset="0"/>
              <a:buChar char="•"/>
            </a:pPr>
            <a:r>
              <a:rPr lang="en-US" sz="3200" spc="-185" dirty="0"/>
              <a:t>Manideep Kotha</a:t>
            </a:r>
            <a:r>
              <a:rPr lang="en-US" sz="3200" spc="-170" dirty="0"/>
              <a:t>-</a:t>
            </a:r>
            <a:r>
              <a:rPr lang="en-US" sz="3200" spc="-360" dirty="0"/>
              <a:t> </a:t>
            </a:r>
            <a:r>
              <a:rPr lang="en-US" sz="3200" spc="-185" dirty="0"/>
              <a:t>MXK230078</a:t>
            </a:r>
            <a:endParaRPr lang="en-US" sz="3200" spc="-185" dirty="0">
              <a:ea typeface="Calibri"/>
              <a:cs typeface="Calibri"/>
            </a:endParaRPr>
          </a:p>
          <a:p>
            <a:pPr marL="447675" marR="364490" indent="-228600">
              <a:lnSpc>
                <a:spcPct val="90000"/>
              </a:lnSpc>
              <a:spcBef>
                <a:spcPts val="95"/>
              </a:spcBef>
              <a:buFont typeface="Arial" panose="020B0604020202020204" pitchFamily="34" charset="0"/>
              <a:buChar char="•"/>
            </a:pPr>
            <a:r>
              <a:rPr lang="en-US" sz="3200" spc="-114" dirty="0"/>
              <a:t> M. Sai </a:t>
            </a:r>
            <a:r>
              <a:rPr lang="en-US" sz="3200" spc="-80" dirty="0"/>
              <a:t>Chakradhar </a:t>
            </a:r>
            <a:r>
              <a:rPr lang="en-US" sz="3200" spc="-170" dirty="0"/>
              <a:t>–</a:t>
            </a:r>
            <a:r>
              <a:rPr lang="en-US" sz="3200" spc="-360" dirty="0"/>
              <a:t> </a:t>
            </a:r>
            <a:r>
              <a:rPr lang="en-US" sz="3200" spc="-80" dirty="0"/>
              <a:t>SXM230175</a:t>
            </a:r>
            <a:r>
              <a:rPr lang="en-US" sz="3200" spc="-114" dirty="0"/>
              <a:t> </a:t>
            </a:r>
            <a:endParaRPr lang="en-US" sz="3200" spc="-114" dirty="0">
              <a:ea typeface="Calibri"/>
              <a:cs typeface="Calibri"/>
            </a:endParaRPr>
          </a:p>
          <a:p>
            <a:pPr marL="447675" marR="364490" indent="-228600">
              <a:lnSpc>
                <a:spcPct val="90000"/>
              </a:lnSpc>
              <a:spcBef>
                <a:spcPts val="95"/>
              </a:spcBef>
              <a:buFont typeface="Arial" panose="020B0604020202020204" pitchFamily="34" charset="0"/>
              <a:buChar char="•"/>
            </a:pPr>
            <a:r>
              <a:rPr lang="en-US" sz="3200" spc="-185" dirty="0"/>
              <a:t>Omkar </a:t>
            </a:r>
            <a:r>
              <a:rPr lang="en-US" sz="3200" spc="-185" dirty="0" err="1"/>
              <a:t>Gampala</a:t>
            </a:r>
            <a:r>
              <a:rPr lang="en-US" sz="3200" spc="-360" dirty="0"/>
              <a:t> </a:t>
            </a:r>
            <a:r>
              <a:rPr lang="en-US" sz="3200" spc="-170" dirty="0"/>
              <a:t>–</a:t>
            </a:r>
            <a:r>
              <a:rPr lang="en-US" sz="3200" spc="-360" dirty="0"/>
              <a:t> </a:t>
            </a:r>
            <a:r>
              <a:rPr lang="en-US" sz="3200" spc="-185" dirty="0"/>
              <a:t>OXG230006</a:t>
            </a:r>
            <a:endParaRPr lang="en-US" sz="3200" dirty="0">
              <a:ea typeface="Calibri"/>
              <a:cs typeface="Calibri"/>
            </a:endParaRPr>
          </a:p>
          <a:p>
            <a:pPr marL="447675" marR="364490" indent="-228600">
              <a:lnSpc>
                <a:spcPct val="90000"/>
              </a:lnSpc>
              <a:spcBef>
                <a:spcPts val="95"/>
              </a:spcBef>
              <a:buFont typeface="Arial" panose="020B0604020202020204" pitchFamily="34" charset="0"/>
              <a:buChar char="•"/>
            </a:pPr>
            <a:r>
              <a:rPr lang="en-US" sz="3200" spc="-140" dirty="0"/>
              <a:t>Ankit </a:t>
            </a:r>
            <a:r>
              <a:rPr lang="en-US" sz="3200" spc="-140" dirty="0" err="1"/>
              <a:t>Pathange</a:t>
            </a:r>
            <a:r>
              <a:rPr lang="en-US" sz="3200" spc="-140" dirty="0"/>
              <a:t> </a:t>
            </a:r>
            <a:r>
              <a:rPr lang="en-US" sz="3200" spc="-160" dirty="0"/>
              <a:t>–</a:t>
            </a:r>
            <a:r>
              <a:rPr lang="en-US" sz="3200" spc="-340" dirty="0"/>
              <a:t> AXP230040</a:t>
            </a:r>
            <a:endParaRPr lang="en-US" sz="3200" dirty="0">
              <a:ea typeface="Calibri"/>
              <a:cs typeface="Calibri"/>
            </a:endParaRPr>
          </a:p>
        </p:txBody>
      </p:sp>
      <p:sp>
        <p:nvSpPr>
          <p:cNvPr id="63" name="Oval 6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2277" y="5135938"/>
            <a:ext cx="811233" cy="811233"/>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41" descr="Suit">
            <a:extLst>
              <a:ext uri="{FF2B5EF4-FFF2-40B4-BE49-F238E27FC236}">
                <a16:creationId xmlns:a16="http://schemas.microsoft.com/office/drawing/2014/main" id="{F67606C3-327D-8238-8204-06CCB40E8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30776" y="1824728"/>
            <a:ext cx="5671576" cy="567157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5" name="Freeform: Shape 6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4403" y="1"/>
            <a:ext cx="3100422" cy="243281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7" name="Straight Connector 6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208117" y="154185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1184870" y="7750023"/>
            <a:ext cx="2753587" cy="3037177"/>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4290" y="9050692"/>
            <a:ext cx="2986596" cy="1236308"/>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77544" y="8278794"/>
            <a:ext cx="2010457" cy="2008207"/>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6F65B479-69B7-B371-5EBC-AA8C76FE5DA7}"/>
              </a:ext>
            </a:extLst>
          </p:cNvPr>
          <p:cNvSpPr txBox="1"/>
          <p:nvPr/>
        </p:nvSpPr>
        <p:spPr>
          <a:xfrm>
            <a:off x="1974850" y="5943600"/>
            <a:ext cx="47625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Calibri"/>
                <a:cs typeface="Calibri"/>
              </a:rPr>
              <a:t>Group-3</a:t>
            </a:r>
            <a:r>
              <a:rPr lang="en-US" sz="4000" b="1" dirty="0">
                <a:ea typeface="Calibri"/>
                <a:cs typeface="Calibri"/>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770A870-69AF-8818-DC38-9C97CF2C51C1}"/>
              </a:ext>
            </a:extLst>
          </p:cNvPr>
          <p:cNvSpPr>
            <a:spLocks noGrp="1"/>
          </p:cNvSpPr>
          <p:nvPr>
            <p:ph type="title"/>
          </p:nvPr>
        </p:nvSpPr>
        <p:spPr>
          <a:xfrm>
            <a:off x="1257300" y="914400"/>
            <a:ext cx="5609011" cy="1996258"/>
          </a:xfrm>
        </p:spPr>
        <p:txBody>
          <a:bodyPr>
            <a:normAutofit/>
          </a:bodyPr>
          <a:lstStyle/>
          <a:p>
            <a:r>
              <a:rPr lang="en-US" b="1">
                <a:latin typeface="Arial" panose="020B0604020202020204" pitchFamily="34" charset="0"/>
                <a:cs typeface="Arial" panose="020B0604020202020204" pitchFamily="34" charset="0"/>
              </a:rPr>
              <a:t>Scatter Plot</a:t>
            </a:r>
            <a:br>
              <a:rPr lang="en-US" b="1">
                <a:latin typeface="Arial" panose="020B0604020202020204" pitchFamily="34" charset="0"/>
                <a:cs typeface="Arial" panose="020B0604020202020204" pitchFamily="34" charset="0"/>
              </a:rPr>
            </a:br>
            <a:endParaRPr lang="en-US"/>
          </a:p>
        </p:txBody>
      </p:sp>
      <p:sp>
        <p:nvSpPr>
          <p:cNvPr id="5" name="Text Placeholder 4">
            <a:extLst>
              <a:ext uri="{FF2B5EF4-FFF2-40B4-BE49-F238E27FC236}">
                <a16:creationId xmlns:a16="http://schemas.microsoft.com/office/drawing/2014/main" id="{71859B75-D838-7560-6683-35729BC06651}"/>
              </a:ext>
            </a:extLst>
          </p:cNvPr>
          <p:cNvSpPr>
            <a:spLocks noGrp="1"/>
          </p:cNvSpPr>
          <p:nvPr>
            <p:ph type="body" idx="1"/>
          </p:nvPr>
        </p:nvSpPr>
        <p:spPr>
          <a:xfrm>
            <a:off x="1293549" y="3291153"/>
            <a:ext cx="5140501" cy="5862879"/>
          </a:xfrm>
        </p:spPr>
        <p:txBody>
          <a:bodyPr wrap="square" lIns="0" tIns="0" rIns="0" bIns="0" anchor="t">
            <a:normAutofit lnSpcReduction="10000"/>
          </a:bodyPr>
          <a:lstStyle/>
          <a:p>
            <a:pPr>
              <a:spcAft>
                <a:spcPts val="600"/>
              </a:spcAft>
            </a:pPr>
            <a:r>
              <a:rPr lang="en-US" sz="3100"/>
              <a:t>When we blow up the previous picture, we can clearly see that </a:t>
            </a:r>
            <a:endParaRPr lang="en-US" sz="3100">
              <a:ea typeface="Calibri"/>
              <a:cs typeface="Calibri"/>
            </a:endParaRPr>
          </a:p>
          <a:p>
            <a:pPr marL="571500" indent="-571500">
              <a:spcAft>
                <a:spcPts val="600"/>
              </a:spcAft>
              <a:buFont typeface="Arial" panose="020B0604020202020204" pitchFamily="34" charset="0"/>
              <a:buChar char="•"/>
            </a:pPr>
            <a:r>
              <a:rPr lang="en-US" sz="3100"/>
              <a:t>Min cost of production of apparel is 47.5 with max cost of production is 57.5</a:t>
            </a:r>
            <a:endParaRPr lang="en-US" sz="3100">
              <a:ea typeface="Calibri"/>
              <a:cs typeface="Calibri"/>
            </a:endParaRPr>
          </a:p>
          <a:p>
            <a:pPr marL="571500" indent="-571500">
              <a:spcAft>
                <a:spcPts val="600"/>
              </a:spcAft>
              <a:buFont typeface="Arial" panose="020B0604020202020204" pitchFamily="34" charset="0"/>
              <a:buChar char="•"/>
            </a:pPr>
            <a:r>
              <a:rPr lang="en-US" sz="3100"/>
              <a:t>Most of the apparel are being sold at the price range of 60 to 80 with some exceptions.</a:t>
            </a:r>
            <a:endParaRPr lang="en-US" sz="3100">
              <a:ea typeface="Calibri"/>
              <a:cs typeface="Calibri"/>
            </a:endParaRPr>
          </a:p>
          <a:p>
            <a:pPr marL="571500" indent="-571500">
              <a:spcAft>
                <a:spcPts val="600"/>
              </a:spcAft>
              <a:buFont typeface="Arial" panose="020B0604020202020204" pitchFamily="34" charset="0"/>
              <a:buChar char="•"/>
            </a:pPr>
            <a:r>
              <a:rPr lang="en-US" sz="3100"/>
              <a:t>Based on the data from this scatter plot we can assume that this is profit making.</a:t>
            </a:r>
            <a:endParaRPr lang="en-US" sz="3100">
              <a:ea typeface="Calibri"/>
              <a:cs typeface="Calibri"/>
            </a:endParaRPr>
          </a:p>
        </p:txBody>
      </p:sp>
      <p:pic>
        <p:nvPicPr>
          <p:cNvPr id="7" name="Picture 6" descr="A graph of blue dots&#10;&#10;Description automatically generated">
            <a:extLst>
              <a:ext uri="{FF2B5EF4-FFF2-40B4-BE49-F238E27FC236}">
                <a16:creationId xmlns:a16="http://schemas.microsoft.com/office/drawing/2014/main" id="{2975D896-0747-2CA7-C224-3664E2B67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185" y="1329730"/>
            <a:ext cx="9232712" cy="7663151"/>
          </a:xfrm>
          <a:prstGeom prst="rect">
            <a:avLst/>
          </a:prstGeom>
        </p:spPr>
      </p:pic>
    </p:spTree>
    <p:extLst>
      <p:ext uri="{BB962C8B-B14F-4D97-AF65-F5344CB8AC3E}">
        <p14:creationId xmlns:p14="http://schemas.microsoft.com/office/powerpoint/2010/main" val="205363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946404" y="959280"/>
            <a:ext cx="5143500" cy="2578608"/>
          </a:xfrm>
          <a:prstGeom prst="rect">
            <a:avLst/>
          </a:prstGeom>
        </p:spPr>
        <p:txBody>
          <a:bodyPr vert="horz" lIns="91440" tIns="45720" rIns="91440" bIns="45720" rtlCol="0" anchor="b">
            <a:normAutofit/>
          </a:bodyPr>
          <a:lstStyle/>
          <a:p>
            <a:pPr marL="12700" algn="l" rtl="0">
              <a:lnSpc>
                <a:spcPct val="90000"/>
              </a:lnSpc>
              <a:spcBef>
                <a:spcPct val="0"/>
              </a:spcBef>
            </a:pPr>
            <a:r>
              <a:rPr lang="en-US" sz="7500" kern="1200" spc="-240">
                <a:solidFill>
                  <a:schemeClr val="tx1"/>
                </a:solidFill>
                <a:latin typeface="+mj-lt"/>
                <a:ea typeface="+mj-ea"/>
                <a:cs typeface="+mj-cs"/>
              </a:rPr>
              <a:t>HISTOGRAM</a:t>
            </a:r>
            <a:endParaRPr lang="en-US" sz="75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p:nvPr/>
        </p:nvSpPr>
        <p:spPr>
          <a:xfrm>
            <a:off x="946404" y="4210812"/>
            <a:ext cx="5143500" cy="5116068"/>
          </a:xfrm>
          <a:prstGeom prst="rect">
            <a:avLst/>
          </a:prstGeom>
        </p:spPr>
        <p:txBody>
          <a:bodyPr vert="horz" lIns="91440" tIns="45720" rIns="91440" bIns="45720" rtlCol="0" anchor="t">
            <a:normAutofit/>
          </a:bodyPr>
          <a:lstStyle/>
          <a:p>
            <a:pPr algn="l" rtl="0" fontAlgn="base">
              <a:buFont typeface="Arial" panose="020B0604020202020204" pitchFamily="34" charset="0"/>
              <a:buChar char="•"/>
            </a:pPr>
            <a:r>
              <a:rPr lang="en-US" sz="3100" b="0" i="0">
                <a:solidFill>
                  <a:srgbClr val="000000"/>
                </a:solidFill>
                <a:effectLst/>
                <a:highlight>
                  <a:srgbClr val="FFFFFF"/>
                </a:highlight>
                <a:latin typeface="Calibri"/>
                <a:ea typeface="Calibri"/>
                <a:cs typeface="Calibri"/>
              </a:rPr>
              <a:t>From the graph we can conclude that the most frequent production cost is </a:t>
            </a:r>
            <a:r>
              <a:rPr lang="en-US" sz="3100" b="1" i="0">
                <a:solidFill>
                  <a:srgbClr val="000000"/>
                </a:solidFill>
                <a:effectLst/>
                <a:highlight>
                  <a:srgbClr val="FFFFFF"/>
                </a:highlight>
                <a:latin typeface="Calibri"/>
                <a:ea typeface="Calibri"/>
                <a:cs typeface="Calibri"/>
              </a:rPr>
              <a:t>44</a:t>
            </a:r>
            <a:r>
              <a:rPr lang="en-US" sz="3100" b="0" i="0">
                <a:solidFill>
                  <a:srgbClr val="000000"/>
                </a:solidFill>
                <a:effectLst/>
                <a:highlight>
                  <a:srgbClr val="FFFFFF"/>
                </a:highlight>
                <a:latin typeface="Calibri"/>
                <a:ea typeface="Calibri"/>
                <a:cs typeface="Calibri"/>
              </a:rPr>
              <a:t> with close to </a:t>
            </a:r>
            <a:r>
              <a:rPr lang="en-US" sz="3100" b="1" i="0">
                <a:solidFill>
                  <a:srgbClr val="000000"/>
                </a:solidFill>
                <a:effectLst/>
                <a:highlight>
                  <a:srgbClr val="FFFFFF"/>
                </a:highlight>
                <a:latin typeface="Calibri"/>
                <a:ea typeface="Calibri"/>
                <a:cs typeface="Calibri"/>
              </a:rPr>
              <a:t>1000 items</a:t>
            </a:r>
            <a:r>
              <a:rPr lang="en-US" sz="3100" b="0" i="0">
                <a:solidFill>
                  <a:srgbClr val="000000"/>
                </a:solidFill>
                <a:effectLst/>
                <a:highlight>
                  <a:srgbClr val="FFFFFF"/>
                </a:highlight>
                <a:latin typeface="Calibri"/>
                <a:ea typeface="Calibri"/>
                <a:cs typeface="Calibri"/>
              </a:rPr>
              <a:t> and the least frequent production cost is </a:t>
            </a:r>
            <a:r>
              <a:rPr lang="en-US" sz="3100" b="1" i="0">
                <a:solidFill>
                  <a:srgbClr val="000000"/>
                </a:solidFill>
                <a:effectLst/>
                <a:highlight>
                  <a:srgbClr val="FFFFFF"/>
                </a:highlight>
                <a:latin typeface="Calibri"/>
                <a:ea typeface="Calibri"/>
                <a:cs typeface="Calibri"/>
              </a:rPr>
              <a:t>57.5 </a:t>
            </a:r>
            <a:r>
              <a:rPr lang="en-US" sz="3100" b="0" i="0">
                <a:solidFill>
                  <a:srgbClr val="000000"/>
                </a:solidFill>
                <a:effectLst/>
                <a:highlight>
                  <a:srgbClr val="FFFFFF"/>
                </a:highlight>
                <a:latin typeface="Calibri"/>
                <a:ea typeface="Calibri"/>
                <a:cs typeface="Calibri"/>
              </a:rPr>
              <a:t>with less than </a:t>
            </a:r>
            <a:r>
              <a:rPr lang="en-US" sz="3100" b="1" i="0">
                <a:solidFill>
                  <a:srgbClr val="000000"/>
                </a:solidFill>
                <a:effectLst/>
                <a:highlight>
                  <a:srgbClr val="FFFFFF"/>
                </a:highlight>
                <a:latin typeface="Calibri"/>
                <a:ea typeface="Calibri"/>
                <a:cs typeface="Calibri"/>
              </a:rPr>
              <a:t>100 items</a:t>
            </a:r>
            <a:r>
              <a:rPr lang="en-US" sz="3100" b="0" i="0">
                <a:solidFill>
                  <a:srgbClr val="000000"/>
                </a:solidFill>
                <a:effectLst/>
                <a:highlight>
                  <a:srgbClr val="FFFFFF"/>
                </a:highlight>
                <a:latin typeface="Calibri"/>
                <a:ea typeface="Calibri"/>
                <a:cs typeface="Calibri"/>
              </a:rPr>
              <a:t>. </a:t>
            </a:r>
          </a:p>
          <a:p>
            <a:pPr algn="l" rtl="0" fontAlgn="base">
              <a:buFont typeface="Arial" panose="020B0604020202020204" pitchFamily="34" charset="0"/>
              <a:buChar char="•"/>
            </a:pPr>
            <a:r>
              <a:rPr lang="en-US" sz="3100" b="0" i="0">
                <a:solidFill>
                  <a:srgbClr val="000000"/>
                </a:solidFill>
                <a:effectLst/>
                <a:highlight>
                  <a:srgbClr val="FFFFFF"/>
                </a:highlight>
                <a:latin typeface="Calibri"/>
                <a:ea typeface="Calibri"/>
                <a:cs typeface="Calibri"/>
              </a:rPr>
              <a:t>The production cost for most of the items is between </a:t>
            </a:r>
            <a:r>
              <a:rPr lang="en-US" sz="3100" b="1" i="0">
                <a:solidFill>
                  <a:srgbClr val="000000"/>
                </a:solidFill>
                <a:effectLst/>
                <a:highlight>
                  <a:srgbClr val="FFFFFF"/>
                </a:highlight>
                <a:latin typeface="Calibri"/>
                <a:ea typeface="Calibri"/>
                <a:cs typeface="Calibri"/>
              </a:rPr>
              <a:t>40</a:t>
            </a:r>
            <a:r>
              <a:rPr lang="en-US" sz="3100" b="0" i="0">
                <a:solidFill>
                  <a:srgbClr val="000000"/>
                </a:solidFill>
                <a:effectLst/>
                <a:highlight>
                  <a:srgbClr val="FFFFFF"/>
                </a:highlight>
                <a:latin typeface="Calibri"/>
                <a:ea typeface="Calibri"/>
                <a:cs typeface="Calibri"/>
              </a:rPr>
              <a:t> and </a:t>
            </a:r>
            <a:r>
              <a:rPr lang="en-US" sz="3100" b="1" i="0">
                <a:solidFill>
                  <a:srgbClr val="000000"/>
                </a:solidFill>
                <a:effectLst/>
                <a:highlight>
                  <a:srgbClr val="FFFFFF"/>
                </a:highlight>
                <a:latin typeface="Calibri"/>
                <a:ea typeface="Calibri"/>
                <a:cs typeface="Calibri"/>
              </a:rPr>
              <a:t>45</a:t>
            </a:r>
            <a:r>
              <a:rPr lang="en-US" sz="3100" b="0" i="0">
                <a:solidFill>
                  <a:srgbClr val="000000"/>
                </a:solidFill>
                <a:effectLst/>
                <a:highlight>
                  <a:srgbClr val="FFFFFF"/>
                </a:highlight>
                <a:latin typeface="Calibri"/>
                <a:ea typeface="Calibri"/>
                <a:cs typeface="Calibri"/>
              </a:rPr>
              <a:t>. </a:t>
            </a:r>
          </a:p>
          <a:p>
            <a:pPr marL="457200" indent="-228600">
              <a:lnSpc>
                <a:spcPct val="90000"/>
              </a:lnSpc>
              <a:spcBef>
                <a:spcPts val="0"/>
              </a:spcBef>
              <a:spcAft>
                <a:spcPts val="600"/>
              </a:spcAft>
              <a:buFont typeface="Arial" panose="020B0604020202020204" pitchFamily="34" charset="0"/>
              <a:buChar char="•"/>
            </a:pPr>
            <a:endParaRPr lang="en-US" sz="3100">
              <a:ea typeface="Calibri"/>
              <a:cs typeface="Calibri"/>
            </a:endParaRPr>
          </a:p>
        </p:txBody>
      </p:sp>
      <p:pic>
        <p:nvPicPr>
          <p:cNvPr id="5122" name="Picture 2" descr="A graph of a distribution of production cost&#10;&#10;Description automatically generated">
            <a:extLst>
              <a:ext uri="{FF2B5EF4-FFF2-40B4-BE49-F238E27FC236}">
                <a16:creationId xmlns:a16="http://schemas.microsoft.com/office/drawing/2014/main" id="{0BD2EED3-E77E-40AD-4FF7-9ED0221FC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404" y="2781300"/>
            <a:ext cx="8286750" cy="529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905721" y="3654090"/>
            <a:ext cx="2214880" cy="190500"/>
            <a:chOff x="6905721" y="3654090"/>
            <a:chExt cx="2214880" cy="190500"/>
          </a:xfrm>
        </p:grpSpPr>
        <p:sp>
          <p:nvSpPr>
            <p:cNvPr id="3" name="object 3"/>
            <p:cNvSpPr/>
            <p:nvPr/>
          </p:nvSpPr>
          <p:spPr>
            <a:xfrm>
              <a:off x="6941439" y="3749340"/>
              <a:ext cx="2179320" cy="0"/>
            </a:xfrm>
            <a:custGeom>
              <a:avLst/>
              <a:gdLst/>
              <a:ahLst/>
              <a:cxnLst/>
              <a:rect l="l" t="t" r="r" b="b"/>
              <a:pathLst>
                <a:path w="2179320">
                  <a:moveTo>
                    <a:pt x="2178721" y="0"/>
                  </a:moveTo>
                  <a:lnTo>
                    <a:pt x="0" y="0"/>
                  </a:lnTo>
                </a:path>
              </a:pathLst>
            </a:custGeom>
            <a:ln w="47624">
              <a:solidFill>
                <a:srgbClr val="000000"/>
              </a:solidFill>
            </a:ln>
          </p:spPr>
          <p:txBody>
            <a:bodyPr wrap="square" lIns="0" tIns="0" rIns="0" bIns="0" rtlCol="0"/>
            <a:lstStyle/>
            <a:p>
              <a:endParaRPr/>
            </a:p>
          </p:txBody>
        </p:sp>
        <p:sp>
          <p:nvSpPr>
            <p:cNvPr id="4" name="object 4"/>
            <p:cNvSpPr/>
            <p:nvPr/>
          </p:nvSpPr>
          <p:spPr>
            <a:xfrm>
              <a:off x="6929533" y="3677903"/>
              <a:ext cx="95250" cy="142875"/>
            </a:xfrm>
            <a:custGeom>
              <a:avLst/>
              <a:gdLst/>
              <a:ahLst/>
              <a:cxnLst/>
              <a:rect l="l" t="t" r="r" b="b"/>
              <a:pathLst>
                <a:path w="95250" h="142875">
                  <a:moveTo>
                    <a:pt x="95249" y="142874"/>
                  </a:moveTo>
                  <a:lnTo>
                    <a:pt x="0" y="71437"/>
                  </a:lnTo>
                  <a:lnTo>
                    <a:pt x="95249" y="0"/>
                  </a:lnTo>
                </a:path>
              </a:pathLst>
            </a:custGeom>
            <a:ln w="47624">
              <a:solidFill>
                <a:srgbClr val="000000"/>
              </a:solidFill>
            </a:ln>
          </p:spPr>
          <p:txBody>
            <a:bodyPr wrap="square" lIns="0" tIns="0" rIns="0" bIns="0" rtlCol="0"/>
            <a:lstStyle/>
            <a:p>
              <a:endParaRPr/>
            </a:p>
          </p:txBody>
        </p:sp>
      </p:grpSp>
      <p:grpSp>
        <p:nvGrpSpPr>
          <p:cNvPr id="5" name="object 5"/>
          <p:cNvGrpSpPr/>
          <p:nvPr/>
        </p:nvGrpSpPr>
        <p:grpSpPr>
          <a:xfrm>
            <a:off x="9244012" y="5471278"/>
            <a:ext cx="2381250" cy="190500"/>
            <a:chOff x="9244012" y="5471278"/>
            <a:chExt cx="2381250" cy="190500"/>
          </a:xfrm>
        </p:grpSpPr>
        <p:sp>
          <p:nvSpPr>
            <p:cNvPr id="6" name="object 6"/>
            <p:cNvSpPr/>
            <p:nvPr/>
          </p:nvSpPr>
          <p:spPr>
            <a:xfrm>
              <a:off x="9244012" y="5566528"/>
              <a:ext cx="2345055" cy="0"/>
            </a:xfrm>
            <a:custGeom>
              <a:avLst/>
              <a:gdLst/>
              <a:ahLst/>
              <a:cxnLst/>
              <a:rect l="l" t="t" r="r" b="b"/>
              <a:pathLst>
                <a:path w="2345054">
                  <a:moveTo>
                    <a:pt x="0" y="0"/>
                  </a:moveTo>
                  <a:lnTo>
                    <a:pt x="2344978" y="0"/>
                  </a:lnTo>
                </a:path>
              </a:pathLst>
            </a:custGeom>
            <a:ln w="47624">
              <a:solidFill>
                <a:srgbClr val="000000"/>
              </a:solidFill>
            </a:ln>
          </p:spPr>
          <p:txBody>
            <a:bodyPr wrap="square" lIns="0" tIns="0" rIns="0" bIns="0" rtlCol="0"/>
            <a:lstStyle/>
            <a:p>
              <a:endParaRPr/>
            </a:p>
          </p:txBody>
        </p:sp>
        <p:sp>
          <p:nvSpPr>
            <p:cNvPr id="7" name="object 7"/>
            <p:cNvSpPr/>
            <p:nvPr/>
          </p:nvSpPr>
          <p:spPr>
            <a:xfrm>
              <a:off x="11505646" y="5495091"/>
              <a:ext cx="95250" cy="142875"/>
            </a:xfrm>
            <a:custGeom>
              <a:avLst/>
              <a:gdLst/>
              <a:ahLst/>
              <a:cxnLst/>
              <a:rect l="l" t="t" r="r" b="b"/>
              <a:pathLst>
                <a:path w="95250" h="142875">
                  <a:moveTo>
                    <a:pt x="0" y="0"/>
                  </a:moveTo>
                  <a:lnTo>
                    <a:pt x="95249" y="71437"/>
                  </a:lnTo>
                  <a:lnTo>
                    <a:pt x="0" y="142874"/>
                  </a:lnTo>
                </a:path>
              </a:pathLst>
            </a:custGeom>
            <a:ln w="47624">
              <a:solidFill>
                <a:srgbClr val="000000"/>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12703812" y="5261621"/>
            <a:ext cx="666749" cy="609599"/>
          </a:xfrm>
          <a:prstGeom prst="rect">
            <a:avLst/>
          </a:prstGeom>
        </p:spPr>
      </p:pic>
      <p:sp>
        <p:nvSpPr>
          <p:cNvPr id="10" name="object 10"/>
          <p:cNvSpPr txBox="1">
            <a:spLocks noGrp="1"/>
          </p:cNvSpPr>
          <p:nvPr>
            <p:ph type="title"/>
          </p:nvPr>
        </p:nvSpPr>
        <p:spPr>
          <a:xfrm>
            <a:off x="6666101" y="989139"/>
            <a:ext cx="4201795" cy="878840"/>
          </a:xfrm>
          <a:prstGeom prst="rect">
            <a:avLst/>
          </a:prstGeom>
        </p:spPr>
        <p:txBody>
          <a:bodyPr vert="horz" wrap="square" lIns="0" tIns="12700" rIns="0" bIns="0" rtlCol="0">
            <a:spAutoFit/>
          </a:bodyPr>
          <a:lstStyle/>
          <a:p>
            <a:pPr marL="12700">
              <a:lnSpc>
                <a:spcPct val="100000"/>
              </a:lnSpc>
              <a:spcBef>
                <a:spcPts val="100"/>
              </a:spcBef>
            </a:pPr>
            <a:r>
              <a:rPr sz="5600" spc="-15"/>
              <a:t>P</a:t>
            </a:r>
            <a:r>
              <a:rPr sz="5600" spc="-295"/>
              <a:t>I</a:t>
            </a:r>
            <a:r>
              <a:rPr sz="5600" spc="-50"/>
              <a:t>E</a:t>
            </a:r>
            <a:r>
              <a:rPr sz="5600" spc="-320"/>
              <a:t> </a:t>
            </a:r>
            <a:r>
              <a:rPr sz="5600" spc="-100"/>
              <a:t>C</a:t>
            </a:r>
            <a:r>
              <a:rPr sz="5600" spc="-229"/>
              <a:t>H</a:t>
            </a:r>
            <a:r>
              <a:rPr sz="5600" spc="-5"/>
              <a:t>A</a:t>
            </a:r>
            <a:r>
              <a:rPr sz="5600" spc="-300"/>
              <a:t>R</a:t>
            </a:r>
            <a:r>
              <a:rPr sz="5600" spc="-165"/>
              <a:t>T</a:t>
            </a:r>
            <a:r>
              <a:rPr sz="5600" spc="-55"/>
              <a:t>S</a:t>
            </a:r>
            <a:endParaRPr sz="5600"/>
          </a:p>
        </p:txBody>
      </p:sp>
      <p:sp>
        <p:nvSpPr>
          <p:cNvPr id="11" name="object 11"/>
          <p:cNvSpPr txBox="1"/>
          <p:nvPr/>
        </p:nvSpPr>
        <p:spPr>
          <a:xfrm>
            <a:off x="13022531" y="2782871"/>
            <a:ext cx="3021965" cy="2194960"/>
          </a:xfrm>
          <a:prstGeom prst="rect">
            <a:avLst/>
          </a:prstGeom>
          <a:ln>
            <a:noFill/>
          </a:ln>
        </p:spPr>
        <p:txBody>
          <a:bodyPr vert="horz" wrap="square" lIns="0" tIns="273685" rIns="0" bIns="0" rtlCol="0">
            <a:spAutoFit/>
          </a:bodyPr>
          <a:lstStyle/>
          <a:p>
            <a:pPr marL="531495">
              <a:lnSpc>
                <a:spcPct val="100000"/>
              </a:lnSpc>
              <a:spcBef>
                <a:spcPts val="2155"/>
              </a:spcBef>
            </a:pPr>
            <a:r>
              <a:rPr lang="en-US" sz="3050" b="1" spc="-80">
                <a:solidFill>
                  <a:schemeClr val="accent6"/>
                </a:solidFill>
                <a:latin typeface="Tahoma"/>
                <a:cs typeface="Tahoma"/>
              </a:rPr>
              <a:t>T-Shirts</a:t>
            </a:r>
            <a:endParaRPr sz="3050">
              <a:solidFill>
                <a:schemeClr val="accent6"/>
              </a:solidFill>
              <a:latin typeface="Tahoma"/>
              <a:cs typeface="Tahoma"/>
            </a:endParaRPr>
          </a:p>
          <a:p>
            <a:pPr marL="12700" marR="5080">
              <a:lnSpc>
                <a:spcPct val="115300"/>
              </a:lnSpc>
              <a:spcBef>
                <a:spcPts val="1255"/>
              </a:spcBef>
            </a:pPr>
            <a:r>
              <a:rPr lang="en-US" sz="2500" spc="-280">
                <a:latin typeface="Tahoma"/>
                <a:cs typeface="Tahoma"/>
              </a:rPr>
              <a:t>T-shirts </a:t>
            </a:r>
            <a:r>
              <a:rPr sz="2500" spc="-280">
                <a:latin typeface="Tahoma"/>
                <a:cs typeface="Tahoma"/>
              </a:rPr>
              <a:t> </a:t>
            </a:r>
            <a:r>
              <a:rPr sz="2500" spc="-45">
                <a:latin typeface="Tahoma"/>
                <a:cs typeface="Tahoma"/>
              </a:rPr>
              <a:t>a</a:t>
            </a:r>
            <a:r>
              <a:rPr sz="2500" spc="-10">
                <a:latin typeface="Tahoma"/>
                <a:cs typeface="Tahoma"/>
              </a:rPr>
              <a:t>cc</a:t>
            </a:r>
            <a:r>
              <a:rPr sz="2500" spc="5">
                <a:latin typeface="Tahoma"/>
                <a:cs typeface="Tahoma"/>
              </a:rPr>
              <a:t>o</a:t>
            </a:r>
            <a:r>
              <a:rPr sz="2500" spc="-30">
                <a:latin typeface="Tahoma"/>
                <a:cs typeface="Tahoma"/>
              </a:rPr>
              <a:t>u</a:t>
            </a:r>
            <a:r>
              <a:rPr sz="2500" spc="-20">
                <a:latin typeface="Tahoma"/>
                <a:cs typeface="Tahoma"/>
              </a:rPr>
              <a:t>n</a:t>
            </a:r>
            <a:r>
              <a:rPr sz="2500" spc="15">
                <a:latin typeface="Tahoma"/>
                <a:cs typeface="Tahoma"/>
              </a:rPr>
              <a:t>t</a:t>
            </a:r>
            <a:r>
              <a:rPr sz="2500" spc="-280">
                <a:latin typeface="Tahoma"/>
                <a:cs typeface="Tahoma"/>
              </a:rPr>
              <a:t> </a:t>
            </a:r>
            <a:r>
              <a:rPr sz="2500" spc="-65">
                <a:latin typeface="Tahoma"/>
                <a:cs typeface="Tahoma"/>
              </a:rPr>
              <a:t>f</a:t>
            </a:r>
            <a:r>
              <a:rPr sz="2500" spc="5">
                <a:latin typeface="Tahoma"/>
                <a:cs typeface="Tahoma"/>
              </a:rPr>
              <a:t>o</a:t>
            </a:r>
            <a:r>
              <a:rPr sz="2500" spc="-25">
                <a:latin typeface="Tahoma"/>
                <a:cs typeface="Tahoma"/>
              </a:rPr>
              <a:t>r  </a:t>
            </a:r>
            <a:r>
              <a:rPr lang="en-US" sz="2500" spc="-114">
                <a:latin typeface="Tahoma"/>
                <a:cs typeface="Tahoma"/>
              </a:rPr>
              <a:t>44.9</a:t>
            </a:r>
            <a:r>
              <a:rPr sz="2500" spc="-365">
                <a:latin typeface="Tahoma"/>
                <a:cs typeface="Tahoma"/>
              </a:rPr>
              <a:t>%</a:t>
            </a:r>
            <a:r>
              <a:rPr sz="2500" spc="-280">
                <a:latin typeface="Tahoma"/>
                <a:cs typeface="Tahoma"/>
              </a:rPr>
              <a:t> </a:t>
            </a:r>
            <a:r>
              <a:rPr sz="2500" spc="5">
                <a:latin typeface="Tahoma"/>
                <a:cs typeface="Tahoma"/>
              </a:rPr>
              <a:t>o</a:t>
            </a:r>
            <a:r>
              <a:rPr sz="2500" spc="-60">
                <a:latin typeface="Tahoma"/>
                <a:cs typeface="Tahoma"/>
              </a:rPr>
              <a:t>f</a:t>
            </a:r>
            <a:r>
              <a:rPr sz="2500" spc="-280">
                <a:latin typeface="Tahoma"/>
                <a:cs typeface="Tahoma"/>
              </a:rPr>
              <a:t> </a:t>
            </a:r>
            <a:r>
              <a:rPr sz="2500" spc="10">
                <a:latin typeface="Tahoma"/>
                <a:cs typeface="Tahoma"/>
              </a:rPr>
              <a:t>t</a:t>
            </a:r>
            <a:r>
              <a:rPr sz="2500" spc="-30">
                <a:latin typeface="Tahoma"/>
                <a:cs typeface="Tahoma"/>
              </a:rPr>
              <a:t>h</a:t>
            </a:r>
            <a:r>
              <a:rPr sz="2500" spc="-65">
                <a:latin typeface="Tahoma"/>
                <a:cs typeface="Tahoma"/>
              </a:rPr>
              <a:t>e</a:t>
            </a:r>
            <a:r>
              <a:rPr sz="2500" spc="-280">
                <a:latin typeface="Tahoma"/>
                <a:cs typeface="Tahoma"/>
              </a:rPr>
              <a:t> </a:t>
            </a:r>
            <a:r>
              <a:rPr sz="2500" spc="10">
                <a:latin typeface="Tahoma"/>
                <a:cs typeface="Tahoma"/>
              </a:rPr>
              <a:t>t</a:t>
            </a:r>
            <a:r>
              <a:rPr sz="2500" spc="5">
                <a:latin typeface="Tahoma"/>
                <a:cs typeface="Tahoma"/>
              </a:rPr>
              <a:t>o</a:t>
            </a:r>
            <a:r>
              <a:rPr sz="2500" spc="10">
                <a:latin typeface="Tahoma"/>
                <a:cs typeface="Tahoma"/>
              </a:rPr>
              <a:t>t</a:t>
            </a:r>
            <a:r>
              <a:rPr sz="2500" spc="-45">
                <a:latin typeface="Tahoma"/>
                <a:cs typeface="Tahoma"/>
              </a:rPr>
              <a:t>a</a:t>
            </a:r>
            <a:r>
              <a:rPr sz="2500" spc="70">
                <a:latin typeface="Tahoma"/>
                <a:cs typeface="Tahoma"/>
              </a:rPr>
              <a:t>l</a:t>
            </a:r>
            <a:r>
              <a:rPr lang="en-US" sz="2500" spc="70">
                <a:latin typeface="Tahoma"/>
                <a:cs typeface="Tahoma"/>
              </a:rPr>
              <a:t> sales</a:t>
            </a:r>
          </a:p>
        </p:txBody>
      </p:sp>
      <p:sp>
        <p:nvSpPr>
          <p:cNvPr id="12" name="object 12"/>
          <p:cNvSpPr txBox="1"/>
          <p:nvPr/>
        </p:nvSpPr>
        <p:spPr>
          <a:xfrm>
            <a:off x="805097" y="6512603"/>
            <a:ext cx="3556635" cy="1933478"/>
          </a:xfrm>
          <a:prstGeom prst="rect">
            <a:avLst/>
          </a:prstGeom>
        </p:spPr>
        <p:txBody>
          <a:bodyPr vert="horz" wrap="square" lIns="0" tIns="12700" rIns="0" bIns="0" rtlCol="0">
            <a:spAutoFit/>
          </a:bodyPr>
          <a:lstStyle/>
          <a:p>
            <a:pPr marL="456565" algn="ctr">
              <a:lnSpc>
                <a:spcPct val="100000"/>
              </a:lnSpc>
              <a:spcBef>
                <a:spcPts val="100"/>
              </a:spcBef>
            </a:pPr>
            <a:r>
              <a:rPr lang="en-US" sz="3000" b="1" spc="-100">
                <a:solidFill>
                  <a:srgbClr val="0466C7"/>
                </a:solidFill>
                <a:latin typeface="Tahoma"/>
                <a:cs typeface="Tahoma"/>
              </a:rPr>
              <a:t>Jeans</a:t>
            </a:r>
            <a:endParaRPr sz="3000">
              <a:latin typeface="Tahoma"/>
              <a:cs typeface="Tahoma"/>
            </a:endParaRPr>
          </a:p>
          <a:p>
            <a:pPr marL="12700" marR="5080">
              <a:lnSpc>
                <a:spcPct val="115199"/>
              </a:lnSpc>
              <a:spcBef>
                <a:spcPts val="1655"/>
              </a:spcBef>
            </a:pPr>
            <a:r>
              <a:rPr lang="en-US" sz="2350" spc="-40">
                <a:latin typeface="Tahoma"/>
                <a:cs typeface="Tahoma"/>
              </a:rPr>
              <a:t>Jeans</a:t>
            </a:r>
            <a:r>
              <a:rPr sz="2350" spc="-265">
                <a:latin typeface="Tahoma"/>
                <a:cs typeface="Tahoma"/>
              </a:rPr>
              <a:t> </a:t>
            </a:r>
            <a:r>
              <a:rPr sz="2350" spc="-15">
                <a:latin typeface="Tahoma"/>
                <a:cs typeface="Tahoma"/>
              </a:rPr>
              <a:t>m</a:t>
            </a:r>
            <a:r>
              <a:rPr sz="2350" spc="-45">
                <a:latin typeface="Tahoma"/>
                <a:cs typeface="Tahoma"/>
              </a:rPr>
              <a:t>a</a:t>
            </a:r>
            <a:r>
              <a:rPr sz="2350" spc="-5">
                <a:latin typeface="Tahoma"/>
                <a:cs typeface="Tahoma"/>
              </a:rPr>
              <a:t>k</a:t>
            </a:r>
            <a:r>
              <a:rPr sz="2350" spc="-65">
                <a:latin typeface="Tahoma"/>
                <a:cs typeface="Tahoma"/>
              </a:rPr>
              <a:t>e</a:t>
            </a:r>
            <a:r>
              <a:rPr sz="2350" spc="-265">
                <a:latin typeface="Tahoma"/>
                <a:cs typeface="Tahoma"/>
              </a:rPr>
              <a:t> </a:t>
            </a:r>
            <a:r>
              <a:rPr sz="2350" spc="-30">
                <a:latin typeface="Tahoma"/>
                <a:cs typeface="Tahoma"/>
              </a:rPr>
              <a:t>u</a:t>
            </a:r>
            <a:r>
              <a:rPr sz="2350" spc="15">
                <a:latin typeface="Tahoma"/>
                <a:cs typeface="Tahoma"/>
              </a:rPr>
              <a:t>p</a:t>
            </a:r>
            <a:r>
              <a:rPr sz="2350" spc="-265">
                <a:latin typeface="Tahoma"/>
                <a:cs typeface="Tahoma"/>
              </a:rPr>
              <a:t> </a:t>
            </a:r>
            <a:r>
              <a:rPr sz="2350" spc="10">
                <a:latin typeface="Tahoma"/>
                <a:cs typeface="Tahoma"/>
              </a:rPr>
              <a:t>t</a:t>
            </a:r>
            <a:r>
              <a:rPr sz="2350" spc="-30">
                <a:latin typeface="Tahoma"/>
                <a:cs typeface="Tahoma"/>
              </a:rPr>
              <a:t>h</a:t>
            </a:r>
            <a:r>
              <a:rPr sz="2350" spc="-45">
                <a:latin typeface="Tahoma"/>
                <a:cs typeface="Tahoma"/>
              </a:rPr>
              <a:t>e  </a:t>
            </a:r>
            <a:r>
              <a:rPr sz="2350" spc="60">
                <a:latin typeface="Tahoma"/>
                <a:cs typeface="Tahoma"/>
              </a:rPr>
              <a:t>l</a:t>
            </a:r>
            <a:r>
              <a:rPr sz="2350" spc="-45">
                <a:latin typeface="Tahoma"/>
                <a:cs typeface="Tahoma"/>
              </a:rPr>
              <a:t>a</a:t>
            </a:r>
            <a:r>
              <a:rPr sz="2350" spc="-30">
                <a:latin typeface="Tahoma"/>
                <a:cs typeface="Tahoma"/>
              </a:rPr>
              <a:t>r</a:t>
            </a:r>
            <a:r>
              <a:rPr sz="2350" spc="-110">
                <a:latin typeface="Tahoma"/>
                <a:cs typeface="Tahoma"/>
              </a:rPr>
              <a:t>g</a:t>
            </a:r>
            <a:r>
              <a:rPr sz="2350" spc="-70">
                <a:latin typeface="Tahoma"/>
                <a:cs typeface="Tahoma"/>
              </a:rPr>
              <a:t>e</a:t>
            </a:r>
            <a:r>
              <a:rPr sz="2350" spc="-25">
                <a:latin typeface="Tahoma"/>
                <a:cs typeface="Tahoma"/>
              </a:rPr>
              <a:t>r</a:t>
            </a:r>
            <a:r>
              <a:rPr sz="2350" spc="-265">
                <a:latin typeface="Tahoma"/>
                <a:cs typeface="Tahoma"/>
              </a:rPr>
              <a:t> </a:t>
            </a:r>
            <a:r>
              <a:rPr sz="2550" spc="10">
                <a:latin typeface="Tahoma"/>
                <a:cs typeface="Tahoma"/>
              </a:rPr>
              <a:t>p</a:t>
            </a:r>
            <a:r>
              <a:rPr sz="2550">
                <a:latin typeface="Tahoma"/>
                <a:cs typeface="Tahoma"/>
              </a:rPr>
              <a:t>o</a:t>
            </a:r>
            <a:r>
              <a:rPr sz="2550" spc="-30">
                <a:latin typeface="Tahoma"/>
                <a:cs typeface="Tahoma"/>
              </a:rPr>
              <a:t>r</a:t>
            </a:r>
            <a:r>
              <a:rPr sz="2550" spc="10">
                <a:latin typeface="Tahoma"/>
                <a:cs typeface="Tahoma"/>
              </a:rPr>
              <a:t>t</a:t>
            </a:r>
            <a:r>
              <a:rPr sz="2550" spc="40">
                <a:latin typeface="Tahoma"/>
                <a:cs typeface="Tahoma"/>
              </a:rPr>
              <a:t>i</a:t>
            </a:r>
            <a:r>
              <a:rPr sz="2550">
                <a:latin typeface="Tahoma"/>
                <a:cs typeface="Tahoma"/>
              </a:rPr>
              <a:t>o</a:t>
            </a:r>
            <a:r>
              <a:rPr sz="2550" spc="-15">
                <a:latin typeface="Tahoma"/>
                <a:cs typeface="Tahoma"/>
              </a:rPr>
              <a:t>n</a:t>
            </a:r>
            <a:r>
              <a:rPr lang="en-US" sz="2550" spc="-15">
                <a:latin typeface="Tahoma"/>
                <a:cs typeface="Tahoma"/>
              </a:rPr>
              <a:t> of the sales</a:t>
            </a:r>
            <a:r>
              <a:rPr sz="2350" spc="-265">
                <a:latin typeface="Tahoma"/>
                <a:cs typeface="Tahoma"/>
              </a:rPr>
              <a:t> </a:t>
            </a:r>
            <a:r>
              <a:rPr sz="2350" spc="-45">
                <a:latin typeface="Tahoma"/>
                <a:cs typeface="Tahoma"/>
              </a:rPr>
              <a:t>a</a:t>
            </a:r>
            <a:r>
              <a:rPr sz="2350" spc="15">
                <a:latin typeface="Tahoma"/>
                <a:cs typeface="Tahoma"/>
              </a:rPr>
              <a:t>t</a:t>
            </a:r>
            <a:r>
              <a:rPr sz="2350" spc="-265">
                <a:latin typeface="Tahoma"/>
                <a:cs typeface="Tahoma"/>
              </a:rPr>
              <a:t> </a:t>
            </a:r>
            <a:r>
              <a:rPr lang="en-US" sz="2350" spc="-110">
                <a:latin typeface="Tahoma"/>
                <a:cs typeface="Tahoma"/>
              </a:rPr>
              <a:t>49</a:t>
            </a:r>
            <a:r>
              <a:rPr sz="2350" spc="-350">
                <a:latin typeface="Tahoma"/>
                <a:cs typeface="Tahoma"/>
              </a:rPr>
              <a:t>%</a:t>
            </a:r>
            <a:r>
              <a:rPr sz="2350" spc="-125">
                <a:latin typeface="Tahoma"/>
                <a:cs typeface="Tahoma"/>
              </a:rPr>
              <a:t>.</a:t>
            </a:r>
            <a:endParaRPr sz="2350">
              <a:latin typeface="Tahoma"/>
              <a:cs typeface="Tahoma"/>
            </a:endParaRPr>
          </a:p>
        </p:txBody>
      </p:sp>
      <p:pic>
        <p:nvPicPr>
          <p:cNvPr id="6146" name="Picture 2" descr="A pie chart of clothing&#10;&#10;Description automatically generated">
            <a:extLst>
              <a:ext uri="{FF2B5EF4-FFF2-40B4-BE49-F238E27FC236}">
                <a16:creationId xmlns:a16="http://schemas.microsoft.com/office/drawing/2014/main" id="{22C06CCE-3EFA-50F8-C39E-7355646C6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096" y="2455151"/>
            <a:ext cx="6713810" cy="683500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CA2EEE-0467-D824-5EA5-157E88762F9E}"/>
              </a:ext>
            </a:extLst>
          </p:cNvPr>
          <p:cNvSpPr txBox="1"/>
          <p:nvPr/>
        </p:nvSpPr>
        <p:spPr>
          <a:xfrm>
            <a:off x="2133600" y="2476500"/>
            <a:ext cx="3131870" cy="1731243"/>
          </a:xfrm>
          <a:prstGeom prst="rect">
            <a:avLst/>
          </a:prstGeom>
          <a:noFill/>
        </p:spPr>
        <p:txBody>
          <a:bodyPr wrap="square" rtlCol="0">
            <a:spAutoFit/>
          </a:bodyPr>
          <a:lstStyle/>
          <a:p>
            <a:pPr algn="ctr"/>
            <a:r>
              <a:rPr lang="en-US" sz="3000" b="1">
                <a:solidFill>
                  <a:srgbClr val="00B050"/>
                </a:solidFill>
              </a:rPr>
              <a:t>Formal shirts</a:t>
            </a:r>
          </a:p>
          <a:p>
            <a:r>
              <a:rPr lang="en-US" sz="2550"/>
              <a:t>Formal shirts take up the least share of the sales at 6.2%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33600" y="952500"/>
            <a:ext cx="4800600" cy="1028487"/>
          </a:xfrm>
          <a:prstGeom prst="rect">
            <a:avLst/>
          </a:prstGeom>
        </p:spPr>
        <p:txBody>
          <a:bodyPr vert="horz" wrap="square" lIns="0" tIns="12700" rIns="0" bIns="0" rtlCol="0">
            <a:spAutoFit/>
          </a:bodyPr>
          <a:lstStyle/>
          <a:p>
            <a:pPr marL="12700">
              <a:lnSpc>
                <a:spcPct val="100000"/>
              </a:lnSpc>
              <a:spcBef>
                <a:spcPts val="100"/>
              </a:spcBef>
            </a:pPr>
            <a:r>
              <a:rPr sz="6600" spc="-270"/>
              <a:t>H</a:t>
            </a:r>
            <a:r>
              <a:rPr sz="6600" spc="-60"/>
              <a:t>E</a:t>
            </a:r>
            <a:r>
              <a:rPr sz="6600" spc="-5"/>
              <a:t>A</a:t>
            </a:r>
            <a:r>
              <a:rPr sz="6600" spc="-190"/>
              <a:t>T</a:t>
            </a:r>
            <a:r>
              <a:rPr sz="6600" spc="-380"/>
              <a:t> </a:t>
            </a:r>
            <a:r>
              <a:rPr sz="6600" spc="-495"/>
              <a:t>M</a:t>
            </a:r>
            <a:r>
              <a:rPr sz="6600" spc="-5"/>
              <a:t>A</a:t>
            </a:r>
            <a:r>
              <a:rPr sz="6600" spc="-10"/>
              <a:t>P</a:t>
            </a:r>
            <a:endParaRPr sz="6600"/>
          </a:p>
        </p:txBody>
      </p:sp>
      <p:sp>
        <p:nvSpPr>
          <p:cNvPr id="6" name="object 6"/>
          <p:cNvSpPr txBox="1"/>
          <p:nvPr/>
        </p:nvSpPr>
        <p:spPr>
          <a:xfrm>
            <a:off x="9088676" y="2758324"/>
            <a:ext cx="1473200" cy="391160"/>
          </a:xfrm>
          <a:prstGeom prst="rect">
            <a:avLst/>
          </a:prstGeom>
        </p:spPr>
        <p:txBody>
          <a:bodyPr vert="horz" wrap="square" lIns="0" tIns="12700" rIns="0" bIns="0" rtlCol="0">
            <a:spAutoFit/>
          </a:bodyPr>
          <a:lstStyle/>
          <a:p>
            <a:pPr marL="12700">
              <a:lnSpc>
                <a:spcPct val="100000"/>
              </a:lnSpc>
              <a:spcBef>
                <a:spcPts val="100"/>
              </a:spcBef>
            </a:pPr>
            <a:r>
              <a:rPr sz="2400" b="1" spc="-30">
                <a:solidFill>
                  <a:srgbClr val="FFFFFF"/>
                </a:solidFill>
                <a:latin typeface="Tahoma"/>
                <a:cs typeface="Tahoma"/>
              </a:rPr>
              <a:t>S</a:t>
            </a:r>
            <a:r>
              <a:rPr sz="2400" b="1" spc="-75">
                <a:solidFill>
                  <a:srgbClr val="FFFFFF"/>
                </a:solidFill>
                <a:latin typeface="Tahoma"/>
                <a:cs typeface="Tahoma"/>
              </a:rPr>
              <a:t>T</a:t>
            </a:r>
            <a:r>
              <a:rPr sz="2400" b="1" spc="-25">
                <a:solidFill>
                  <a:srgbClr val="FFFFFF"/>
                </a:solidFill>
                <a:latin typeface="Tahoma"/>
                <a:cs typeface="Tahoma"/>
              </a:rPr>
              <a:t>E</a:t>
            </a:r>
            <a:r>
              <a:rPr sz="2400" b="1" spc="-5">
                <a:solidFill>
                  <a:srgbClr val="FFFFFF"/>
                </a:solidFill>
                <a:latin typeface="Tahoma"/>
                <a:cs typeface="Tahoma"/>
              </a:rPr>
              <a:t>P</a:t>
            </a:r>
            <a:r>
              <a:rPr sz="2400" b="1" spc="-140">
                <a:solidFill>
                  <a:srgbClr val="FFFFFF"/>
                </a:solidFill>
                <a:latin typeface="Tahoma"/>
                <a:cs typeface="Tahoma"/>
              </a:rPr>
              <a:t> O</a:t>
            </a:r>
            <a:r>
              <a:rPr sz="2400" b="1" spc="-120">
                <a:solidFill>
                  <a:srgbClr val="FFFFFF"/>
                </a:solidFill>
                <a:latin typeface="Tahoma"/>
                <a:cs typeface="Tahoma"/>
              </a:rPr>
              <a:t>N</a:t>
            </a:r>
            <a:r>
              <a:rPr sz="2400" b="1" spc="-20">
                <a:solidFill>
                  <a:srgbClr val="FFFFFF"/>
                </a:solidFill>
                <a:latin typeface="Tahoma"/>
                <a:cs typeface="Tahoma"/>
              </a:rPr>
              <a:t>E</a:t>
            </a:r>
            <a:endParaRPr sz="2400">
              <a:latin typeface="Tahoma"/>
              <a:cs typeface="Tahoma"/>
            </a:endParaRPr>
          </a:p>
        </p:txBody>
      </p:sp>
      <p:sp>
        <p:nvSpPr>
          <p:cNvPr id="7" name="object 7"/>
          <p:cNvSpPr txBox="1"/>
          <p:nvPr/>
        </p:nvSpPr>
        <p:spPr>
          <a:xfrm>
            <a:off x="13762958" y="3451277"/>
            <a:ext cx="1542415" cy="391160"/>
          </a:xfrm>
          <a:prstGeom prst="rect">
            <a:avLst/>
          </a:prstGeom>
        </p:spPr>
        <p:txBody>
          <a:bodyPr vert="horz" wrap="square" lIns="0" tIns="12700" rIns="0" bIns="0" rtlCol="0">
            <a:spAutoFit/>
          </a:bodyPr>
          <a:lstStyle/>
          <a:p>
            <a:pPr marL="12700">
              <a:lnSpc>
                <a:spcPct val="100000"/>
              </a:lnSpc>
              <a:spcBef>
                <a:spcPts val="100"/>
              </a:spcBef>
            </a:pPr>
            <a:r>
              <a:rPr sz="2400" b="1" spc="-30">
                <a:solidFill>
                  <a:srgbClr val="FFFFFF"/>
                </a:solidFill>
                <a:latin typeface="Tahoma"/>
                <a:cs typeface="Tahoma"/>
              </a:rPr>
              <a:t>S</a:t>
            </a:r>
            <a:r>
              <a:rPr sz="2400" b="1" spc="-75">
                <a:solidFill>
                  <a:srgbClr val="FFFFFF"/>
                </a:solidFill>
                <a:latin typeface="Tahoma"/>
                <a:cs typeface="Tahoma"/>
              </a:rPr>
              <a:t>T</a:t>
            </a:r>
            <a:r>
              <a:rPr sz="2400" b="1" spc="-25">
                <a:solidFill>
                  <a:srgbClr val="FFFFFF"/>
                </a:solidFill>
                <a:latin typeface="Tahoma"/>
                <a:cs typeface="Tahoma"/>
              </a:rPr>
              <a:t>E</a:t>
            </a:r>
            <a:r>
              <a:rPr sz="2400" b="1" spc="-5">
                <a:solidFill>
                  <a:srgbClr val="FFFFFF"/>
                </a:solidFill>
                <a:latin typeface="Tahoma"/>
                <a:cs typeface="Tahoma"/>
              </a:rPr>
              <a:t>P</a:t>
            </a:r>
            <a:r>
              <a:rPr sz="2400" b="1" spc="-140">
                <a:solidFill>
                  <a:srgbClr val="FFFFFF"/>
                </a:solidFill>
                <a:latin typeface="Tahoma"/>
                <a:cs typeface="Tahoma"/>
              </a:rPr>
              <a:t> </a:t>
            </a:r>
            <a:r>
              <a:rPr sz="2400" b="1" spc="-75">
                <a:solidFill>
                  <a:srgbClr val="FFFFFF"/>
                </a:solidFill>
                <a:latin typeface="Tahoma"/>
                <a:cs typeface="Tahoma"/>
              </a:rPr>
              <a:t>T</a:t>
            </a:r>
            <a:r>
              <a:rPr sz="2400" b="1" spc="-140">
                <a:solidFill>
                  <a:srgbClr val="FFFFFF"/>
                </a:solidFill>
                <a:latin typeface="Tahoma"/>
                <a:cs typeface="Tahoma"/>
              </a:rPr>
              <a:t>W</a:t>
            </a:r>
            <a:r>
              <a:rPr sz="2400" b="1" spc="-135">
                <a:solidFill>
                  <a:srgbClr val="FFFFFF"/>
                </a:solidFill>
                <a:latin typeface="Tahoma"/>
                <a:cs typeface="Tahoma"/>
              </a:rPr>
              <a:t>O</a:t>
            </a:r>
            <a:endParaRPr sz="2400">
              <a:latin typeface="Tahoma"/>
              <a:cs typeface="Tahoma"/>
            </a:endParaRPr>
          </a:p>
        </p:txBody>
      </p:sp>
      <p:sp>
        <p:nvSpPr>
          <p:cNvPr id="8" name="object 8"/>
          <p:cNvSpPr txBox="1"/>
          <p:nvPr/>
        </p:nvSpPr>
        <p:spPr>
          <a:xfrm>
            <a:off x="9607890" y="7371270"/>
            <a:ext cx="1663064" cy="391160"/>
          </a:xfrm>
          <a:prstGeom prst="rect">
            <a:avLst/>
          </a:prstGeom>
        </p:spPr>
        <p:txBody>
          <a:bodyPr vert="horz" wrap="square" lIns="0" tIns="12700" rIns="0" bIns="0" rtlCol="0">
            <a:spAutoFit/>
          </a:bodyPr>
          <a:lstStyle/>
          <a:p>
            <a:pPr marL="12700">
              <a:lnSpc>
                <a:spcPct val="100000"/>
              </a:lnSpc>
              <a:spcBef>
                <a:spcPts val="100"/>
              </a:spcBef>
            </a:pPr>
            <a:r>
              <a:rPr sz="2400" b="1" spc="-30">
                <a:solidFill>
                  <a:srgbClr val="FFFFFF"/>
                </a:solidFill>
                <a:latin typeface="Tahoma"/>
                <a:cs typeface="Tahoma"/>
              </a:rPr>
              <a:t>S</a:t>
            </a:r>
            <a:r>
              <a:rPr sz="2400" b="1" spc="-75">
                <a:solidFill>
                  <a:srgbClr val="FFFFFF"/>
                </a:solidFill>
                <a:latin typeface="Tahoma"/>
                <a:cs typeface="Tahoma"/>
              </a:rPr>
              <a:t>T</a:t>
            </a:r>
            <a:r>
              <a:rPr sz="2400" b="1" spc="-25">
                <a:solidFill>
                  <a:srgbClr val="FFFFFF"/>
                </a:solidFill>
                <a:latin typeface="Tahoma"/>
                <a:cs typeface="Tahoma"/>
              </a:rPr>
              <a:t>E</a:t>
            </a:r>
            <a:r>
              <a:rPr sz="2400" b="1" spc="-5">
                <a:solidFill>
                  <a:srgbClr val="FFFFFF"/>
                </a:solidFill>
                <a:latin typeface="Tahoma"/>
                <a:cs typeface="Tahoma"/>
              </a:rPr>
              <a:t>P</a:t>
            </a:r>
            <a:r>
              <a:rPr sz="2400" b="1" spc="-140">
                <a:solidFill>
                  <a:srgbClr val="FFFFFF"/>
                </a:solidFill>
                <a:latin typeface="Tahoma"/>
                <a:cs typeface="Tahoma"/>
              </a:rPr>
              <a:t> </a:t>
            </a:r>
            <a:r>
              <a:rPr sz="2400" b="1">
                <a:solidFill>
                  <a:srgbClr val="FFFFFF"/>
                </a:solidFill>
                <a:latin typeface="Tahoma"/>
                <a:cs typeface="Tahoma"/>
              </a:rPr>
              <a:t>F</a:t>
            </a:r>
            <a:r>
              <a:rPr sz="2400" b="1" spc="-140">
                <a:solidFill>
                  <a:srgbClr val="FFFFFF"/>
                </a:solidFill>
                <a:latin typeface="Tahoma"/>
                <a:cs typeface="Tahoma"/>
              </a:rPr>
              <a:t>O</a:t>
            </a:r>
            <a:r>
              <a:rPr sz="2400" b="1" spc="-114">
                <a:solidFill>
                  <a:srgbClr val="FFFFFF"/>
                </a:solidFill>
                <a:latin typeface="Tahoma"/>
                <a:cs typeface="Tahoma"/>
              </a:rPr>
              <a:t>U</a:t>
            </a:r>
            <a:r>
              <a:rPr sz="2400" b="1" spc="-125">
                <a:solidFill>
                  <a:srgbClr val="FFFFFF"/>
                </a:solidFill>
                <a:latin typeface="Tahoma"/>
                <a:cs typeface="Tahoma"/>
              </a:rPr>
              <a:t>R</a:t>
            </a:r>
            <a:endParaRPr sz="2400">
              <a:latin typeface="Tahoma"/>
              <a:cs typeface="Tahoma"/>
            </a:endParaRPr>
          </a:p>
        </p:txBody>
      </p:sp>
      <p:pic>
        <p:nvPicPr>
          <p:cNvPr id="7170" name="Picture 2">
            <a:extLst>
              <a:ext uri="{FF2B5EF4-FFF2-40B4-BE49-F238E27FC236}">
                <a16:creationId xmlns:a16="http://schemas.microsoft.com/office/drawing/2014/main" id="{C8941566-A87F-5140-74FE-4BDB6E0D8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5" y="1762125"/>
            <a:ext cx="9363075" cy="6762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1D50AF-A1A0-AD3E-34C6-92F44548F077}"/>
              </a:ext>
            </a:extLst>
          </p:cNvPr>
          <p:cNvSpPr txBox="1"/>
          <p:nvPr/>
        </p:nvSpPr>
        <p:spPr>
          <a:xfrm>
            <a:off x="1066800" y="2552700"/>
            <a:ext cx="6791325" cy="62940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100" b="0" i="0">
                <a:solidFill>
                  <a:srgbClr val="111111"/>
                </a:solidFill>
                <a:effectLst/>
                <a:highlight>
                  <a:srgbClr val="FFFFFF"/>
                </a:highlight>
                <a:latin typeface="Calibri"/>
                <a:ea typeface="Calibri"/>
                <a:cs typeface="Calibri"/>
              </a:rPr>
              <a:t>It covers data from </a:t>
            </a:r>
            <a:r>
              <a:rPr lang="en-US" sz="3100" b="1" i="0">
                <a:solidFill>
                  <a:srgbClr val="111111"/>
                </a:solidFill>
                <a:effectLst/>
                <a:highlight>
                  <a:srgbClr val="FFFFFF"/>
                </a:highlight>
                <a:latin typeface="Calibri"/>
                <a:ea typeface="Calibri"/>
                <a:cs typeface="Calibri"/>
              </a:rPr>
              <a:t>January 2022 (2022-01)</a:t>
            </a:r>
            <a:r>
              <a:rPr lang="en-US" sz="3100" b="0" i="0">
                <a:solidFill>
                  <a:srgbClr val="111111"/>
                </a:solidFill>
                <a:effectLst/>
                <a:highlight>
                  <a:srgbClr val="FFFFFF"/>
                </a:highlight>
                <a:latin typeface="Calibri"/>
                <a:ea typeface="Calibri"/>
                <a:cs typeface="Calibri"/>
              </a:rPr>
              <a:t> to </a:t>
            </a:r>
            <a:r>
              <a:rPr lang="en-US" sz="3100" b="1" i="0">
                <a:solidFill>
                  <a:srgbClr val="111111"/>
                </a:solidFill>
                <a:effectLst/>
                <a:highlight>
                  <a:srgbClr val="FFFFFF"/>
                </a:highlight>
                <a:latin typeface="Calibri"/>
                <a:ea typeface="Calibri"/>
                <a:cs typeface="Calibri"/>
              </a:rPr>
              <a:t>March 2023 (2023-01)</a:t>
            </a:r>
            <a:r>
              <a:rPr lang="en-US" sz="3100" b="0" i="0">
                <a:solidFill>
                  <a:srgbClr val="111111"/>
                </a:solidFill>
                <a:effectLst/>
                <a:highlight>
                  <a:srgbClr val="FFFFFF"/>
                </a:highlight>
                <a:latin typeface="Calibri"/>
                <a:ea typeface="Calibri"/>
                <a:cs typeface="Calibri"/>
              </a:rPr>
              <a:t>.</a:t>
            </a:r>
          </a:p>
          <a:p>
            <a:pPr marL="285750" indent="-285750">
              <a:buFont typeface="Arial" panose="020B0604020202020204" pitchFamily="34" charset="0"/>
              <a:buChar char="•"/>
            </a:pPr>
            <a:r>
              <a:rPr lang="en-US" sz="3100" b="1" i="0">
                <a:solidFill>
                  <a:srgbClr val="111111"/>
                </a:solidFill>
                <a:effectLst/>
                <a:highlight>
                  <a:srgbClr val="FFFFFF"/>
                </a:highlight>
                <a:latin typeface="Calibri"/>
                <a:ea typeface="Calibri"/>
                <a:cs typeface="Calibri"/>
              </a:rPr>
              <a:t>Darker colors</a:t>
            </a:r>
            <a:r>
              <a:rPr lang="en-US" sz="3100" b="0" i="0">
                <a:solidFill>
                  <a:srgbClr val="111111"/>
                </a:solidFill>
                <a:effectLst/>
                <a:highlight>
                  <a:srgbClr val="FFFFFF"/>
                </a:highlight>
                <a:latin typeface="Calibri"/>
                <a:ea typeface="Calibri"/>
                <a:cs typeface="Calibri"/>
              </a:rPr>
              <a:t> indicate </a:t>
            </a:r>
            <a:r>
              <a:rPr lang="en-US" sz="3100" b="1" i="0">
                <a:solidFill>
                  <a:srgbClr val="111111"/>
                </a:solidFill>
                <a:effectLst/>
                <a:highlight>
                  <a:srgbClr val="FFFFFF"/>
                </a:highlight>
                <a:latin typeface="Calibri"/>
                <a:ea typeface="Calibri"/>
                <a:cs typeface="Calibri"/>
              </a:rPr>
              <a:t>higher frequencies</a:t>
            </a:r>
            <a:r>
              <a:rPr lang="en-US" sz="3100" b="0" i="0">
                <a:solidFill>
                  <a:srgbClr val="111111"/>
                </a:solidFill>
                <a:effectLst/>
                <a:highlight>
                  <a:srgbClr val="FFFFFF"/>
                </a:highlight>
                <a:latin typeface="Calibri"/>
                <a:ea typeface="Calibri"/>
                <a:cs typeface="Calibri"/>
              </a:rPr>
              <a:t>.</a:t>
            </a:r>
          </a:p>
          <a:p>
            <a:pPr marL="285750" indent="-285750">
              <a:buFont typeface="Arial" panose="020B0604020202020204" pitchFamily="34" charset="0"/>
              <a:buChar char="•"/>
            </a:pPr>
            <a:r>
              <a:rPr lang="en-US" sz="3100" b="1" i="0">
                <a:solidFill>
                  <a:srgbClr val="111111"/>
                </a:solidFill>
                <a:effectLst/>
                <a:highlight>
                  <a:srgbClr val="FFFFFF"/>
                </a:highlight>
                <a:latin typeface="Calibri"/>
                <a:ea typeface="Calibri"/>
                <a:cs typeface="Calibri"/>
              </a:rPr>
              <a:t>Lighter colors</a:t>
            </a:r>
            <a:r>
              <a:rPr lang="en-US" sz="3100" b="0" i="0">
                <a:solidFill>
                  <a:srgbClr val="111111"/>
                </a:solidFill>
                <a:effectLst/>
                <a:highlight>
                  <a:srgbClr val="FFFFFF"/>
                </a:highlight>
                <a:latin typeface="Calibri"/>
                <a:ea typeface="Calibri"/>
                <a:cs typeface="Calibri"/>
              </a:rPr>
              <a:t> correspond to </a:t>
            </a:r>
            <a:r>
              <a:rPr lang="en-US" sz="3100" b="1" i="0">
                <a:solidFill>
                  <a:srgbClr val="111111"/>
                </a:solidFill>
                <a:effectLst/>
                <a:highlight>
                  <a:srgbClr val="FFFFFF"/>
                </a:highlight>
                <a:latin typeface="Calibri"/>
                <a:ea typeface="Calibri"/>
                <a:cs typeface="Calibri"/>
              </a:rPr>
              <a:t>lower frequencies</a:t>
            </a:r>
            <a:r>
              <a:rPr lang="en-US" sz="3100" b="0" i="0">
                <a:solidFill>
                  <a:srgbClr val="111111"/>
                </a:solidFill>
                <a:effectLst/>
                <a:highlight>
                  <a:srgbClr val="FFFFFF"/>
                </a:highlight>
                <a:latin typeface="Calibri"/>
                <a:ea typeface="Calibri"/>
                <a:cs typeface="Calibri"/>
              </a:rPr>
              <a:t>.</a:t>
            </a:r>
          </a:p>
          <a:p>
            <a:pPr marL="285750" indent="-285750">
              <a:buFont typeface="Arial" panose="020B0604020202020204" pitchFamily="34" charset="0"/>
              <a:buChar char="•"/>
            </a:pPr>
            <a:r>
              <a:rPr lang="en-US" sz="3100" b="0" i="0">
                <a:solidFill>
                  <a:srgbClr val="111111"/>
                </a:solidFill>
                <a:effectLst/>
                <a:highlight>
                  <a:srgbClr val="FFFFFF"/>
                </a:highlight>
                <a:latin typeface="Calibri"/>
                <a:ea typeface="Calibri"/>
                <a:cs typeface="Calibri"/>
              </a:rPr>
              <a:t>In </a:t>
            </a:r>
            <a:r>
              <a:rPr lang="en-US" sz="3100" b="1" i="0">
                <a:solidFill>
                  <a:srgbClr val="111111"/>
                </a:solidFill>
                <a:effectLst/>
                <a:highlight>
                  <a:srgbClr val="FFFFFF"/>
                </a:highlight>
                <a:latin typeface="Calibri"/>
                <a:ea typeface="Calibri"/>
                <a:cs typeface="Calibri"/>
              </a:rPr>
              <a:t>January 2022</a:t>
            </a:r>
            <a:r>
              <a:rPr lang="en-US" sz="3100" b="0" i="0">
                <a:solidFill>
                  <a:srgbClr val="111111"/>
                </a:solidFill>
                <a:effectLst/>
                <a:highlight>
                  <a:srgbClr val="FFFFFF"/>
                </a:highlight>
                <a:latin typeface="Calibri"/>
                <a:ea typeface="Calibri"/>
                <a:cs typeface="Calibri"/>
              </a:rPr>
              <a:t>, </a:t>
            </a:r>
            <a:r>
              <a:rPr lang="en-US" sz="3100" b="1" i="0">
                <a:solidFill>
                  <a:srgbClr val="111111"/>
                </a:solidFill>
                <a:effectLst/>
                <a:highlight>
                  <a:srgbClr val="FFFFFF"/>
                </a:highlight>
                <a:latin typeface="Calibri"/>
                <a:ea typeface="Calibri"/>
                <a:cs typeface="Calibri"/>
              </a:rPr>
              <a:t>Formal Shirts</a:t>
            </a:r>
            <a:r>
              <a:rPr lang="en-US" sz="3100" b="0" i="0">
                <a:solidFill>
                  <a:srgbClr val="111111"/>
                </a:solidFill>
                <a:effectLst/>
                <a:highlight>
                  <a:srgbClr val="FFFFFF"/>
                </a:highlight>
                <a:latin typeface="Calibri"/>
                <a:ea typeface="Calibri"/>
                <a:cs typeface="Calibri"/>
              </a:rPr>
              <a:t> had a high frequency (dark color).</a:t>
            </a:r>
          </a:p>
          <a:p>
            <a:pPr marL="285750" indent="-285750">
              <a:buFont typeface="Arial" panose="020B0604020202020204" pitchFamily="34" charset="0"/>
              <a:buChar char="•"/>
            </a:pPr>
            <a:r>
              <a:rPr lang="en-US" sz="3100" b="1" i="0">
                <a:solidFill>
                  <a:srgbClr val="111111"/>
                </a:solidFill>
                <a:effectLst/>
                <a:highlight>
                  <a:srgbClr val="FFFFFF"/>
                </a:highlight>
                <a:latin typeface="Calibri"/>
                <a:ea typeface="Calibri"/>
                <a:cs typeface="Calibri"/>
              </a:rPr>
              <a:t>T-Shirts</a:t>
            </a:r>
            <a:r>
              <a:rPr lang="en-US" sz="3100" b="0" i="0">
                <a:solidFill>
                  <a:srgbClr val="111111"/>
                </a:solidFill>
                <a:effectLst/>
                <a:highlight>
                  <a:srgbClr val="FFFFFF"/>
                </a:highlight>
                <a:latin typeface="Calibri"/>
                <a:ea typeface="Calibri"/>
                <a:cs typeface="Calibri"/>
              </a:rPr>
              <a:t> had a lower frequency during the same period (lighter color).</a:t>
            </a:r>
          </a:p>
          <a:p>
            <a:pPr marL="285750" indent="-285750">
              <a:buFont typeface="Arial" panose="020B0604020202020204" pitchFamily="34" charset="0"/>
              <a:buChar char="•"/>
            </a:pPr>
            <a:r>
              <a:rPr lang="en-US" sz="3100" b="1" i="0">
                <a:solidFill>
                  <a:srgbClr val="111111"/>
                </a:solidFill>
                <a:effectLst/>
                <a:highlight>
                  <a:srgbClr val="FFFFFF"/>
                </a:highlight>
                <a:latin typeface="Calibri"/>
                <a:ea typeface="Calibri"/>
                <a:cs typeface="Calibri"/>
              </a:rPr>
              <a:t>Jeans</a:t>
            </a:r>
            <a:r>
              <a:rPr lang="en-US" sz="3100" b="0" i="0">
                <a:solidFill>
                  <a:srgbClr val="111111"/>
                </a:solidFill>
                <a:effectLst/>
                <a:highlight>
                  <a:srgbClr val="FFFFFF"/>
                </a:highlight>
                <a:latin typeface="Calibri"/>
                <a:ea typeface="Calibri"/>
                <a:cs typeface="Calibri"/>
              </a:rPr>
              <a:t> maintained a moderate frequency across most months.</a:t>
            </a:r>
          </a:p>
          <a:p>
            <a:pPr marL="285750" indent="-285750">
              <a:buFont typeface="Arial" panose="020B0604020202020204" pitchFamily="34" charset="0"/>
              <a:buChar char="•"/>
            </a:pPr>
            <a:endParaRPr lang="en-US" sz="3100">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313" y="0"/>
            <a:ext cx="16751171" cy="3028209"/>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92" y="0"/>
            <a:ext cx="16733520" cy="301752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1673352" y="822960"/>
            <a:ext cx="15252192" cy="1769364"/>
          </a:xfrm>
          <a:prstGeom prst="rect">
            <a:avLst/>
          </a:prstGeom>
        </p:spPr>
        <p:txBody>
          <a:bodyPr vert="horz" lIns="91440" tIns="45720" rIns="91440" bIns="45720" rtlCol="0" anchor="ctr">
            <a:normAutofit/>
          </a:bodyPr>
          <a:lstStyle/>
          <a:p>
            <a:pPr marL="12700" algn="l" rtl="0">
              <a:lnSpc>
                <a:spcPct val="90000"/>
              </a:lnSpc>
              <a:spcBef>
                <a:spcPct val="0"/>
              </a:spcBef>
            </a:pPr>
            <a:r>
              <a:rPr lang="en-US" sz="6000" kern="1200" spc="305">
                <a:solidFill>
                  <a:schemeClr val="tx1"/>
                </a:solidFill>
                <a:latin typeface="+mj-lt"/>
                <a:ea typeface="+mj-ea"/>
                <a:cs typeface="+mj-cs"/>
              </a:rPr>
              <a:t>CONCLUSION</a:t>
            </a:r>
            <a:endParaRPr lang="en-US" sz="6000" kern="120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8251" y="1138428"/>
            <a:ext cx="192024"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1673352" y="3722914"/>
            <a:ext cx="15252192" cy="5542530"/>
          </a:xfrm>
          <a:prstGeom prst="rect">
            <a:avLst/>
          </a:prstGeom>
        </p:spPr>
        <p:txBody>
          <a:bodyPr vert="horz" lIns="91440" tIns="45720" rIns="91440" bIns="45720" rtlCol="0">
            <a:normAutofit/>
          </a:bodyPr>
          <a:lstStyle/>
          <a:p>
            <a:pPr marL="12700" marR="5080" indent="-228600">
              <a:lnSpc>
                <a:spcPct val="90000"/>
              </a:lnSpc>
              <a:spcBef>
                <a:spcPts val="100"/>
              </a:spcBef>
              <a:buFont typeface="Arial" panose="020B0604020202020204" pitchFamily="34" charset="0"/>
              <a:buChar char="•"/>
            </a:pPr>
            <a:r>
              <a:rPr lang="en-US" sz="3100"/>
              <a:t>Finally, based on our analysis, we found some deep insights regarding the production and selling of the apparel. We can conclude that the production cost of the apparel ranges from 40.0 to 57.5, while selling price for the same items ranges from 60 to 80. when we go deeper, we can find that most of sales are from jeans and t-shirts revealing that the buying habits of the consumer. The sales of formal shirts remain constant throughout the year irrespective of the local factors such as climates variations. While coming to the more casual type of apparel we can see that most of the sales of t-shirts and jeans are in the months of June through august , which is summer season suggesting that local factors such as climate and weather effect the buying habits of the consumers. So, we can conclude that, while the formal apparel category may not be making any profits but is sustainable. While coming to the category of casual apparel, it must be making profits as the production cost is never more than the selling cost of the apparel.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9800" y="3771900"/>
            <a:ext cx="6206490" cy="2632131"/>
          </a:xfrm>
          <a:prstGeom prst="rect">
            <a:avLst/>
          </a:prstGeom>
        </p:spPr>
        <p:txBody>
          <a:bodyPr vert="horz" wrap="square" lIns="0" tIns="15875" rIns="0" bIns="0" rtlCol="0" anchor="t">
            <a:spAutoFit/>
          </a:bodyPr>
          <a:lstStyle/>
          <a:p>
            <a:pPr marL="12700" algn="ctr">
              <a:lnSpc>
                <a:spcPct val="100000"/>
              </a:lnSpc>
              <a:spcBef>
                <a:spcPts val="125"/>
              </a:spcBef>
            </a:pPr>
            <a:r>
              <a:rPr lang="en-US" sz="8500" spc="355">
                <a:solidFill>
                  <a:schemeClr val="bg1"/>
                </a:solidFill>
                <a:ea typeface="Tahoma"/>
              </a:rPr>
              <a:t>THANK</a:t>
            </a:r>
            <a:r>
              <a:rPr lang="en-US" sz="8500" spc="-630">
                <a:solidFill>
                  <a:schemeClr val="bg1"/>
                </a:solidFill>
                <a:ea typeface="Tahoma"/>
              </a:rPr>
              <a:t> </a:t>
            </a:r>
            <a:r>
              <a:rPr lang="en-US" sz="8500" spc="190">
                <a:solidFill>
                  <a:schemeClr val="bg1"/>
                </a:solidFill>
                <a:ea typeface="Tahoma"/>
              </a:rPr>
              <a:t>YOU</a:t>
            </a:r>
            <a:endParaRPr lang="en-US" sz="8500">
              <a:solidFill>
                <a:schemeClr val="bg1"/>
              </a:solidFill>
              <a:ea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6173" y="0"/>
            <a:ext cx="11131825" cy="1028699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txBox="1">
            <a:spLocks noGrp="1"/>
          </p:cNvSpPr>
          <p:nvPr>
            <p:ph type="title"/>
          </p:nvPr>
        </p:nvSpPr>
        <p:spPr>
          <a:xfrm>
            <a:off x="10980699" y="914400"/>
            <a:ext cx="6210021" cy="1996258"/>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kern="1200" spc="295">
                <a:latin typeface="+mj-lt"/>
                <a:cs typeface="+mj-cs"/>
              </a:rPr>
              <a:t>INTRODUCTION</a:t>
            </a:r>
            <a:endParaRPr lang="en-US" sz="4400" kern="1200">
              <a:latin typeface="+mj-lt"/>
              <a:cs typeface="+mj-cs"/>
            </a:endParaRPr>
          </a:p>
        </p:txBody>
      </p:sp>
      <p:pic>
        <p:nvPicPr>
          <p:cNvPr id="20" name="Picture 19" descr="Magnifying glass showing decling performance">
            <a:extLst>
              <a:ext uri="{FF2B5EF4-FFF2-40B4-BE49-F238E27FC236}">
                <a16:creationId xmlns:a16="http://schemas.microsoft.com/office/drawing/2014/main" id="{C52E3AF4-0C98-6C14-5D6C-5EFDCEE41E5A}"/>
              </a:ext>
            </a:extLst>
          </p:cNvPr>
          <p:cNvPicPr>
            <a:picLocks noChangeAspect="1"/>
          </p:cNvPicPr>
          <p:nvPr/>
        </p:nvPicPr>
        <p:blipFill rotWithShape="1">
          <a:blip r:embed="rId2"/>
          <a:srcRect l="1130" r="31694"/>
          <a:stretch/>
        </p:blipFill>
        <p:spPr>
          <a:xfrm>
            <a:off x="20" y="10"/>
            <a:ext cx="10352576" cy="10286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6" name="object 6"/>
          <p:cNvSpPr txBox="1"/>
          <p:nvPr/>
        </p:nvSpPr>
        <p:spPr>
          <a:xfrm>
            <a:off x="10980697" y="3291153"/>
            <a:ext cx="6210020" cy="5862879"/>
          </a:xfrm>
          <a:prstGeom prst="rect">
            <a:avLst/>
          </a:prstGeom>
        </p:spPr>
        <p:txBody>
          <a:bodyPr vert="horz" lIns="91440" tIns="45720" rIns="91440" bIns="45720" rtlCol="0" anchor="t">
            <a:normAutofit/>
          </a:bodyPr>
          <a:lstStyle/>
          <a:p>
            <a:pPr marR="5080">
              <a:lnSpc>
                <a:spcPct val="90000"/>
              </a:lnSpc>
              <a:spcBef>
                <a:spcPts val="100"/>
              </a:spcBef>
            </a:pPr>
            <a:r>
              <a:rPr lang="en-US" sz="3000"/>
              <a:t>In this project, we are going to analyze the apparel  data from the online section of a department store. The dataset contains the sales record, production cost, rating and the selling price. We are going to use data visualization to present the data in a simple and  understandable manner, using which we are going to draw a conclusion on the trends of the apparel data provided.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1824895"/>
            <a:ext cx="1097278" cy="101019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18" y="920931"/>
            <a:ext cx="16361231" cy="284117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66D1D-2E45-62A2-CC9D-A6753AFB6B15}"/>
              </a:ext>
            </a:extLst>
          </p:cNvPr>
          <p:cNvSpPr>
            <a:spLocks noGrp="1"/>
          </p:cNvSpPr>
          <p:nvPr>
            <p:ph type="title"/>
          </p:nvPr>
        </p:nvSpPr>
        <p:spPr>
          <a:xfrm>
            <a:off x="1565446" y="1214847"/>
            <a:ext cx="14914074" cy="2331720"/>
          </a:xfrm>
        </p:spPr>
        <p:txBody>
          <a:bodyPr lIns="0" tIns="0" rIns="0" bIns="0" anchor="ctr">
            <a:normAutofit/>
          </a:bodyPr>
          <a:lstStyle/>
          <a:p>
            <a:r>
              <a:rPr lang="en-US" sz="7200">
                <a:latin typeface="Calibri"/>
                <a:ea typeface="Tahoma"/>
              </a:rPr>
              <a:t>Project Summary</a:t>
            </a:r>
          </a:p>
        </p:txBody>
      </p:sp>
      <p:sp>
        <p:nvSpPr>
          <p:cNvPr id="3" name="Text Placeholder 2">
            <a:extLst>
              <a:ext uri="{FF2B5EF4-FFF2-40B4-BE49-F238E27FC236}">
                <a16:creationId xmlns:a16="http://schemas.microsoft.com/office/drawing/2014/main" id="{DEC44123-355F-7FFD-4BAD-A8CA2AB6FB64}"/>
              </a:ext>
            </a:extLst>
          </p:cNvPr>
          <p:cNvSpPr>
            <a:spLocks noGrp="1"/>
          </p:cNvSpPr>
          <p:nvPr>
            <p:ph type="body" idx="1"/>
          </p:nvPr>
        </p:nvSpPr>
        <p:spPr>
          <a:xfrm>
            <a:off x="1567542" y="4526283"/>
            <a:ext cx="14911978" cy="4686987"/>
          </a:xfrm>
        </p:spPr>
        <p:txBody>
          <a:bodyPr lIns="0" tIns="0" rIns="0" bIns="0" anchor="ctr">
            <a:normAutofit/>
          </a:bodyPr>
          <a:lstStyle/>
          <a:p>
            <a:pPr>
              <a:lnSpc>
                <a:spcPct val="90000"/>
              </a:lnSpc>
              <a:spcAft>
                <a:spcPts val="600"/>
              </a:spcAft>
              <a:buFont typeface="Arial"/>
              <a:buChar char="•"/>
            </a:pPr>
            <a:r>
              <a:rPr lang="en-US" sz="3600">
                <a:ea typeface="+mn-lt"/>
                <a:cs typeface="+mn-lt"/>
              </a:rPr>
              <a:t>The project centers on a comprehensive analysis of apparel data sourced specifically from the online division of a department store. </a:t>
            </a:r>
          </a:p>
          <a:p>
            <a:pPr>
              <a:lnSpc>
                <a:spcPct val="90000"/>
              </a:lnSpc>
              <a:spcAft>
                <a:spcPts val="600"/>
              </a:spcAft>
              <a:buFont typeface="Arial"/>
              <a:buChar char="•"/>
            </a:pPr>
            <a:r>
              <a:rPr lang="en-US" sz="3600">
                <a:ea typeface="+mn-lt"/>
                <a:cs typeface="+mn-lt"/>
              </a:rPr>
              <a:t>The CSV file is generated from the inputs given from the pkl file for the further analysis and visualization.</a:t>
            </a:r>
          </a:p>
          <a:p>
            <a:pPr>
              <a:lnSpc>
                <a:spcPct val="90000"/>
              </a:lnSpc>
              <a:spcAft>
                <a:spcPts val="600"/>
              </a:spcAft>
              <a:buFont typeface="Arial"/>
              <a:buChar char="•"/>
            </a:pPr>
            <a:r>
              <a:rPr lang="en-US" sz="3600">
                <a:ea typeface="+mn-lt"/>
                <a:cs typeface="+mn-lt"/>
              </a:rPr>
              <a:t>Utilized Python libraries like pandas for data manipulation and Matplotlib for creating visualizations.</a:t>
            </a:r>
          </a:p>
          <a:p>
            <a:pPr>
              <a:lnSpc>
                <a:spcPct val="90000"/>
              </a:lnSpc>
              <a:spcAft>
                <a:spcPts val="600"/>
              </a:spcAft>
              <a:buFont typeface="Arial"/>
              <a:buChar char="•"/>
            </a:pPr>
            <a:r>
              <a:rPr lang="en-US" sz="3600">
                <a:ea typeface="+mn-lt"/>
                <a:cs typeface="+mn-lt"/>
              </a:rPr>
              <a:t>Drew conclusions based on observed trends and patterns in the apparel dataset, enabling informed decision-making for stakeholders.</a:t>
            </a:r>
          </a:p>
          <a:p>
            <a:pPr marL="285750" indent="-285750">
              <a:lnSpc>
                <a:spcPct val="90000"/>
              </a:lnSpc>
              <a:spcAft>
                <a:spcPts val="600"/>
              </a:spcAft>
              <a:buFont typeface="Arial"/>
              <a:buChar char="•"/>
            </a:pPr>
            <a:endParaRPr lang="en-US" sz="3600">
              <a:ea typeface="+mn-lt"/>
              <a:cs typeface="+mn-lt"/>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57300" y="9727969"/>
            <a:ext cx="157734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3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6173" y="0"/>
            <a:ext cx="11131825" cy="1028699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0980699" y="914400"/>
            <a:ext cx="6210021" cy="1996258"/>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kern="1200" spc="365">
                <a:latin typeface="+mj-lt"/>
                <a:cs typeface="+mj-cs"/>
              </a:rPr>
              <a:t>D</a:t>
            </a:r>
            <a:r>
              <a:rPr lang="en-US" sz="4400" kern="1200" spc="345">
                <a:latin typeface="+mj-lt"/>
                <a:cs typeface="+mj-cs"/>
              </a:rPr>
              <a:t>A</a:t>
            </a:r>
            <a:r>
              <a:rPr lang="en-US" sz="4400" kern="1200" spc="-195">
                <a:latin typeface="+mj-lt"/>
                <a:cs typeface="+mj-cs"/>
              </a:rPr>
              <a:t>T</a:t>
            </a:r>
            <a:r>
              <a:rPr lang="en-US" sz="4400" kern="1200" spc="350">
                <a:latin typeface="+mj-lt"/>
                <a:cs typeface="+mj-cs"/>
              </a:rPr>
              <a:t>A</a:t>
            </a:r>
            <a:r>
              <a:rPr lang="en-US" sz="4400" kern="1200" spc="-445">
                <a:latin typeface="+mj-lt"/>
                <a:cs typeface="+mj-cs"/>
              </a:rPr>
              <a:t> </a:t>
            </a:r>
            <a:r>
              <a:rPr lang="en-US" sz="4400" kern="1200" spc="760">
                <a:latin typeface="+mj-lt"/>
                <a:cs typeface="+mj-cs"/>
              </a:rPr>
              <a:t>S</a:t>
            </a:r>
            <a:r>
              <a:rPr lang="en-US" sz="4400" kern="1200" spc="250">
                <a:latin typeface="+mj-lt"/>
                <a:cs typeface="+mj-cs"/>
              </a:rPr>
              <a:t>E</a:t>
            </a:r>
            <a:r>
              <a:rPr lang="en-US" sz="4400" kern="1200" spc="-190">
                <a:latin typeface="+mj-lt"/>
                <a:cs typeface="+mj-cs"/>
              </a:rPr>
              <a:t>T</a:t>
            </a:r>
            <a:endParaRPr lang="en-US" sz="4400" kern="1200">
              <a:latin typeface="+mj-lt"/>
              <a:cs typeface="+mj-cs"/>
            </a:endParaRPr>
          </a:p>
        </p:txBody>
      </p:sp>
      <p:pic>
        <p:nvPicPr>
          <p:cNvPr id="48" name="Picture 47" descr="Stock exchange numbers">
            <a:extLst>
              <a:ext uri="{FF2B5EF4-FFF2-40B4-BE49-F238E27FC236}">
                <a16:creationId xmlns:a16="http://schemas.microsoft.com/office/drawing/2014/main" id="{61862D58-10F5-1741-C03C-7A5DC32F9621}"/>
              </a:ext>
            </a:extLst>
          </p:cNvPr>
          <p:cNvPicPr>
            <a:picLocks noChangeAspect="1"/>
          </p:cNvPicPr>
          <p:nvPr/>
        </p:nvPicPr>
        <p:blipFill rotWithShape="1">
          <a:blip r:embed="rId2"/>
          <a:srcRect l="17152" r="15672"/>
          <a:stretch/>
        </p:blipFill>
        <p:spPr>
          <a:xfrm>
            <a:off x="20" y="10"/>
            <a:ext cx="10352576" cy="10286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49" name="object 4"/>
          <p:cNvSpPr txBox="1"/>
          <p:nvPr/>
        </p:nvSpPr>
        <p:spPr>
          <a:xfrm>
            <a:off x="10113595" y="2916722"/>
            <a:ext cx="7944225" cy="5862879"/>
          </a:xfrm>
          <a:prstGeom prst="rect">
            <a:avLst/>
          </a:prstGeom>
        </p:spPr>
        <p:txBody>
          <a:bodyPr vert="horz" lIns="91440" tIns="45720" rIns="91440" bIns="45720" rtlCol="0" anchor="t">
            <a:normAutofit/>
          </a:bodyPr>
          <a:lstStyle/>
          <a:p>
            <a:pPr>
              <a:lnSpc>
                <a:spcPct val="90000"/>
              </a:lnSpc>
              <a:spcBef>
                <a:spcPts val="625"/>
              </a:spcBef>
            </a:pPr>
            <a:r>
              <a:rPr lang="en-US" sz="3100" spc="-140">
                <a:latin typeface="Calibri"/>
                <a:ea typeface="Calibri"/>
                <a:cs typeface="Arial"/>
              </a:rPr>
              <a:t> T</a:t>
            </a:r>
            <a:r>
              <a:rPr lang="en-US" sz="3100" spc="-45">
                <a:latin typeface="Calibri"/>
                <a:ea typeface="Calibri"/>
                <a:cs typeface="Arial"/>
              </a:rPr>
              <a:t>h</a:t>
            </a:r>
            <a:r>
              <a:rPr lang="en-US" sz="3100" spc="-85">
                <a:latin typeface="Calibri"/>
                <a:ea typeface="Calibri"/>
                <a:cs typeface="Arial"/>
              </a:rPr>
              <a:t>e</a:t>
            </a:r>
            <a:r>
              <a:rPr lang="en-US" sz="3100" spc="-310">
                <a:latin typeface="Calibri"/>
                <a:ea typeface="Calibri"/>
                <a:cs typeface="Arial"/>
              </a:rPr>
              <a:t> </a:t>
            </a:r>
            <a:r>
              <a:rPr lang="en-US" sz="3100">
                <a:latin typeface="Calibri"/>
                <a:ea typeface="Calibri"/>
                <a:cs typeface="Arial"/>
              </a:rPr>
              <a:t>d</a:t>
            </a:r>
            <a:r>
              <a:rPr lang="en-US" sz="3100" spc="-65">
                <a:latin typeface="Calibri"/>
                <a:ea typeface="Calibri"/>
                <a:cs typeface="Arial"/>
              </a:rPr>
              <a:t>a</a:t>
            </a:r>
            <a:r>
              <a:rPr lang="en-US" sz="3100">
                <a:latin typeface="Calibri"/>
                <a:ea typeface="Calibri"/>
                <a:cs typeface="Arial"/>
              </a:rPr>
              <a:t>t</a:t>
            </a:r>
            <a:r>
              <a:rPr lang="en-US" sz="3100" spc="-65">
                <a:latin typeface="Calibri"/>
                <a:ea typeface="Calibri"/>
                <a:cs typeface="Arial"/>
              </a:rPr>
              <a:t>a</a:t>
            </a:r>
            <a:r>
              <a:rPr lang="en-US" sz="3100" spc="-80">
                <a:latin typeface="Calibri"/>
                <a:ea typeface="Calibri"/>
                <a:cs typeface="Arial"/>
              </a:rPr>
              <a:t>s</a:t>
            </a:r>
            <a:r>
              <a:rPr lang="en-US" sz="3100" spc="-90">
                <a:latin typeface="Calibri"/>
                <a:ea typeface="Calibri"/>
                <a:cs typeface="Arial"/>
              </a:rPr>
              <a:t>e</a:t>
            </a:r>
            <a:r>
              <a:rPr lang="en-US" sz="3100" spc="5">
                <a:latin typeface="Calibri"/>
                <a:ea typeface="Calibri"/>
                <a:cs typeface="Arial"/>
              </a:rPr>
              <a:t>t </a:t>
            </a:r>
            <a:r>
              <a:rPr lang="en-US" sz="3100" spc="-20">
                <a:latin typeface="Calibri"/>
                <a:ea typeface="Calibri"/>
                <a:cs typeface="Arial"/>
              </a:rPr>
              <a:t>c</a:t>
            </a:r>
            <a:r>
              <a:rPr lang="en-US" sz="3100" spc="-10">
                <a:latin typeface="Calibri"/>
                <a:ea typeface="Calibri"/>
                <a:cs typeface="Arial"/>
              </a:rPr>
              <a:t>o</a:t>
            </a:r>
            <a:r>
              <a:rPr lang="en-US" sz="3100" spc="-35">
                <a:latin typeface="Calibri"/>
                <a:ea typeface="Calibri"/>
                <a:cs typeface="Arial"/>
              </a:rPr>
              <a:t>n</a:t>
            </a:r>
            <a:r>
              <a:rPr lang="en-US" sz="3100">
                <a:latin typeface="Calibri"/>
                <a:ea typeface="Calibri"/>
                <a:cs typeface="Arial"/>
              </a:rPr>
              <a:t>t</a:t>
            </a:r>
            <a:r>
              <a:rPr lang="en-US" sz="3100" spc="-65">
                <a:latin typeface="Calibri"/>
                <a:ea typeface="Calibri"/>
                <a:cs typeface="Arial"/>
              </a:rPr>
              <a:t>a</a:t>
            </a:r>
            <a:r>
              <a:rPr lang="en-US" sz="3100" spc="40">
                <a:latin typeface="Calibri"/>
                <a:ea typeface="Calibri"/>
                <a:cs typeface="Arial"/>
              </a:rPr>
              <a:t>i</a:t>
            </a:r>
            <a:r>
              <a:rPr lang="en-US" sz="3100" spc="-35">
                <a:latin typeface="Calibri"/>
                <a:ea typeface="Calibri"/>
                <a:cs typeface="Arial"/>
              </a:rPr>
              <a:t>n</a:t>
            </a:r>
            <a:r>
              <a:rPr lang="en-US" sz="3100" spc="-75">
                <a:latin typeface="Calibri"/>
                <a:ea typeface="Calibri"/>
                <a:cs typeface="Arial"/>
              </a:rPr>
              <a:t>s </a:t>
            </a:r>
            <a:r>
              <a:rPr lang="en-US" sz="3100">
                <a:latin typeface="Calibri"/>
                <a:ea typeface="Calibri"/>
                <a:cs typeface="Arial"/>
              </a:rPr>
              <a:t>t</a:t>
            </a:r>
            <a:r>
              <a:rPr lang="en-US" sz="3100" spc="-45">
                <a:latin typeface="Calibri"/>
                <a:ea typeface="Calibri"/>
                <a:cs typeface="Arial"/>
              </a:rPr>
              <a:t>h</a:t>
            </a:r>
            <a:r>
              <a:rPr lang="en-US" sz="3100" spc="-85">
                <a:latin typeface="Calibri"/>
                <a:ea typeface="Calibri"/>
                <a:cs typeface="Arial"/>
              </a:rPr>
              <a:t>e </a:t>
            </a:r>
            <a:r>
              <a:rPr lang="en-US" sz="3100" spc="-80">
                <a:latin typeface="Calibri"/>
                <a:ea typeface="Calibri"/>
                <a:cs typeface="Arial"/>
              </a:rPr>
              <a:t>f</a:t>
            </a:r>
            <a:r>
              <a:rPr lang="en-US" sz="3100" spc="-10">
                <a:latin typeface="Calibri"/>
                <a:ea typeface="Calibri"/>
                <a:cs typeface="Arial"/>
              </a:rPr>
              <a:t>o</a:t>
            </a:r>
            <a:r>
              <a:rPr lang="en-US" sz="3100" spc="65">
                <a:latin typeface="Calibri"/>
                <a:ea typeface="Calibri"/>
                <a:cs typeface="Arial"/>
              </a:rPr>
              <a:t>ll</a:t>
            </a:r>
            <a:r>
              <a:rPr lang="en-US" sz="3100" spc="-10">
                <a:latin typeface="Calibri"/>
                <a:ea typeface="Calibri"/>
                <a:cs typeface="Arial"/>
              </a:rPr>
              <a:t>o</a:t>
            </a:r>
            <a:r>
              <a:rPr lang="en-US" sz="3100" spc="-75">
                <a:latin typeface="Calibri"/>
                <a:ea typeface="Calibri"/>
                <a:cs typeface="Arial"/>
              </a:rPr>
              <a:t>w</a:t>
            </a:r>
            <a:r>
              <a:rPr lang="en-US" sz="3100" spc="40">
                <a:latin typeface="Calibri"/>
                <a:ea typeface="Calibri"/>
                <a:cs typeface="Arial"/>
              </a:rPr>
              <a:t>i</a:t>
            </a:r>
            <a:r>
              <a:rPr lang="en-US" sz="3100" spc="-35">
                <a:latin typeface="Calibri"/>
                <a:ea typeface="Calibri"/>
                <a:cs typeface="Arial"/>
              </a:rPr>
              <a:t>n</a:t>
            </a:r>
            <a:r>
              <a:rPr lang="en-US" sz="3100" spc="-135">
                <a:latin typeface="Calibri"/>
                <a:ea typeface="Calibri"/>
                <a:cs typeface="Arial"/>
              </a:rPr>
              <a:t>g </a:t>
            </a:r>
            <a:r>
              <a:rPr lang="en-US" sz="3100" spc="-20">
                <a:latin typeface="Calibri"/>
                <a:ea typeface="Calibri"/>
                <a:cs typeface="Arial"/>
              </a:rPr>
              <a:t>c</a:t>
            </a:r>
            <a:r>
              <a:rPr lang="en-US" sz="3100" spc="-10">
                <a:latin typeface="Calibri"/>
                <a:ea typeface="Calibri"/>
                <a:cs typeface="Arial"/>
              </a:rPr>
              <a:t>o</a:t>
            </a:r>
            <a:r>
              <a:rPr lang="en-US" sz="3100" spc="65">
                <a:latin typeface="Calibri"/>
                <a:ea typeface="Calibri"/>
                <a:cs typeface="Arial"/>
              </a:rPr>
              <a:t>l</a:t>
            </a:r>
            <a:r>
              <a:rPr lang="en-US" sz="3100" spc="-45">
                <a:latin typeface="Calibri"/>
                <a:ea typeface="Calibri"/>
                <a:cs typeface="Arial"/>
              </a:rPr>
              <a:t>u</a:t>
            </a:r>
            <a:r>
              <a:rPr lang="en-US" sz="3100" spc="-35">
                <a:latin typeface="Calibri"/>
                <a:ea typeface="Calibri"/>
                <a:cs typeface="Arial"/>
              </a:rPr>
              <a:t>mn</a:t>
            </a:r>
            <a:r>
              <a:rPr lang="en-US" sz="3100" spc="-80">
                <a:latin typeface="Calibri"/>
                <a:ea typeface="Calibri"/>
                <a:cs typeface="Arial"/>
              </a:rPr>
              <a:t>s</a:t>
            </a:r>
            <a:r>
              <a:rPr lang="en-US" sz="3100" spc="-290">
                <a:latin typeface="Calibri"/>
                <a:ea typeface="Calibri"/>
                <a:cs typeface="Arial"/>
              </a:rPr>
              <a:t>:</a:t>
            </a:r>
            <a:endParaRPr lang="en-US" sz="3100">
              <a:latin typeface="Calibri"/>
              <a:ea typeface="Calibri"/>
              <a:cs typeface="Arial"/>
            </a:endParaRPr>
          </a:p>
          <a:p>
            <a:pPr marL="571500" indent="-457200">
              <a:lnSpc>
                <a:spcPct val="90000"/>
              </a:lnSpc>
              <a:spcBef>
                <a:spcPts val="525"/>
              </a:spcBef>
              <a:buFont typeface="Arial"/>
              <a:buChar char="•"/>
            </a:pPr>
            <a:r>
              <a:rPr lang="en-US" sz="3100" b="1" spc="-35" err="1">
                <a:latin typeface="Calibri"/>
                <a:ea typeface="Calibri"/>
                <a:cs typeface="Arial"/>
              </a:rPr>
              <a:t>Un</a:t>
            </a:r>
            <a:r>
              <a:rPr lang="en-US" sz="3100" b="1" spc="40" err="1">
                <a:latin typeface="Calibri"/>
                <a:ea typeface="Calibri"/>
                <a:cs typeface="Arial"/>
              </a:rPr>
              <a:t>i</a:t>
            </a:r>
            <a:r>
              <a:rPr lang="en-US" sz="3100" b="1" err="1">
                <a:latin typeface="Calibri"/>
                <a:ea typeface="Calibri"/>
                <a:cs typeface="Arial"/>
              </a:rPr>
              <a:t>q</a:t>
            </a:r>
            <a:r>
              <a:rPr lang="en-US" sz="3100" b="1" spc="-45" err="1">
                <a:latin typeface="Calibri"/>
                <a:ea typeface="Calibri"/>
                <a:cs typeface="Arial"/>
              </a:rPr>
              <a:t>u</a:t>
            </a:r>
            <a:r>
              <a:rPr lang="en-US" sz="3100" b="1" spc="-90" err="1">
                <a:latin typeface="Calibri"/>
                <a:ea typeface="Calibri"/>
                <a:cs typeface="Arial"/>
              </a:rPr>
              <a:t>e</a:t>
            </a:r>
            <a:r>
              <a:rPr lang="en-US" sz="3100" b="1" spc="-135" err="1">
                <a:latin typeface="Calibri"/>
                <a:ea typeface="Calibri"/>
                <a:cs typeface="Arial"/>
              </a:rPr>
              <a:t>_</a:t>
            </a:r>
            <a:r>
              <a:rPr lang="en-US" sz="3100" b="1" spc="40" err="1">
                <a:latin typeface="Calibri"/>
                <a:ea typeface="Calibri"/>
                <a:cs typeface="Arial"/>
              </a:rPr>
              <a:t>i</a:t>
            </a:r>
            <a:r>
              <a:rPr lang="en-US" sz="3100" b="1" err="1">
                <a:latin typeface="Calibri"/>
                <a:ea typeface="Calibri"/>
                <a:cs typeface="Arial"/>
              </a:rPr>
              <a:t>d</a:t>
            </a:r>
            <a:r>
              <a:rPr lang="en-US" sz="3100" spc="-290">
                <a:latin typeface="Calibri"/>
                <a:ea typeface="Calibri"/>
                <a:cs typeface="Arial"/>
              </a:rPr>
              <a:t>:</a:t>
            </a:r>
            <a:r>
              <a:rPr lang="en-US" sz="3100" spc="-310">
                <a:latin typeface="Calibri"/>
                <a:ea typeface="Calibri"/>
                <a:cs typeface="Arial"/>
              </a:rPr>
              <a:t>  </a:t>
            </a:r>
            <a:r>
              <a:rPr lang="en-US" sz="3100" spc="-160">
                <a:latin typeface="Calibri"/>
                <a:ea typeface="Calibri"/>
                <a:cs typeface="Arial"/>
              </a:rPr>
              <a:t>A</a:t>
            </a:r>
            <a:r>
              <a:rPr lang="en-US" sz="3100" spc="-30">
                <a:latin typeface="Calibri"/>
                <a:ea typeface="Calibri"/>
                <a:cs typeface="Arial"/>
              </a:rPr>
              <a:t>n</a:t>
            </a:r>
            <a:r>
              <a:rPr lang="en-US" sz="3100" spc="-310">
                <a:latin typeface="Calibri"/>
                <a:ea typeface="Calibri"/>
                <a:cs typeface="Arial"/>
              </a:rPr>
              <a:t> </a:t>
            </a:r>
            <a:r>
              <a:rPr lang="en-US" sz="3100" spc="-45">
                <a:latin typeface="Calibri"/>
                <a:ea typeface="Calibri"/>
                <a:cs typeface="Arial"/>
              </a:rPr>
              <a:t>u</a:t>
            </a:r>
            <a:r>
              <a:rPr lang="en-US" sz="3100" spc="-35">
                <a:latin typeface="Calibri"/>
                <a:ea typeface="Calibri"/>
                <a:cs typeface="Arial"/>
              </a:rPr>
              <a:t>n</a:t>
            </a:r>
            <a:r>
              <a:rPr lang="en-US" sz="3100" spc="40">
                <a:latin typeface="Calibri"/>
                <a:ea typeface="Calibri"/>
                <a:cs typeface="Arial"/>
              </a:rPr>
              <a:t>i</a:t>
            </a:r>
            <a:r>
              <a:rPr lang="en-US" sz="3100">
                <a:latin typeface="Calibri"/>
                <a:ea typeface="Calibri"/>
                <a:cs typeface="Arial"/>
              </a:rPr>
              <a:t>q</a:t>
            </a:r>
            <a:r>
              <a:rPr lang="en-US" sz="3100" spc="-45">
                <a:latin typeface="Calibri"/>
                <a:ea typeface="Calibri"/>
                <a:cs typeface="Arial"/>
              </a:rPr>
              <a:t>u</a:t>
            </a:r>
            <a:r>
              <a:rPr lang="en-US" sz="3100" spc="-85">
                <a:latin typeface="Calibri"/>
                <a:ea typeface="Calibri"/>
                <a:cs typeface="Arial"/>
              </a:rPr>
              <a:t>e</a:t>
            </a:r>
            <a:r>
              <a:rPr lang="en-US" sz="3100" spc="-310">
                <a:latin typeface="Calibri"/>
                <a:ea typeface="Calibri"/>
                <a:cs typeface="Arial"/>
              </a:rPr>
              <a:t> </a:t>
            </a:r>
            <a:r>
              <a:rPr lang="en-US" sz="3100" spc="40">
                <a:latin typeface="Calibri"/>
                <a:ea typeface="Calibri"/>
                <a:cs typeface="Arial"/>
              </a:rPr>
              <a:t>i</a:t>
            </a:r>
            <a:r>
              <a:rPr lang="en-US" sz="3100">
                <a:latin typeface="Calibri"/>
                <a:ea typeface="Calibri"/>
                <a:cs typeface="Arial"/>
              </a:rPr>
              <a:t>d</a:t>
            </a:r>
            <a:r>
              <a:rPr lang="en-US" sz="3100" spc="-90">
                <a:latin typeface="Calibri"/>
                <a:ea typeface="Calibri"/>
                <a:cs typeface="Arial"/>
              </a:rPr>
              <a:t>e</a:t>
            </a:r>
            <a:r>
              <a:rPr lang="en-US" sz="3100" spc="-35">
                <a:latin typeface="Calibri"/>
                <a:ea typeface="Calibri"/>
                <a:cs typeface="Arial"/>
              </a:rPr>
              <a:t>n</a:t>
            </a:r>
            <a:r>
              <a:rPr lang="en-US" sz="3100">
                <a:latin typeface="Calibri"/>
                <a:ea typeface="Calibri"/>
                <a:cs typeface="Arial"/>
              </a:rPr>
              <a:t>t</a:t>
            </a:r>
            <a:r>
              <a:rPr lang="en-US" sz="3100" spc="40">
                <a:latin typeface="Calibri"/>
                <a:ea typeface="Calibri"/>
                <a:cs typeface="Arial"/>
              </a:rPr>
              <a:t>i</a:t>
            </a:r>
            <a:r>
              <a:rPr lang="en-US" sz="3100" spc="-80">
                <a:latin typeface="Calibri"/>
                <a:ea typeface="Calibri"/>
                <a:cs typeface="Arial"/>
              </a:rPr>
              <a:t>f</a:t>
            </a:r>
            <a:r>
              <a:rPr lang="en-US" sz="3100" spc="40">
                <a:latin typeface="Calibri"/>
                <a:ea typeface="Calibri"/>
                <a:cs typeface="Arial"/>
              </a:rPr>
              <a:t>i</a:t>
            </a:r>
            <a:r>
              <a:rPr lang="en-US" sz="3100" spc="-90">
                <a:latin typeface="Calibri"/>
                <a:ea typeface="Calibri"/>
                <a:cs typeface="Arial"/>
              </a:rPr>
              <a:t>e</a:t>
            </a:r>
            <a:r>
              <a:rPr lang="en-US" sz="3100" spc="-40">
                <a:latin typeface="Calibri"/>
                <a:ea typeface="Calibri"/>
                <a:cs typeface="Arial"/>
              </a:rPr>
              <a:t>r</a:t>
            </a:r>
            <a:r>
              <a:rPr lang="en-US" sz="3100" spc="-310">
                <a:latin typeface="Calibri"/>
                <a:ea typeface="Calibri"/>
                <a:cs typeface="Arial"/>
              </a:rPr>
              <a:t> </a:t>
            </a:r>
            <a:r>
              <a:rPr lang="en-US" sz="3100" spc="-80">
                <a:latin typeface="Calibri"/>
                <a:ea typeface="Calibri"/>
                <a:cs typeface="Arial"/>
              </a:rPr>
              <a:t>f</a:t>
            </a:r>
            <a:r>
              <a:rPr lang="en-US" sz="3100" spc="-10">
                <a:latin typeface="Calibri"/>
                <a:ea typeface="Calibri"/>
                <a:cs typeface="Arial"/>
              </a:rPr>
              <a:t>o</a:t>
            </a:r>
            <a:r>
              <a:rPr lang="en-US" sz="3100" spc="-40">
                <a:latin typeface="Calibri"/>
                <a:ea typeface="Calibri"/>
                <a:cs typeface="Arial"/>
              </a:rPr>
              <a:t>r</a:t>
            </a:r>
            <a:r>
              <a:rPr lang="en-US" sz="3100" spc="-310">
                <a:latin typeface="Calibri"/>
                <a:ea typeface="Calibri"/>
                <a:cs typeface="Arial"/>
              </a:rPr>
              <a:t> </a:t>
            </a:r>
            <a:r>
              <a:rPr lang="en-US" sz="3100" spc="-90">
                <a:latin typeface="Calibri"/>
                <a:ea typeface="Calibri"/>
                <a:cs typeface="Arial"/>
              </a:rPr>
              <a:t>e</a:t>
            </a:r>
            <a:r>
              <a:rPr lang="en-US" sz="3100" spc="-65">
                <a:latin typeface="Calibri"/>
                <a:ea typeface="Calibri"/>
                <a:cs typeface="Arial"/>
              </a:rPr>
              <a:t>a</a:t>
            </a:r>
            <a:r>
              <a:rPr lang="en-US" sz="3100" spc="-20">
                <a:latin typeface="Calibri"/>
                <a:ea typeface="Calibri"/>
                <a:cs typeface="Arial"/>
              </a:rPr>
              <a:t>c</a:t>
            </a:r>
            <a:r>
              <a:rPr lang="en-US" sz="3100" spc="-40">
                <a:latin typeface="Calibri"/>
                <a:ea typeface="Calibri"/>
                <a:cs typeface="Arial"/>
              </a:rPr>
              <a:t>h</a:t>
            </a:r>
            <a:r>
              <a:rPr lang="en-US" sz="3100" spc="-310">
                <a:latin typeface="Calibri"/>
                <a:ea typeface="Calibri"/>
                <a:cs typeface="Arial"/>
              </a:rPr>
              <a:t> </a:t>
            </a:r>
            <a:r>
              <a:rPr lang="en-US" sz="3100" spc="-45">
                <a:latin typeface="Calibri"/>
                <a:ea typeface="Calibri"/>
                <a:cs typeface="Arial"/>
              </a:rPr>
              <a:t>r</a:t>
            </a:r>
            <a:r>
              <a:rPr lang="en-US" sz="3100" spc="-90">
                <a:latin typeface="Calibri"/>
                <a:ea typeface="Calibri"/>
                <a:cs typeface="Arial"/>
              </a:rPr>
              <a:t>e</a:t>
            </a:r>
            <a:r>
              <a:rPr lang="en-US" sz="3100" spc="-20">
                <a:latin typeface="Calibri"/>
                <a:ea typeface="Calibri"/>
                <a:cs typeface="Arial"/>
              </a:rPr>
              <a:t>c</a:t>
            </a:r>
            <a:r>
              <a:rPr lang="en-US" sz="3100" spc="-10">
                <a:latin typeface="Calibri"/>
                <a:ea typeface="Calibri"/>
                <a:cs typeface="Arial"/>
              </a:rPr>
              <a:t>o</a:t>
            </a:r>
            <a:r>
              <a:rPr lang="en-US" sz="3100" spc="-45">
                <a:latin typeface="Calibri"/>
                <a:ea typeface="Calibri"/>
                <a:cs typeface="Arial"/>
              </a:rPr>
              <a:t>r</a:t>
            </a:r>
            <a:r>
              <a:rPr lang="en-US" sz="3100" spc="5">
                <a:latin typeface="Calibri"/>
                <a:ea typeface="Calibri"/>
                <a:cs typeface="Arial"/>
              </a:rPr>
              <a:t>d.</a:t>
            </a:r>
            <a:endParaRPr lang="en-US" sz="3100">
              <a:latin typeface="Calibri"/>
              <a:ea typeface="Calibri"/>
              <a:cs typeface="Arial"/>
            </a:endParaRPr>
          </a:p>
          <a:p>
            <a:pPr marL="571500" indent="-457200">
              <a:lnSpc>
                <a:spcPct val="90000"/>
              </a:lnSpc>
              <a:spcBef>
                <a:spcPts val="525"/>
              </a:spcBef>
              <a:buFont typeface="Arial"/>
              <a:buChar char="•"/>
            </a:pPr>
            <a:r>
              <a:rPr lang="en-US" sz="3100" b="1" spc="-65">
                <a:latin typeface="Calibri"/>
                <a:ea typeface="Calibri"/>
                <a:cs typeface="Arial"/>
              </a:rPr>
              <a:t>Da</a:t>
            </a:r>
            <a:r>
              <a:rPr lang="en-US" sz="3100" b="1">
                <a:latin typeface="Calibri"/>
                <a:ea typeface="Calibri"/>
                <a:cs typeface="Arial"/>
              </a:rPr>
              <a:t>t</a:t>
            </a:r>
            <a:r>
              <a:rPr lang="en-US" sz="3100" b="1" spc="-90">
                <a:latin typeface="Calibri"/>
                <a:ea typeface="Calibri"/>
                <a:cs typeface="Arial"/>
              </a:rPr>
              <a:t>e</a:t>
            </a:r>
            <a:r>
              <a:rPr lang="en-US" sz="3100" b="1" spc="-290">
                <a:latin typeface="Calibri"/>
                <a:ea typeface="Calibri"/>
                <a:cs typeface="Arial"/>
              </a:rPr>
              <a:t>:</a:t>
            </a:r>
            <a:r>
              <a:rPr lang="en-US" sz="3100" spc="-310">
                <a:latin typeface="Calibri"/>
                <a:ea typeface="Calibri"/>
                <a:cs typeface="Arial"/>
              </a:rPr>
              <a:t> </a:t>
            </a:r>
            <a:r>
              <a:rPr lang="en-US" sz="3100" spc="-140">
                <a:latin typeface="Calibri"/>
                <a:ea typeface="Calibri"/>
                <a:cs typeface="Arial"/>
              </a:rPr>
              <a:t>T</a:t>
            </a:r>
            <a:r>
              <a:rPr lang="en-US" sz="3100" spc="-45">
                <a:latin typeface="Calibri"/>
                <a:ea typeface="Calibri"/>
                <a:cs typeface="Arial"/>
              </a:rPr>
              <a:t>h</a:t>
            </a:r>
            <a:r>
              <a:rPr lang="en-US" sz="3100" spc="-85">
                <a:latin typeface="Calibri"/>
                <a:ea typeface="Calibri"/>
                <a:cs typeface="Arial"/>
              </a:rPr>
              <a:t>e</a:t>
            </a:r>
            <a:r>
              <a:rPr lang="en-US" sz="3100" spc="-310">
                <a:latin typeface="Calibri"/>
                <a:ea typeface="Calibri"/>
                <a:cs typeface="Arial"/>
              </a:rPr>
              <a:t> </a:t>
            </a:r>
            <a:r>
              <a:rPr lang="en-US" sz="3100">
                <a:latin typeface="Calibri"/>
                <a:ea typeface="Calibri"/>
                <a:cs typeface="Arial"/>
              </a:rPr>
              <a:t>d</a:t>
            </a:r>
            <a:r>
              <a:rPr lang="en-US" sz="3100" spc="-65">
                <a:latin typeface="Calibri"/>
                <a:ea typeface="Calibri"/>
                <a:cs typeface="Arial"/>
              </a:rPr>
              <a:t>a</a:t>
            </a:r>
            <a:r>
              <a:rPr lang="en-US" sz="3100">
                <a:latin typeface="Calibri"/>
                <a:ea typeface="Calibri"/>
                <a:cs typeface="Arial"/>
              </a:rPr>
              <a:t>t</a:t>
            </a:r>
            <a:r>
              <a:rPr lang="en-US" sz="3100" spc="-85">
                <a:latin typeface="Calibri"/>
                <a:ea typeface="Calibri"/>
                <a:cs typeface="Arial"/>
              </a:rPr>
              <a:t>e</a:t>
            </a:r>
            <a:r>
              <a:rPr lang="en-US" sz="3100" spc="-310">
                <a:latin typeface="Calibri"/>
                <a:ea typeface="Calibri"/>
                <a:cs typeface="Arial"/>
              </a:rPr>
              <a:t> </a:t>
            </a:r>
            <a:r>
              <a:rPr lang="en-US" sz="3100" spc="-65">
                <a:latin typeface="Calibri"/>
                <a:ea typeface="Calibri"/>
                <a:cs typeface="Arial"/>
              </a:rPr>
              <a:t>a</a:t>
            </a:r>
            <a:r>
              <a:rPr lang="en-US" sz="3100" spc="-80">
                <a:latin typeface="Calibri"/>
                <a:ea typeface="Calibri"/>
                <a:cs typeface="Arial"/>
              </a:rPr>
              <a:t>ss</a:t>
            </a:r>
            <a:r>
              <a:rPr lang="en-US" sz="3100" spc="-10">
                <a:latin typeface="Calibri"/>
                <a:ea typeface="Calibri"/>
                <a:cs typeface="Arial"/>
              </a:rPr>
              <a:t>o</a:t>
            </a:r>
            <a:r>
              <a:rPr lang="en-US" sz="3100" spc="-20">
                <a:latin typeface="Calibri"/>
                <a:ea typeface="Calibri"/>
                <a:cs typeface="Arial"/>
              </a:rPr>
              <a:t>c</a:t>
            </a:r>
            <a:r>
              <a:rPr lang="en-US" sz="3100" spc="40">
                <a:latin typeface="Calibri"/>
                <a:ea typeface="Calibri"/>
                <a:cs typeface="Arial"/>
              </a:rPr>
              <a:t>i</a:t>
            </a:r>
            <a:r>
              <a:rPr lang="en-US" sz="3100" spc="-65">
                <a:latin typeface="Calibri"/>
                <a:ea typeface="Calibri"/>
                <a:cs typeface="Arial"/>
              </a:rPr>
              <a:t>a</a:t>
            </a:r>
            <a:r>
              <a:rPr lang="en-US" sz="3100">
                <a:latin typeface="Calibri"/>
                <a:ea typeface="Calibri"/>
                <a:cs typeface="Arial"/>
              </a:rPr>
              <a:t>t</a:t>
            </a:r>
            <a:r>
              <a:rPr lang="en-US" sz="3100" spc="-90">
                <a:latin typeface="Calibri"/>
                <a:ea typeface="Calibri"/>
                <a:cs typeface="Arial"/>
              </a:rPr>
              <a:t>e</a:t>
            </a:r>
            <a:r>
              <a:rPr lang="en-US" sz="3100" spc="5">
                <a:latin typeface="Calibri"/>
                <a:ea typeface="Calibri"/>
                <a:cs typeface="Arial"/>
              </a:rPr>
              <a:t>d</a:t>
            </a:r>
            <a:r>
              <a:rPr lang="en-US" sz="3100" spc="-310">
                <a:latin typeface="Calibri"/>
                <a:ea typeface="Calibri"/>
                <a:cs typeface="Arial"/>
              </a:rPr>
              <a:t> </a:t>
            </a:r>
            <a:r>
              <a:rPr lang="en-US" sz="3100" spc="-75">
                <a:latin typeface="Calibri"/>
                <a:ea typeface="Calibri"/>
                <a:cs typeface="Arial"/>
              </a:rPr>
              <a:t>w</a:t>
            </a:r>
            <a:r>
              <a:rPr lang="en-US" sz="3100" spc="40">
                <a:latin typeface="Calibri"/>
                <a:ea typeface="Calibri"/>
                <a:cs typeface="Arial"/>
              </a:rPr>
              <a:t>i</a:t>
            </a:r>
            <a:r>
              <a:rPr lang="en-US" sz="3100">
                <a:latin typeface="Calibri"/>
                <a:ea typeface="Calibri"/>
                <a:cs typeface="Arial"/>
              </a:rPr>
              <a:t>t</a:t>
            </a:r>
            <a:r>
              <a:rPr lang="en-US" sz="3100" spc="-40">
                <a:latin typeface="Calibri"/>
                <a:ea typeface="Calibri"/>
                <a:cs typeface="Arial"/>
              </a:rPr>
              <a:t>h</a:t>
            </a:r>
            <a:r>
              <a:rPr lang="en-US" sz="3100" spc="-310">
                <a:latin typeface="Calibri"/>
                <a:ea typeface="Calibri"/>
                <a:cs typeface="Arial"/>
              </a:rPr>
              <a:t> </a:t>
            </a:r>
            <a:r>
              <a:rPr lang="en-US" sz="3100">
                <a:latin typeface="Calibri"/>
                <a:ea typeface="Calibri"/>
                <a:cs typeface="Arial"/>
              </a:rPr>
              <a:t>t</a:t>
            </a:r>
            <a:r>
              <a:rPr lang="en-US" sz="3100" spc="-45">
                <a:latin typeface="Calibri"/>
                <a:ea typeface="Calibri"/>
                <a:cs typeface="Arial"/>
              </a:rPr>
              <a:t>h</a:t>
            </a:r>
            <a:r>
              <a:rPr lang="en-US" sz="3100" spc="-85">
                <a:latin typeface="Calibri"/>
                <a:ea typeface="Calibri"/>
                <a:cs typeface="Arial"/>
              </a:rPr>
              <a:t>e</a:t>
            </a:r>
            <a:r>
              <a:rPr lang="en-US" sz="3100" spc="-310">
                <a:latin typeface="Calibri"/>
                <a:ea typeface="Calibri"/>
                <a:cs typeface="Arial"/>
              </a:rPr>
              <a:t> </a:t>
            </a:r>
            <a:r>
              <a:rPr lang="en-US" sz="3100" spc="-45">
                <a:latin typeface="Calibri"/>
                <a:ea typeface="Calibri"/>
                <a:cs typeface="Arial"/>
              </a:rPr>
              <a:t>r</a:t>
            </a:r>
            <a:r>
              <a:rPr lang="en-US" sz="3100" spc="-90">
                <a:latin typeface="Calibri"/>
                <a:ea typeface="Calibri"/>
                <a:cs typeface="Arial"/>
              </a:rPr>
              <a:t>e</a:t>
            </a:r>
            <a:r>
              <a:rPr lang="en-US" sz="3100" spc="-20">
                <a:latin typeface="Calibri"/>
                <a:ea typeface="Calibri"/>
                <a:cs typeface="Arial"/>
              </a:rPr>
              <a:t>c</a:t>
            </a:r>
            <a:r>
              <a:rPr lang="en-US" sz="3100" spc="-10">
                <a:latin typeface="Calibri"/>
                <a:ea typeface="Calibri"/>
                <a:cs typeface="Arial"/>
              </a:rPr>
              <a:t>o</a:t>
            </a:r>
            <a:r>
              <a:rPr lang="en-US" sz="3100" spc="-45">
                <a:latin typeface="Calibri"/>
                <a:ea typeface="Calibri"/>
                <a:cs typeface="Arial"/>
              </a:rPr>
              <a:t>r</a:t>
            </a:r>
            <a:r>
              <a:rPr lang="en-US" sz="3100">
                <a:latin typeface="Calibri"/>
                <a:ea typeface="Calibri"/>
                <a:cs typeface="Arial"/>
              </a:rPr>
              <a:t>d</a:t>
            </a:r>
            <a:r>
              <a:rPr lang="en-US" sz="3100" spc="-150">
                <a:latin typeface="Calibri"/>
                <a:ea typeface="Calibri"/>
                <a:cs typeface="Arial"/>
              </a:rPr>
              <a:t>.</a:t>
            </a:r>
            <a:endParaRPr lang="en-US" sz="3100">
              <a:ea typeface="Calibri"/>
              <a:cs typeface="Calibri"/>
            </a:endParaRPr>
          </a:p>
          <a:p>
            <a:pPr marL="571500" indent="-457200">
              <a:lnSpc>
                <a:spcPct val="90000"/>
              </a:lnSpc>
              <a:spcBef>
                <a:spcPts val="525"/>
              </a:spcBef>
              <a:buFont typeface="Arial"/>
              <a:buChar char="•"/>
            </a:pPr>
            <a:r>
              <a:rPr lang="en-US" sz="3100" b="1" spc="-150">
                <a:latin typeface="Calibri"/>
                <a:ea typeface="Calibri"/>
                <a:cs typeface="Calibri"/>
              </a:rPr>
              <a:t>Name</a:t>
            </a:r>
            <a:r>
              <a:rPr lang="en-US" sz="3100" spc="-150">
                <a:latin typeface="Calibri"/>
                <a:ea typeface="Calibri"/>
                <a:cs typeface="Calibri"/>
              </a:rPr>
              <a:t>: Name of the apparel.</a:t>
            </a:r>
            <a:endParaRPr lang="en-US" sz="3100" spc="-150">
              <a:latin typeface="Calibri"/>
              <a:ea typeface="Calibri"/>
              <a:cs typeface="Arial"/>
            </a:endParaRPr>
          </a:p>
          <a:p>
            <a:pPr marL="571500" indent="-457200">
              <a:lnSpc>
                <a:spcPct val="90000"/>
              </a:lnSpc>
              <a:spcBef>
                <a:spcPts val="525"/>
              </a:spcBef>
              <a:buFont typeface="Arial"/>
              <a:buChar char="•"/>
            </a:pPr>
            <a:r>
              <a:rPr lang="en-US" sz="3100" b="1" spc="-150">
                <a:latin typeface="Calibri"/>
                <a:ea typeface="Calibri"/>
                <a:cs typeface="Calibri"/>
              </a:rPr>
              <a:t>Category</a:t>
            </a:r>
            <a:r>
              <a:rPr lang="en-US" sz="3100" spc="-150">
                <a:latin typeface="Calibri"/>
                <a:ea typeface="Calibri"/>
                <a:cs typeface="Calibri"/>
              </a:rPr>
              <a:t>: Category of apparel (e.g., T-Shirt, Formal Shirt, Jeans).</a:t>
            </a:r>
            <a:endParaRPr lang="en-US" sz="3100" spc="-150">
              <a:latin typeface="Calibri"/>
              <a:ea typeface="Calibri"/>
              <a:cs typeface="Arial"/>
            </a:endParaRPr>
          </a:p>
          <a:p>
            <a:pPr marL="571500" indent="-457200">
              <a:lnSpc>
                <a:spcPct val="90000"/>
              </a:lnSpc>
              <a:spcBef>
                <a:spcPts val="525"/>
              </a:spcBef>
              <a:buFont typeface="Arial"/>
              <a:buChar char="•"/>
            </a:pPr>
            <a:r>
              <a:rPr lang="en-US" sz="3100" b="1" spc="-150">
                <a:latin typeface="Calibri"/>
                <a:ea typeface="Calibri"/>
                <a:cs typeface="Arial"/>
              </a:rPr>
              <a:t>Type</a:t>
            </a:r>
            <a:r>
              <a:rPr lang="en-US" sz="3100" spc="-150">
                <a:latin typeface="Calibri"/>
                <a:ea typeface="Calibri"/>
                <a:cs typeface="Arial"/>
              </a:rPr>
              <a:t>: Type of apparel (e.g. shirt, pants).</a:t>
            </a:r>
            <a:endParaRPr lang="en-US" sz="3100">
              <a:ea typeface="Calibri"/>
              <a:cs typeface="Calibri"/>
            </a:endParaRPr>
          </a:p>
          <a:p>
            <a:pPr marL="571500" indent="-457200">
              <a:lnSpc>
                <a:spcPct val="90000"/>
              </a:lnSpc>
              <a:spcBef>
                <a:spcPts val="525"/>
              </a:spcBef>
              <a:buFont typeface="Arial"/>
              <a:buChar char="•"/>
            </a:pPr>
            <a:r>
              <a:rPr lang="en-US" sz="3100" b="1" spc="-150">
                <a:latin typeface="Calibri"/>
                <a:ea typeface="Calibri"/>
                <a:cs typeface="Arial"/>
              </a:rPr>
              <a:t>Rating</a:t>
            </a:r>
            <a:r>
              <a:rPr lang="en-US" sz="3100" spc="-150">
                <a:latin typeface="Calibri"/>
                <a:ea typeface="Calibri"/>
                <a:cs typeface="Arial"/>
              </a:rPr>
              <a:t>: Online rating of the apparel.</a:t>
            </a:r>
            <a:endParaRPr lang="en-US" sz="3100">
              <a:ea typeface="Calibri"/>
              <a:cs typeface="Calibri"/>
            </a:endParaRPr>
          </a:p>
          <a:p>
            <a:pPr marL="571500" indent="-457200">
              <a:lnSpc>
                <a:spcPct val="90000"/>
              </a:lnSpc>
              <a:spcBef>
                <a:spcPts val="525"/>
              </a:spcBef>
              <a:buFont typeface="Arial"/>
              <a:buChar char="•"/>
            </a:pPr>
            <a:r>
              <a:rPr lang="en-US" sz="3100" b="1" spc="-150">
                <a:latin typeface="Calibri"/>
                <a:ea typeface="Calibri"/>
                <a:cs typeface="Arial"/>
              </a:rPr>
              <a:t>Price</a:t>
            </a:r>
            <a:r>
              <a:rPr lang="en-US" sz="3100" spc="-150">
                <a:latin typeface="Calibri"/>
                <a:ea typeface="Calibri"/>
                <a:cs typeface="Arial"/>
              </a:rPr>
              <a:t> : The selling price of the apparel.</a:t>
            </a:r>
            <a:endParaRPr lang="en-US" sz="3100">
              <a:ea typeface="Calibri"/>
              <a:cs typeface="Calibri"/>
            </a:endParaRPr>
          </a:p>
          <a:p>
            <a:pPr marL="571500" indent="-457200">
              <a:lnSpc>
                <a:spcPct val="90000"/>
              </a:lnSpc>
              <a:spcBef>
                <a:spcPts val="525"/>
              </a:spcBef>
              <a:buFont typeface="Arial"/>
              <a:buChar char="•"/>
            </a:pPr>
            <a:r>
              <a:rPr lang="en-US" sz="3100" b="1" spc="-150" err="1">
                <a:latin typeface="Calibri"/>
                <a:ea typeface="Calibri"/>
                <a:cs typeface="Arial"/>
              </a:rPr>
              <a:t>Poduction_Cost</a:t>
            </a:r>
            <a:r>
              <a:rPr lang="en-US" sz="3100" spc="-150">
                <a:latin typeface="Calibri"/>
                <a:ea typeface="Calibri"/>
                <a:cs typeface="Arial"/>
              </a:rPr>
              <a:t>: Cost for manufacturing the apparel.</a:t>
            </a:r>
            <a:endParaRPr lang="en-US" sz="31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BBFEA4-59B4-3DC4-7E7D-C14044D14AE6}"/>
              </a:ext>
            </a:extLst>
          </p:cNvPr>
          <p:cNvSpPr>
            <a:spLocks noGrp="1"/>
          </p:cNvSpPr>
          <p:nvPr>
            <p:ph type="title"/>
          </p:nvPr>
        </p:nvSpPr>
        <p:spPr>
          <a:xfrm>
            <a:off x="1257300" y="547687"/>
            <a:ext cx="8090041" cy="1988345"/>
          </a:xfrm>
        </p:spPr>
        <p:txBody>
          <a:bodyPr>
            <a:normAutofit/>
          </a:bodyPr>
          <a:lstStyle/>
          <a:p>
            <a:pPr rtl="0">
              <a:lnSpc>
                <a:spcPct val="90000"/>
              </a:lnSpc>
            </a:pPr>
            <a:r>
              <a:rPr lang="en-US" sz="5200" b="1" i="0" u="none" strike="noStrike">
                <a:effectLst/>
                <a:latin typeface="Arial" panose="020B0604020202020204" pitchFamily="34" charset="0"/>
              </a:rPr>
              <a:t>Handling Missing Values</a:t>
            </a:r>
            <a:br>
              <a:rPr lang="en-US" sz="5200" b="0" i="0" u="none" strike="noStrike">
                <a:effectLst/>
              </a:rPr>
            </a:br>
            <a:endParaRPr lang="en-US" sz="5200"/>
          </a:p>
        </p:txBody>
      </p:sp>
      <p:sp>
        <p:nvSpPr>
          <p:cNvPr id="36" name="Freeform: Shape 3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97985" y="1"/>
            <a:ext cx="1732713" cy="93754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1A79618C-98D8-D55E-0166-06110E6D7B31}"/>
              </a:ext>
            </a:extLst>
          </p:cNvPr>
          <p:cNvSpPr>
            <a:spLocks noGrp="1"/>
          </p:cNvSpPr>
          <p:nvPr>
            <p:ph type="body" idx="1"/>
          </p:nvPr>
        </p:nvSpPr>
        <p:spPr>
          <a:xfrm>
            <a:off x="508438" y="2272041"/>
            <a:ext cx="9193627" cy="6527007"/>
          </a:xfrm>
        </p:spPr>
        <p:txBody>
          <a:bodyPr wrap="square" lIns="0" tIns="0" rIns="0" bIns="0" anchor="t">
            <a:normAutofit fontScale="92500" lnSpcReduction="20000"/>
          </a:bodyPr>
          <a:lstStyle/>
          <a:p>
            <a:pPr marL="457200" indent="-457200" algn="just" rtl="0" fontAlgn="base">
              <a:spcBef>
                <a:spcPts val="1500"/>
              </a:spcBef>
              <a:spcAft>
                <a:spcPts val="0"/>
              </a:spcAft>
              <a:buFont typeface="Arial"/>
              <a:buChar char="•"/>
            </a:pPr>
            <a:r>
              <a:rPr lang="en-US" sz="3100">
                <a:latin typeface="Calibri"/>
                <a:ea typeface="Calibri"/>
                <a:cs typeface="Calibri"/>
              </a:rPr>
              <a:t>Date (Time Series): Due to the time series nature of the 'date' column, conventional imputation methods such as mean or median are inappropriate. Depending on the analytical context, one may choose to exclude these rows or employ specialized time-series techniques to handle missing values.</a:t>
            </a:r>
            <a:endParaRPr lang="en-US">
              <a:ea typeface="Calibri"/>
              <a:cs typeface="Calibri"/>
            </a:endParaRPr>
          </a:p>
          <a:p>
            <a:pPr algn="just" rtl="0" fontAlgn="base"/>
            <a:br>
              <a:rPr lang="en-US" b="0" i="0" u="none" strike="noStrike">
                <a:effectLst/>
                <a:latin typeface="Arial" panose="020B0604020202020204" pitchFamily="34" charset="0"/>
                <a:cs typeface="Arial" panose="020B0604020202020204" pitchFamily="34" charset="0"/>
              </a:rPr>
            </a:br>
            <a:endParaRPr lang="en-US" sz="3100" b="0" i="0" u="none" strike="noStrike">
              <a:effectLst/>
              <a:latin typeface="Calibri"/>
              <a:ea typeface="Calibri"/>
              <a:cs typeface="Arial" panose="020B0604020202020204" pitchFamily="34" charset="0"/>
            </a:endParaRPr>
          </a:p>
          <a:p>
            <a:pPr marL="457200" indent="-457200" algn="just" rtl="0" fontAlgn="base">
              <a:spcBef>
                <a:spcPts val="0"/>
              </a:spcBef>
              <a:spcAft>
                <a:spcPts val="0"/>
              </a:spcAft>
              <a:buFont typeface="Arial"/>
              <a:buChar char="•"/>
            </a:pPr>
            <a:r>
              <a:rPr lang="en-US" sz="3100">
                <a:latin typeface="Calibri"/>
                <a:ea typeface="Calibri"/>
                <a:cs typeface="Calibri"/>
              </a:rPr>
              <a:t>Rating (Categorical): Given that 'rating' is a categorical variable, imputing missing values with the mode (most frequent value) is a suitable approach.</a:t>
            </a:r>
          </a:p>
          <a:p>
            <a:pPr algn="just" rtl="0" fontAlgn="base"/>
            <a:br>
              <a:rPr lang="en-US" b="0" i="0" u="none" strike="noStrike">
                <a:effectLst/>
                <a:latin typeface="Arial" panose="020B0604020202020204" pitchFamily="34" charset="0"/>
                <a:cs typeface="Arial" panose="020B0604020202020204" pitchFamily="34" charset="0"/>
              </a:rPr>
            </a:br>
            <a:endParaRPr lang="en-US" sz="3100" b="0" i="0" u="none" strike="noStrike">
              <a:effectLst/>
              <a:latin typeface="Calibri"/>
              <a:ea typeface="Calibri"/>
              <a:cs typeface="Arial" panose="020B0604020202020204" pitchFamily="34" charset="0"/>
            </a:endParaRPr>
          </a:p>
          <a:p>
            <a:pPr marL="457200" indent="-457200" algn="just" rtl="0" fontAlgn="base">
              <a:buFont typeface="Arial"/>
              <a:buChar char="•"/>
            </a:pPr>
            <a:r>
              <a:rPr lang="en-US" sz="3100">
                <a:latin typeface="Calibri"/>
                <a:ea typeface="Calibri"/>
                <a:cs typeface="Calibri"/>
              </a:rPr>
              <a:t>Price and </a:t>
            </a:r>
            <a:r>
              <a:rPr lang="en-US" sz="3100" err="1">
                <a:latin typeface="Calibri"/>
                <a:ea typeface="Calibri"/>
                <a:cs typeface="Calibri"/>
              </a:rPr>
              <a:t>Production_cost</a:t>
            </a:r>
            <a:r>
              <a:rPr lang="en-US" sz="3100">
                <a:latin typeface="Calibri"/>
                <a:ea typeface="Calibri"/>
                <a:cs typeface="Calibri"/>
              </a:rPr>
              <a:t> (Numerical): For 'price' and '</a:t>
            </a:r>
            <a:r>
              <a:rPr lang="en-US" sz="3100" err="1">
                <a:latin typeface="Calibri"/>
                <a:ea typeface="Calibri"/>
                <a:cs typeface="Calibri"/>
              </a:rPr>
              <a:t>production_cost</a:t>
            </a:r>
            <a:r>
              <a:rPr lang="en-US" sz="3100">
                <a:latin typeface="Calibri"/>
                <a:ea typeface="Calibri"/>
                <a:cs typeface="Calibri"/>
              </a:rPr>
              <a:t>,' using the median for imputation is recommended. The median is less sensitive to outliers compared to the mean, making it a robust choice for numerical columns.</a:t>
            </a:r>
          </a:p>
          <a:p>
            <a:endParaRPr lang="en-US" sz="3100">
              <a:ea typeface="Calibri"/>
              <a:cs typeface="Calibri"/>
            </a:endParaRPr>
          </a:p>
        </p:txBody>
      </p:sp>
      <p:sp>
        <p:nvSpPr>
          <p:cNvPr id="38" name="Oval 3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2277" y="5135938"/>
            <a:ext cx="811233" cy="811233"/>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57D3A86F-4965-43DB-9FB8-BF519120A20E}"/>
              </a:ext>
            </a:extLst>
          </p:cNvPr>
          <p:cNvPicPr>
            <a:picLocks noChangeAspect="1"/>
          </p:cNvPicPr>
          <p:nvPr/>
        </p:nvPicPr>
        <p:blipFill>
          <a:blip r:embed="rId2"/>
          <a:stretch>
            <a:fillRect/>
          </a:stretch>
        </p:blipFill>
        <p:spPr>
          <a:xfrm>
            <a:off x="11871022" y="1764835"/>
            <a:ext cx="5591084" cy="579136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0" name="Freeform: Shape 3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4403" y="1"/>
            <a:ext cx="3100422" cy="243281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208117" y="154185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1184870" y="7750023"/>
            <a:ext cx="2753587" cy="3037177"/>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4290" y="9050692"/>
            <a:ext cx="2986596" cy="1236308"/>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77544" y="8278794"/>
            <a:ext cx="2010457" cy="2008207"/>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162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858739" y="357808"/>
            <a:ext cx="16527780" cy="2151623"/>
          </a:xfrm>
          <a:prstGeom prst="rect">
            <a:avLst/>
          </a:prstGeom>
        </p:spPr>
        <p:txBody>
          <a:bodyPr vert="horz" lIns="91440" tIns="45720" rIns="91440" bIns="45720" rtlCol="0" anchor="b">
            <a:normAutofit/>
          </a:bodyPr>
          <a:lstStyle/>
          <a:p>
            <a:pPr marL="12700" algn="l" rtl="0">
              <a:lnSpc>
                <a:spcPct val="90000"/>
              </a:lnSpc>
              <a:spcBef>
                <a:spcPct val="0"/>
              </a:spcBef>
            </a:pPr>
            <a:r>
              <a:rPr lang="en-US" sz="8100" kern="1200" spc="465">
                <a:latin typeface="+mj-lt"/>
                <a:cs typeface="+mj-cs"/>
              </a:rPr>
              <a:t>B</a:t>
            </a:r>
            <a:r>
              <a:rPr lang="en-US" sz="8100" kern="1200" spc="335">
                <a:latin typeface="+mj-lt"/>
                <a:cs typeface="+mj-cs"/>
              </a:rPr>
              <a:t>A</a:t>
            </a:r>
            <a:r>
              <a:rPr lang="en-US" sz="8100" kern="1200" spc="415">
                <a:latin typeface="+mj-lt"/>
                <a:cs typeface="+mj-cs"/>
              </a:rPr>
              <a:t>R</a:t>
            </a:r>
            <a:r>
              <a:rPr lang="en-US" sz="8100" kern="1200" spc="-434">
                <a:latin typeface="+mj-lt"/>
                <a:cs typeface="+mj-cs"/>
              </a:rPr>
              <a:t> </a:t>
            </a:r>
            <a:r>
              <a:rPr lang="en-US" sz="8100" kern="1200" spc="250">
                <a:latin typeface="+mj-lt"/>
                <a:cs typeface="+mj-cs"/>
              </a:rPr>
              <a:t>C</a:t>
            </a:r>
            <a:r>
              <a:rPr lang="en-US" sz="8100" kern="1200" spc="260">
                <a:latin typeface="+mj-lt"/>
                <a:cs typeface="+mj-cs"/>
              </a:rPr>
              <a:t>H</a:t>
            </a:r>
            <a:r>
              <a:rPr lang="en-US" sz="8100" kern="1200" spc="335">
                <a:latin typeface="+mj-lt"/>
                <a:cs typeface="+mj-cs"/>
              </a:rPr>
              <a:t>A</a:t>
            </a:r>
            <a:r>
              <a:rPr lang="en-US" sz="8100" kern="1200" spc="409">
                <a:latin typeface="+mj-lt"/>
                <a:cs typeface="+mj-cs"/>
              </a:rPr>
              <a:t>R</a:t>
            </a:r>
            <a:r>
              <a:rPr lang="en-US" sz="8100" kern="1200" spc="-190">
                <a:latin typeface="+mj-lt"/>
                <a:cs typeface="+mj-cs"/>
              </a:rPr>
              <a:t>T</a:t>
            </a:r>
            <a:r>
              <a:rPr lang="en-US" sz="8100" kern="1200" spc="740">
                <a:latin typeface="+mj-lt"/>
                <a:cs typeface="+mj-cs"/>
              </a:rPr>
              <a:t>S</a:t>
            </a:r>
            <a:endParaRPr lang="en-US" sz="8100" kern="1200">
              <a:latin typeface="+mj-lt"/>
              <a:cs typeface="+mj-cs"/>
            </a:endParaRP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 name="connsiteX0" fmla="*/ 0 w 16459200"/>
              <a:gd name="connsiteY0" fmla="*/ 0 h 27432"/>
              <a:gd name="connsiteX1" fmla="*/ 356616 w 16459200"/>
              <a:gd name="connsiteY1" fmla="*/ 0 h 27432"/>
              <a:gd name="connsiteX2" fmla="*/ 548640 w 16459200"/>
              <a:gd name="connsiteY2" fmla="*/ 0 h 27432"/>
              <a:gd name="connsiteX3" fmla="*/ 905256 w 16459200"/>
              <a:gd name="connsiteY3" fmla="*/ 0 h 27432"/>
              <a:gd name="connsiteX4" fmla="*/ 1591056 w 16459200"/>
              <a:gd name="connsiteY4" fmla="*/ 0 h 27432"/>
              <a:gd name="connsiteX5" fmla="*/ 2441448 w 16459200"/>
              <a:gd name="connsiteY5" fmla="*/ 0 h 27432"/>
              <a:gd name="connsiteX6" fmla="*/ 3456432 w 16459200"/>
              <a:gd name="connsiteY6" fmla="*/ 0 h 27432"/>
              <a:gd name="connsiteX7" fmla="*/ 4471416 w 16459200"/>
              <a:gd name="connsiteY7" fmla="*/ 0 h 27432"/>
              <a:gd name="connsiteX8" fmla="*/ 4992624 w 16459200"/>
              <a:gd name="connsiteY8" fmla="*/ 0 h 27432"/>
              <a:gd name="connsiteX9" fmla="*/ 5843016 w 16459200"/>
              <a:gd name="connsiteY9" fmla="*/ 0 h 27432"/>
              <a:gd name="connsiteX10" fmla="*/ 6528816 w 16459200"/>
              <a:gd name="connsiteY10" fmla="*/ 0 h 27432"/>
              <a:gd name="connsiteX11" fmla="*/ 7050024 w 16459200"/>
              <a:gd name="connsiteY11" fmla="*/ 0 h 27432"/>
              <a:gd name="connsiteX12" fmla="*/ 7900416 w 16459200"/>
              <a:gd name="connsiteY12" fmla="*/ 0 h 27432"/>
              <a:gd name="connsiteX13" fmla="*/ 8092440 w 16459200"/>
              <a:gd name="connsiteY13" fmla="*/ 0 h 27432"/>
              <a:gd name="connsiteX14" fmla="*/ 8613648 w 16459200"/>
              <a:gd name="connsiteY14" fmla="*/ 0 h 27432"/>
              <a:gd name="connsiteX15" fmla="*/ 9299448 w 16459200"/>
              <a:gd name="connsiteY15" fmla="*/ 0 h 27432"/>
              <a:gd name="connsiteX16" fmla="*/ 10149840 w 16459200"/>
              <a:gd name="connsiteY16" fmla="*/ 0 h 27432"/>
              <a:gd name="connsiteX17" fmla="*/ 10835640 w 16459200"/>
              <a:gd name="connsiteY17" fmla="*/ 0 h 27432"/>
              <a:gd name="connsiteX18" fmla="*/ 11850624 w 16459200"/>
              <a:gd name="connsiteY18" fmla="*/ 0 h 27432"/>
              <a:gd name="connsiteX19" fmla="*/ 12042648 w 16459200"/>
              <a:gd name="connsiteY19" fmla="*/ 0 h 27432"/>
              <a:gd name="connsiteX20" fmla="*/ 12728448 w 16459200"/>
              <a:gd name="connsiteY20" fmla="*/ 0 h 27432"/>
              <a:gd name="connsiteX21" fmla="*/ 12920472 w 16459200"/>
              <a:gd name="connsiteY21" fmla="*/ 0 h 27432"/>
              <a:gd name="connsiteX22" fmla="*/ 13935456 w 16459200"/>
              <a:gd name="connsiteY22" fmla="*/ 0 h 27432"/>
              <a:gd name="connsiteX23" fmla="*/ 14292072 w 16459200"/>
              <a:gd name="connsiteY23" fmla="*/ 0 h 27432"/>
              <a:gd name="connsiteX24" fmla="*/ 14484096 w 16459200"/>
              <a:gd name="connsiteY24" fmla="*/ 0 h 27432"/>
              <a:gd name="connsiteX25" fmla="*/ 15169896 w 16459200"/>
              <a:gd name="connsiteY25" fmla="*/ 0 h 27432"/>
              <a:gd name="connsiteX26" fmla="*/ 15526512 w 16459200"/>
              <a:gd name="connsiteY26" fmla="*/ 0 h 27432"/>
              <a:gd name="connsiteX27" fmla="*/ 16459200 w 16459200"/>
              <a:gd name="connsiteY27" fmla="*/ 0 h 27432"/>
              <a:gd name="connsiteX28" fmla="*/ 16459200 w 16459200"/>
              <a:gd name="connsiteY28" fmla="*/ 27432 h 27432"/>
              <a:gd name="connsiteX29" fmla="*/ 16102584 w 16459200"/>
              <a:gd name="connsiteY29" fmla="*/ 27432 h 27432"/>
              <a:gd name="connsiteX30" fmla="*/ 15416784 w 16459200"/>
              <a:gd name="connsiteY30" fmla="*/ 27432 h 27432"/>
              <a:gd name="connsiteX31" fmla="*/ 15060168 w 16459200"/>
              <a:gd name="connsiteY31" fmla="*/ 27432 h 27432"/>
              <a:gd name="connsiteX32" fmla="*/ 14617964 w 16459200"/>
              <a:gd name="connsiteY32" fmla="*/ 27432 h 27432"/>
              <a:gd name="connsiteX33" fmla="*/ 14209776 w 16459200"/>
              <a:gd name="connsiteY33" fmla="*/ 27432 h 27432"/>
              <a:gd name="connsiteX34" fmla="*/ 13688568 w 16459200"/>
              <a:gd name="connsiteY34" fmla="*/ 27432 h 27432"/>
              <a:gd name="connsiteX35" fmla="*/ 13331952 w 16459200"/>
              <a:gd name="connsiteY35" fmla="*/ 27432 h 27432"/>
              <a:gd name="connsiteX36" fmla="*/ 13139928 w 16459200"/>
              <a:gd name="connsiteY36" fmla="*/ 27432 h 27432"/>
              <a:gd name="connsiteX37" fmla="*/ 12454128 w 16459200"/>
              <a:gd name="connsiteY37" fmla="*/ 27432 h 27432"/>
              <a:gd name="connsiteX38" fmla="*/ 11603736 w 16459200"/>
              <a:gd name="connsiteY38" fmla="*/ 27432 h 27432"/>
              <a:gd name="connsiteX39" fmla="*/ 10917936 w 16459200"/>
              <a:gd name="connsiteY39" fmla="*/ 27432 h 27432"/>
              <a:gd name="connsiteX40" fmla="*/ 9902952 w 16459200"/>
              <a:gd name="connsiteY40" fmla="*/ 27432 h 27432"/>
              <a:gd name="connsiteX41" fmla="*/ 9381744 w 16459200"/>
              <a:gd name="connsiteY41" fmla="*/ 27432 h 27432"/>
              <a:gd name="connsiteX42" fmla="*/ 9189720 w 16459200"/>
              <a:gd name="connsiteY42" fmla="*/ 27432 h 27432"/>
              <a:gd name="connsiteX43" fmla="*/ 8997696 w 16459200"/>
              <a:gd name="connsiteY43" fmla="*/ 27432 h 27432"/>
              <a:gd name="connsiteX44" fmla="*/ 8147304 w 16459200"/>
              <a:gd name="connsiteY44" fmla="*/ 27432 h 27432"/>
              <a:gd name="connsiteX45" fmla="*/ 7461504 w 16459200"/>
              <a:gd name="connsiteY45" fmla="*/ 27432 h 27432"/>
              <a:gd name="connsiteX46" fmla="*/ 6446520 w 16459200"/>
              <a:gd name="connsiteY46" fmla="*/ 27432 h 27432"/>
              <a:gd name="connsiteX47" fmla="*/ 5760720 w 16459200"/>
              <a:gd name="connsiteY47" fmla="*/ 27432 h 27432"/>
              <a:gd name="connsiteX48" fmla="*/ 4910328 w 16459200"/>
              <a:gd name="connsiteY48" fmla="*/ 27432 h 27432"/>
              <a:gd name="connsiteX49" fmla="*/ 4224528 w 16459200"/>
              <a:gd name="connsiteY49" fmla="*/ 27432 h 27432"/>
              <a:gd name="connsiteX50" fmla="*/ 3538728 w 16459200"/>
              <a:gd name="connsiteY50" fmla="*/ 27432 h 27432"/>
              <a:gd name="connsiteX51" fmla="*/ 3017520 w 16459200"/>
              <a:gd name="connsiteY51" fmla="*/ 27432 h 27432"/>
              <a:gd name="connsiteX52" fmla="*/ 2167128 w 16459200"/>
              <a:gd name="connsiteY52" fmla="*/ 27432 h 27432"/>
              <a:gd name="connsiteX53" fmla="*/ 1481328 w 16459200"/>
              <a:gd name="connsiteY53" fmla="*/ 27432 h 27432"/>
              <a:gd name="connsiteX54" fmla="*/ 630936 w 16459200"/>
              <a:gd name="connsiteY54" fmla="*/ 27432 h 27432"/>
              <a:gd name="connsiteX55" fmla="*/ 0 w 16459200"/>
              <a:gd name="connsiteY55" fmla="*/ 27432 h 27432"/>
              <a:gd name="connsiteX56" fmla="*/ 0 w 16459200"/>
              <a:gd name="connsiteY5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6459200" h="27432" fill="none" extrusionOk="0">
                <a:moveTo>
                  <a:pt x="0" y="0"/>
                </a:moveTo>
                <a:cubicBezTo>
                  <a:pt x="45970" y="3775"/>
                  <a:pt x="136146" y="570"/>
                  <a:pt x="192024" y="0"/>
                </a:cubicBezTo>
                <a:cubicBezTo>
                  <a:pt x="310430" y="-38800"/>
                  <a:pt x="755545" y="2243"/>
                  <a:pt x="1042416" y="0"/>
                </a:cubicBezTo>
                <a:cubicBezTo>
                  <a:pt x="1365809" y="-27232"/>
                  <a:pt x="1435985" y="5847"/>
                  <a:pt x="1728216" y="0"/>
                </a:cubicBezTo>
                <a:cubicBezTo>
                  <a:pt x="2024401" y="5511"/>
                  <a:pt x="1876238" y="4458"/>
                  <a:pt x="1920240" y="0"/>
                </a:cubicBezTo>
                <a:cubicBezTo>
                  <a:pt x="1976840" y="9859"/>
                  <a:pt x="2329344" y="-5099"/>
                  <a:pt x="2441448" y="0"/>
                </a:cubicBezTo>
                <a:cubicBezTo>
                  <a:pt x="2561364" y="74"/>
                  <a:pt x="2629118" y="3810"/>
                  <a:pt x="2798064" y="0"/>
                </a:cubicBezTo>
                <a:cubicBezTo>
                  <a:pt x="2936498" y="-36917"/>
                  <a:pt x="3273769" y="41111"/>
                  <a:pt x="3648456" y="0"/>
                </a:cubicBezTo>
                <a:cubicBezTo>
                  <a:pt x="4021664" y="6540"/>
                  <a:pt x="3865080" y="-4381"/>
                  <a:pt x="4005072" y="0"/>
                </a:cubicBezTo>
                <a:cubicBezTo>
                  <a:pt x="4210707" y="19454"/>
                  <a:pt x="4718566" y="55273"/>
                  <a:pt x="5020056" y="0"/>
                </a:cubicBezTo>
                <a:cubicBezTo>
                  <a:pt x="5375357" y="-47961"/>
                  <a:pt x="5134530" y="-1272"/>
                  <a:pt x="5212080" y="0"/>
                </a:cubicBezTo>
                <a:cubicBezTo>
                  <a:pt x="5291032" y="-6300"/>
                  <a:pt x="5458067" y="832"/>
                  <a:pt x="5568696" y="0"/>
                </a:cubicBezTo>
                <a:cubicBezTo>
                  <a:pt x="5653624" y="-8926"/>
                  <a:pt x="5960201" y="-4703"/>
                  <a:pt x="6089904" y="0"/>
                </a:cubicBezTo>
                <a:cubicBezTo>
                  <a:pt x="6240062" y="-10936"/>
                  <a:pt x="6476897" y="-10595"/>
                  <a:pt x="6611112" y="0"/>
                </a:cubicBezTo>
                <a:cubicBezTo>
                  <a:pt x="6765548" y="-55596"/>
                  <a:pt x="7179348" y="38179"/>
                  <a:pt x="7461504" y="0"/>
                </a:cubicBezTo>
                <a:cubicBezTo>
                  <a:pt x="7700768" y="12605"/>
                  <a:pt x="8031611" y="-39547"/>
                  <a:pt x="8476488" y="0"/>
                </a:cubicBezTo>
                <a:cubicBezTo>
                  <a:pt x="8948948" y="-5758"/>
                  <a:pt x="9002738" y="-33701"/>
                  <a:pt x="9326880" y="0"/>
                </a:cubicBezTo>
                <a:cubicBezTo>
                  <a:pt x="9644707" y="42194"/>
                  <a:pt x="9573035" y="-12375"/>
                  <a:pt x="9683496" y="0"/>
                </a:cubicBezTo>
                <a:cubicBezTo>
                  <a:pt x="9799497" y="16488"/>
                  <a:pt x="9804412" y="7476"/>
                  <a:pt x="9875520" y="0"/>
                </a:cubicBezTo>
                <a:cubicBezTo>
                  <a:pt x="9944764" y="-10764"/>
                  <a:pt x="9975992" y="-8421"/>
                  <a:pt x="10067544" y="0"/>
                </a:cubicBezTo>
                <a:cubicBezTo>
                  <a:pt x="10160631" y="22382"/>
                  <a:pt x="10254053" y="19993"/>
                  <a:pt x="10424160" y="0"/>
                </a:cubicBezTo>
                <a:cubicBezTo>
                  <a:pt x="10589408" y="14616"/>
                  <a:pt x="10697229" y="-4106"/>
                  <a:pt x="10945368" y="0"/>
                </a:cubicBezTo>
                <a:cubicBezTo>
                  <a:pt x="11197976" y="-8998"/>
                  <a:pt x="11487747" y="27795"/>
                  <a:pt x="11795760" y="0"/>
                </a:cubicBezTo>
                <a:cubicBezTo>
                  <a:pt x="12092205" y="-27583"/>
                  <a:pt x="12027222" y="20647"/>
                  <a:pt x="12152376" y="0"/>
                </a:cubicBezTo>
                <a:cubicBezTo>
                  <a:pt x="12290050" y="-35983"/>
                  <a:pt x="12700887" y="-31532"/>
                  <a:pt x="12838176" y="0"/>
                </a:cubicBezTo>
                <a:cubicBezTo>
                  <a:pt x="12990336" y="67738"/>
                  <a:pt x="13365466" y="-106002"/>
                  <a:pt x="13853160" y="0"/>
                </a:cubicBezTo>
                <a:cubicBezTo>
                  <a:pt x="14357545" y="30045"/>
                  <a:pt x="14016803" y="-254"/>
                  <a:pt x="14209776" y="0"/>
                </a:cubicBezTo>
                <a:cubicBezTo>
                  <a:pt x="14392615" y="-1141"/>
                  <a:pt x="14665634" y="-41377"/>
                  <a:pt x="14895576" y="0"/>
                </a:cubicBezTo>
                <a:cubicBezTo>
                  <a:pt x="15152973" y="17178"/>
                  <a:pt x="15443051" y="31923"/>
                  <a:pt x="15581376" y="0"/>
                </a:cubicBezTo>
                <a:cubicBezTo>
                  <a:pt x="15739137" y="206"/>
                  <a:pt x="15702768" y="-4008"/>
                  <a:pt x="15773400" y="0"/>
                </a:cubicBezTo>
                <a:cubicBezTo>
                  <a:pt x="15874068" y="10409"/>
                  <a:pt x="16164163" y="-52356"/>
                  <a:pt x="16459200" y="0"/>
                </a:cubicBezTo>
                <a:cubicBezTo>
                  <a:pt x="16459350" y="9605"/>
                  <a:pt x="16460586" y="14204"/>
                  <a:pt x="16459200" y="27432"/>
                </a:cubicBezTo>
                <a:cubicBezTo>
                  <a:pt x="16262294" y="121578"/>
                  <a:pt x="16002885" y="65954"/>
                  <a:pt x="15444216" y="27432"/>
                </a:cubicBezTo>
                <a:cubicBezTo>
                  <a:pt x="14945203" y="-9613"/>
                  <a:pt x="15239487" y="81751"/>
                  <a:pt x="15087600" y="27432"/>
                </a:cubicBezTo>
                <a:cubicBezTo>
                  <a:pt x="14967658" y="32345"/>
                  <a:pt x="14598318" y="56460"/>
                  <a:pt x="14401800" y="27432"/>
                </a:cubicBezTo>
                <a:cubicBezTo>
                  <a:pt x="14247220" y="-16907"/>
                  <a:pt x="13968966" y="54357"/>
                  <a:pt x="13551408" y="27432"/>
                </a:cubicBezTo>
                <a:cubicBezTo>
                  <a:pt x="13171285" y="47172"/>
                  <a:pt x="13253064" y="23727"/>
                  <a:pt x="13030200" y="27432"/>
                </a:cubicBezTo>
                <a:cubicBezTo>
                  <a:pt x="12831941" y="71969"/>
                  <a:pt x="12613976" y="30835"/>
                  <a:pt x="12179808" y="27432"/>
                </a:cubicBezTo>
                <a:cubicBezTo>
                  <a:pt x="11762858" y="22712"/>
                  <a:pt x="11559365" y="6999"/>
                  <a:pt x="11329416" y="27432"/>
                </a:cubicBezTo>
                <a:cubicBezTo>
                  <a:pt x="11040097" y="24940"/>
                  <a:pt x="10746505" y="1895"/>
                  <a:pt x="10479024" y="27432"/>
                </a:cubicBezTo>
                <a:cubicBezTo>
                  <a:pt x="10232846" y="5190"/>
                  <a:pt x="9979053" y="42421"/>
                  <a:pt x="9793224" y="27432"/>
                </a:cubicBezTo>
                <a:cubicBezTo>
                  <a:pt x="9598285" y="29836"/>
                  <a:pt x="9530077" y="22633"/>
                  <a:pt x="9436608" y="27432"/>
                </a:cubicBezTo>
                <a:cubicBezTo>
                  <a:pt x="9346886" y="52519"/>
                  <a:pt x="9154502" y="32273"/>
                  <a:pt x="9079992" y="27432"/>
                </a:cubicBezTo>
                <a:cubicBezTo>
                  <a:pt x="9055868" y="18902"/>
                  <a:pt x="8577508" y="36492"/>
                  <a:pt x="8229600" y="27432"/>
                </a:cubicBezTo>
                <a:cubicBezTo>
                  <a:pt x="7868340" y="15049"/>
                  <a:pt x="7847931" y="1635"/>
                  <a:pt x="7543800" y="27432"/>
                </a:cubicBezTo>
                <a:cubicBezTo>
                  <a:pt x="7245763" y="57455"/>
                  <a:pt x="7260553" y="24471"/>
                  <a:pt x="7187184" y="27432"/>
                </a:cubicBezTo>
                <a:cubicBezTo>
                  <a:pt x="7091137" y="29675"/>
                  <a:pt x="6895156" y="-2912"/>
                  <a:pt x="6830568" y="27432"/>
                </a:cubicBezTo>
                <a:cubicBezTo>
                  <a:pt x="6748211" y="31867"/>
                  <a:pt x="6650165" y="50665"/>
                  <a:pt x="6473952" y="27432"/>
                </a:cubicBezTo>
                <a:cubicBezTo>
                  <a:pt x="6309195" y="24012"/>
                  <a:pt x="6117764" y="44136"/>
                  <a:pt x="5788152" y="27432"/>
                </a:cubicBezTo>
                <a:cubicBezTo>
                  <a:pt x="5611164" y="42277"/>
                  <a:pt x="5577496" y="44029"/>
                  <a:pt x="5431536" y="27432"/>
                </a:cubicBezTo>
                <a:cubicBezTo>
                  <a:pt x="5338932" y="7931"/>
                  <a:pt x="5011131" y="-1233"/>
                  <a:pt x="4910328" y="27432"/>
                </a:cubicBezTo>
                <a:cubicBezTo>
                  <a:pt x="4813774" y="41701"/>
                  <a:pt x="4530496" y="50254"/>
                  <a:pt x="4389120" y="27432"/>
                </a:cubicBezTo>
                <a:cubicBezTo>
                  <a:pt x="4230513" y="21679"/>
                  <a:pt x="3576545" y="43299"/>
                  <a:pt x="3374136" y="27432"/>
                </a:cubicBezTo>
                <a:cubicBezTo>
                  <a:pt x="3119673" y="27283"/>
                  <a:pt x="3044853" y="48937"/>
                  <a:pt x="2852928" y="27432"/>
                </a:cubicBezTo>
                <a:cubicBezTo>
                  <a:pt x="2664325" y="13912"/>
                  <a:pt x="2459404" y="34719"/>
                  <a:pt x="2331720" y="27432"/>
                </a:cubicBezTo>
                <a:cubicBezTo>
                  <a:pt x="2188674" y="-39978"/>
                  <a:pt x="1603208" y="68864"/>
                  <a:pt x="1316736" y="27432"/>
                </a:cubicBezTo>
                <a:cubicBezTo>
                  <a:pt x="1037451" y="-13609"/>
                  <a:pt x="1184772" y="39256"/>
                  <a:pt x="1124712" y="27432"/>
                </a:cubicBezTo>
                <a:cubicBezTo>
                  <a:pt x="1067496" y="40038"/>
                  <a:pt x="581890" y="33344"/>
                  <a:pt x="0" y="27432"/>
                </a:cubicBezTo>
                <a:cubicBezTo>
                  <a:pt x="-581" y="16543"/>
                  <a:pt x="-545" y="13299"/>
                  <a:pt x="0" y="0"/>
                </a:cubicBezTo>
                <a:close/>
              </a:path>
              <a:path w="16459200" h="27432" stroke="0" extrusionOk="0">
                <a:moveTo>
                  <a:pt x="0" y="0"/>
                </a:moveTo>
                <a:cubicBezTo>
                  <a:pt x="166282" y="-1698"/>
                  <a:pt x="255403" y="13323"/>
                  <a:pt x="356616" y="0"/>
                </a:cubicBezTo>
                <a:cubicBezTo>
                  <a:pt x="462998" y="-10857"/>
                  <a:pt x="483204" y="8821"/>
                  <a:pt x="548640" y="0"/>
                </a:cubicBezTo>
                <a:cubicBezTo>
                  <a:pt x="614733" y="-12064"/>
                  <a:pt x="810463" y="-3939"/>
                  <a:pt x="905256" y="0"/>
                </a:cubicBezTo>
                <a:cubicBezTo>
                  <a:pt x="1037017" y="-58778"/>
                  <a:pt x="1313683" y="-4484"/>
                  <a:pt x="1591056" y="0"/>
                </a:cubicBezTo>
                <a:cubicBezTo>
                  <a:pt x="1869961" y="-22469"/>
                  <a:pt x="2041737" y="-30760"/>
                  <a:pt x="2441448" y="0"/>
                </a:cubicBezTo>
                <a:cubicBezTo>
                  <a:pt x="2862636" y="36799"/>
                  <a:pt x="2986233" y="5807"/>
                  <a:pt x="3456432" y="0"/>
                </a:cubicBezTo>
                <a:cubicBezTo>
                  <a:pt x="3889169" y="18845"/>
                  <a:pt x="4191152" y="1514"/>
                  <a:pt x="4471416" y="0"/>
                </a:cubicBezTo>
                <a:cubicBezTo>
                  <a:pt x="4758710" y="-45039"/>
                  <a:pt x="4810795" y="-7528"/>
                  <a:pt x="4992624" y="0"/>
                </a:cubicBezTo>
                <a:cubicBezTo>
                  <a:pt x="5189250" y="21815"/>
                  <a:pt x="5425580" y="-11497"/>
                  <a:pt x="5843016" y="0"/>
                </a:cubicBezTo>
                <a:cubicBezTo>
                  <a:pt x="6258202" y="-42388"/>
                  <a:pt x="6240169" y="-5752"/>
                  <a:pt x="6528816" y="0"/>
                </a:cubicBezTo>
                <a:cubicBezTo>
                  <a:pt x="6815611" y="16904"/>
                  <a:pt x="6868042" y="-6109"/>
                  <a:pt x="7050024" y="0"/>
                </a:cubicBezTo>
                <a:cubicBezTo>
                  <a:pt x="7257539" y="-45689"/>
                  <a:pt x="7512912" y="-10084"/>
                  <a:pt x="7900416" y="0"/>
                </a:cubicBezTo>
                <a:cubicBezTo>
                  <a:pt x="8264782" y="37016"/>
                  <a:pt x="8031486" y="7176"/>
                  <a:pt x="8092440" y="0"/>
                </a:cubicBezTo>
                <a:cubicBezTo>
                  <a:pt x="8112207" y="-46863"/>
                  <a:pt x="8360801" y="32894"/>
                  <a:pt x="8613648" y="0"/>
                </a:cubicBezTo>
                <a:cubicBezTo>
                  <a:pt x="8843062" y="-34397"/>
                  <a:pt x="9077058" y="-3663"/>
                  <a:pt x="9299448" y="0"/>
                </a:cubicBezTo>
                <a:cubicBezTo>
                  <a:pt x="9572142" y="-57424"/>
                  <a:pt x="9835029" y="20528"/>
                  <a:pt x="10149840" y="0"/>
                </a:cubicBezTo>
                <a:cubicBezTo>
                  <a:pt x="10430655" y="-26462"/>
                  <a:pt x="10516681" y="26916"/>
                  <a:pt x="10835640" y="0"/>
                </a:cubicBezTo>
                <a:cubicBezTo>
                  <a:pt x="11137780" y="-70147"/>
                  <a:pt x="11569742" y="61089"/>
                  <a:pt x="11850624" y="0"/>
                </a:cubicBezTo>
                <a:cubicBezTo>
                  <a:pt x="12103186" y="-25552"/>
                  <a:pt x="11997036" y="4259"/>
                  <a:pt x="12042648" y="0"/>
                </a:cubicBezTo>
                <a:cubicBezTo>
                  <a:pt x="12095756" y="-16439"/>
                  <a:pt x="12424002" y="14355"/>
                  <a:pt x="12728448" y="0"/>
                </a:cubicBezTo>
                <a:cubicBezTo>
                  <a:pt x="13028989" y="-2179"/>
                  <a:pt x="12873869" y="-16315"/>
                  <a:pt x="12920472" y="0"/>
                </a:cubicBezTo>
                <a:cubicBezTo>
                  <a:pt x="12957045" y="-64455"/>
                  <a:pt x="13507991" y="-12601"/>
                  <a:pt x="13935456" y="0"/>
                </a:cubicBezTo>
                <a:cubicBezTo>
                  <a:pt x="14403507" y="32753"/>
                  <a:pt x="14223161" y="9120"/>
                  <a:pt x="14292072" y="0"/>
                </a:cubicBezTo>
                <a:cubicBezTo>
                  <a:pt x="14360960" y="-7083"/>
                  <a:pt x="14444441" y="3509"/>
                  <a:pt x="14484096" y="0"/>
                </a:cubicBezTo>
                <a:cubicBezTo>
                  <a:pt x="14525161" y="-38559"/>
                  <a:pt x="14940932" y="-37948"/>
                  <a:pt x="15169896" y="0"/>
                </a:cubicBezTo>
                <a:cubicBezTo>
                  <a:pt x="15431604" y="27823"/>
                  <a:pt x="15425201" y="12617"/>
                  <a:pt x="15526512" y="0"/>
                </a:cubicBezTo>
                <a:cubicBezTo>
                  <a:pt x="15671516" y="12557"/>
                  <a:pt x="16080478" y="-1239"/>
                  <a:pt x="16459200" y="0"/>
                </a:cubicBezTo>
                <a:cubicBezTo>
                  <a:pt x="16458684" y="8351"/>
                  <a:pt x="16458889" y="13822"/>
                  <a:pt x="16459200" y="27432"/>
                </a:cubicBezTo>
                <a:cubicBezTo>
                  <a:pt x="16330006" y="11746"/>
                  <a:pt x="16229386" y="48707"/>
                  <a:pt x="16102584" y="27432"/>
                </a:cubicBezTo>
                <a:cubicBezTo>
                  <a:pt x="15996839" y="21952"/>
                  <a:pt x="15572854" y="78432"/>
                  <a:pt x="15416784" y="27432"/>
                </a:cubicBezTo>
                <a:cubicBezTo>
                  <a:pt x="15264634" y="-6827"/>
                  <a:pt x="15180952" y="23436"/>
                  <a:pt x="15060168" y="27432"/>
                </a:cubicBezTo>
                <a:cubicBezTo>
                  <a:pt x="14920912" y="7429"/>
                  <a:pt x="14782986" y="6896"/>
                  <a:pt x="14617964" y="27432"/>
                </a:cubicBezTo>
                <a:cubicBezTo>
                  <a:pt x="14452942" y="47968"/>
                  <a:pt x="14354138" y="27221"/>
                  <a:pt x="14209776" y="27432"/>
                </a:cubicBezTo>
                <a:cubicBezTo>
                  <a:pt x="13999108" y="24448"/>
                  <a:pt x="13821974" y="44066"/>
                  <a:pt x="13688568" y="27432"/>
                </a:cubicBezTo>
                <a:cubicBezTo>
                  <a:pt x="13580534" y="1472"/>
                  <a:pt x="13480950" y="27929"/>
                  <a:pt x="13331952" y="27432"/>
                </a:cubicBezTo>
                <a:cubicBezTo>
                  <a:pt x="13200406" y="22563"/>
                  <a:pt x="13235265" y="18984"/>
                  <a:pt x="13139928" y="27432"/>
                </a:cubicBezTo>
                <a:cubicBezTo>
                  <a:pt x="13072180" y="3574"/>
                  <a:pt x="12666484" y="-8043"/>
                  <a:pt x="12454128" y="27432"/>
                </a:cubicBezTo>
                <a:cubicBezTo>
                  <a:pt x="12190148" y="29661"/>
                  <a:pt x="11949037" y="-15371"/>
                  <a:pt x="11603736" y="27432"/>
                </a:cubicBezTo>
                <a:cubicBezTo>
                  <a:pt x="11227081" y="59490"/>
                  <a:pt x="11210580" y="15415"/>
                  <a:pt x="10917936" y="27432"/>
                </a:cubicBezTo>
                <a:cubicBezTo>
                  <a:pt x="10628961" y="52481"/>
                  <a:pt x="10358242" y="-17245"/>
                  <a:pt x="9902952" y="27432"/>
                </a:cubicBezTo>
                <a:cubicBezTo>
                  <a:pt x="9459432" y="59637"/>
                  <a:pt x="9540894" y="31016"/>
                  <a:pt x="9381744" y="27432"/>
                </a:cubicBezTo>
                <a:cubicBezTo>
                  <a:pt x="9221037" y="17791"/>
                  <a:pt x="9272073" y="13675"/>
                  <a:pt x="9189720" y="27432"/>
                </a:cubicBezTo>
                <a:cubicBezTo>
                  <a:pt x="9102025" y="30245"/>
                  <a:pt x="9033499" y="25708"/>
                  <a:pt x="8997696" y="27432"/>
                </a:cubicBezTo>
                <a:cubicBezTo>
                  <a:pt x="9044498" y="33492"/>
                  <a:pt x="8607532" y="-69744"/>
                  <a:pt x="8147304" y="27432"/>
                </a:cubicBezTo>
                <a:cubicBezTo>
                  <a:pt x="7726529" y="63653"/>
                  <a:pt x="7757389" y="58126"/>
                  <a:pt x="7461504" y="27432"/>
                </a:cubicBezTo>
                <a:cubicBezTo>
                  <a:pt x="7162449" y="-16528"/>
                  <a:pt x="6737789" y="13044"/>
                  <a:pt x="6446520" y="27432"/>
                </a:cubicBezTo>
                <a:cubicBezTo>
                  <a:pt x="6181237" y="49729"/>
                  <a:pt x="6082220" y="-9897"/>
                  <a:pt x="5760720" y="27432"/>
                </a:cubicBezTo>
                <a:cubicBezTo>
                  <a:pt x="5449525" y="95597"/>
                  <a:pt x="5191600" y="40251"/>
                  <a:pt x="4910328" y="27432"/>
                </a:cubicBezTo>
                <a:cubicBezTo>
                  <a:pt x="4622795" y="90478"/>
                  <a:pt x="4505887" y="23437"/>
                  <a:pt x="4224528" y="27432"/>
                </a:cubicBezTo>
                <a:cubicBezTo>
                  <a:pt x="3916031" y="72077"/>
                  <a:pt x="3773546" y="7270"/>
                  <a:pt x="3538728" y="27432"/>
                </a:cubicBezTo>
                <a:cubicBezTo>
                  <a:pt x="3304576" y="35542"/>
                  <a:pt x="3174267" y="15572"/>
                  <a:pt x="3017520" y="27432"/>
                </a:cubicBezTo>
                <a:cubicBezTo>
                  <a:pt x="2852710" y="34877"/>
                  <a:pt x="2334554" y="44615"/>
                  <a:pt x="2167128" y="27432"/>
                </a:cubicBezTo>
                <a:cubicBezTo>
                  <a:pt x="1940664" y="42796"/>
                  <a:pt x="1777423" y="27837"/>
                  <a:pt x="1481328" y="27432"/>
                </a:cubicBezTo>
                <a:cubicBezTo>
                  <a:pt x="1170566" y="35957"/>
                  <a:pt x="938349" y="72983"/>
                  <a:pt x="630936" y="27432"/>
                </a:cubicBezTo>
                <a:cubicBezTo>
                  <a:pt x="288700" y="-7739"/>
                  <a:pt x="162882" y="4073"/>
                  <a:pt x="0" y="27432"/>
                </a:cubicBezTo>
                <a:cubicBezTo>
                  <a:pt x="-1924" y="23079"/>
                  <a:pt x="-570" y="14097"/>
                  <a:pt x="0" y="0"/>
                </a:cubicBezTo>
                <a:close/>
              </a:path>
              <a:path w="16459200" h="27432" fill="none" stroke="0" extrusionOk="0">
                <a:moveTo>
                  <a:pt x="0" y="0"/>
                </a:moveTo>
                <a:cubicBezTo>
                  <a:pt x="44226" y="-5709"/>
                  <a:pt x="125892" y="-9255"/>
                  <a:pt x="192024" y="0"/>
                </a:cubicBezTo>
                <a:cubicBezTo>
                  <a:pt x="176672" y="-2813"/>
                  <a:pt x="700462" y="34887"/>
                  <a:pt x="1042416" y="0"/>
                </a:cubicBezTo>
                <a:cubicBezTo>
                  <a:pt x="1374922" y="-29532"/>
                  <a:pt x="1421307" y="12899"/>
                  <a:pt x="1728216" y="0"/>
                </a:cubicBezTo>
                <a:cubicBezTo>
                  <a:pt x="2024345" y="-5396"/>
                  <a:pt x="1867685" y="5522"/>
                  <a:pt x="1920240" y="0"/>
                </a:cubicBezTo>
                <a:cubicBezTo>
                  <a:pt x="1991324" y="3803"/>
                  <a:pt x="2324629" y="-27818"/>
                  <a:pt x="2441448" y="0"/>
                </a:cubicBezTo>
                <a:cubicBezTo>
                  <a:pt x="2552524" y="-5594"/>
                  <a:pt x="2624824" y="19524"/>
                  <a:pt x="2798064" y="0"/>
                </a:cubicBezTo>
                <a:cubicBezTo>
                  <a:pt x="2974091" y="-4512"/>
                  <a:pt x="3241068" y="-22217"/>
                  <a:pt x="3648456" y="0"/>
                </a:cubicBezTo>
                <a:cubicBezTo>
                  <a:pt x="4007333" y="-14303"/>
                  <a:pt x="3868467" y="-32075"/>
                  <a:pt x="4005072" y="0"/>
                </a:cubicBezTo>
                <a:cubicBezTo>
                  <a:pt x="4189353" y="-58753"/>
                  <a:pt x="4630032" y="3880"/>
                  <a:pt x="5020056" y="0"/>
                </a:cubicBezTo>
                <a:cubicBezTo>
                  <a:pt x="5367216" y="-49446"/>
                  <a:pt x="5138660" y="155"/>
                  <a:pt x="5212080" y="0"/>
                </a:cubicBezTo>
                <a:cubicBezTo>
                  <a:pt x="5311862" y="7613"/>
                  <a:pt x="5443021" y="-4993"/>
                  <a:pt x="5568696" y="0"/>
                </a:cubicBezTo>
                <a:cubicBezTo>
                  <a:pt x="5714237" y="574"/>
                  <a:pt x="5951047" y="21085"/>
                  <a:pt x="6089904" y="0"/>
                </a:cubicBezTo>
                <a:cubicBezTo>
                  <a:pt x="6209956" y="-8225"/>
                  <a:pt x="6486965" y="11684"/>
                  <a:pt x="6611112" y="0"/>
                </a:cubicBezTo>
                <a:cubicBezTo>
                  <a:pt x="6741037" y="-32973"/>
                  <a:pt x="7216607" y="-22200"/>
                  <a:pt x="7461504" y="0"/>
                </a:cubicBezTo>
                <a:cubicBezTo>
                  <a:pt x="7700990" y="-68815"/>
                  <a:pt x="8012726" y="-64571"/>
                  <a:pt x="8476488" y="0"/>
                </a:cubicBezTo>
                <a:cubicBezTo>
                  <a:pt x="8954745" y="-10560"/>
                  <a:pt x="9002864" y="-29599"/>
                  <a:pt x="9326880" y="0"/>
                </a:cubicBezTo>
                <a:cubicBezTo>
                  <a:pt x="9635015" y="50058"/>
                  <a:pt x="9566317" y="-17484"/>
                  <a:pt x="9683496" y="0"/>
                </a:cubicBezTo>
                <a:cubicBezTo>
                  <a:pt x="9799378" y="15106"/>
                  <a:pt x="9804105" y="8248"/>
                  <a:pt x="9875520" y="0"/>
                </a:cubicBezTo>
                <a:cubicBezTo>
                  <a:pt x="9945376" y="-12157"/>
                  <a:pt x="9974625" y="-14711"/>
                  <a:pt x="10067544" y="0"/>
                </a:cubicBezTo>
                <a:cubicBezTo>
                  <a:pt x="10151373" y="-2002"/>
                  <a:pt x="10254745" y="-9789"/>
                  <a:pt x="10424160" y="0"/>
                </a:cubicBezTo>
                <a:cubicBezTo>
                  <a:pt x="10609277" y="-5177"/>
                  <a:pt x="10699723" y="5190"/>
                  <a:pt x="10945368" y="0"/>
                </a:cubicBezTo>
                <a:cubicBezTo>
                  <a:pt x="11196842" y="-18795"/>
                  <a:pt x="11508591" y="56176"/>
                  <a:pt x="11795760" y="0"/>
                </a:cubicBezTo>
                <a:cubicBezTo>
                  <a:pt x="12095247" y="-36236"/>
                  <a:pt x="12026428" y="18655"/>
                  <a:pt x="12152376" y="0"/>
                </a:cubicBezTo>
                <a:cubicBezTo>
                  <a:pt x="12250489" y="-3867"/>
                  <a:pt x="12700775" y="5938"/>
                  <a:pt x="12838176" y="0"/>
                </a:cubicBezTo>
                <a:cubicBezTo>
                  <a:pt x="12916085" y="-49508"/>
                  <a:pt x="13417104" y="-46214"/>
                  <a:pt x="13853160" y="0"/>
                </a:cubicBezTo>
                <a:cubicBezTo>
                  <a:pt x="14342210" y="49954"/>
                  <a:pt x="14053585" y="9560"/>
                  <a:pt x="14209776" y="0"/>
                </a:cubicBezTo>
                <a:cubicBezTo>
                  <a:pt x="14437390" y="14518"/>
                  <a:pt x="14649886" y="-14627"/>
                  <a:pt x="14895576" y="0"/>
                </a:cubicBezTo>
                <a:cubicBezTo>
                  <a:pt x="15155197" y="37536"/>
                  <a:pt x="15446770" y="25603"/>
                  <a:pt x="15581376" y="0"/>
                </a:cubicBezTo>
                <a:cubicBezTo>
                  <a:pt x="15745873" y="-941"/>
                  <a:pt x="15695083" y="-11038"/>
                  <a:pt x="15773400" y="0"/>
                </a:cubicBezTo>
                <a:cubicBezTo>
                  <a:pt x="15795651" y="30972"/>
                  <a:pt x="16135646" y="-5143"/>
                  <a:pt x="16459200" y="0"/>
                </a:cubicBezTo>
                <a:cubicBezTo>
                  <a:pt x="16459040" y="8959"/>
                  <a:pt x="16459453" y="14716"/>
                  <a:pt x="16459200" y="27432"/>
                </a:cubicBezTo>
                <a:cubicBezTo>
                  <a:pt x="16263301" y="66135"/>
                  <a:pt x="15900127" y="76490"/>
                  <a:pt x="15444216" y="27432"/>
                </a:cubicBezTo>
                <a:cubicBezTo>
                  <a:pt x="14968465" y="3529"/>
                  <a:pt x="15265587" y="25922"/>
                  <a:pt x="15087600" y="27432"/>
                </a:cubicBezTo>
                <a:cubicBezTo>
                  <a:pt x="14953119" y="8195"/>
                  <a:pt x="14572839" y="101238"/>
                  <a:pt x="14401800" y="27432"/>
                </a:cubicBezTo>
                <a:cubicBezTo>
                  <a:pt x="14263033" y="-31952"/>
                  <a:pt x="13926958" y="-8253"/>
                  <a:pt x="13551408" y="27432"/>
                </a:cubicBezTo>
                <a:cubicBezTo>
                  <a:pt x="13171078" y="47444"/>
                  <a:pt x="13249594" y="33073"/>
                  <a:pt x="13030200" y="27432"/>
                </a:cubicBezTo>
                <a:cubicBezTo>
                  <a:pt x="12832461" y="54405"/>
                  <a:pt x="12548120" y="47137"/>
                  <a:pt x="12179808" y="27432"/>
                </a:cubicBezTo>
                <a:cubicBezTo>
                  <a:pt x="11757626" y="35033"/>
                  <a:pt x="11591636" y="14065"/>
                  <a:pt x="11329416" y="27432"/>
                </a:cubicBezTo>
                <a:cubicBezTo>
                  <a:pt x="11080550" y="85572"/>
                  <a:pt x="10710937" y="66941"/>
                  <a:pt x="10479024" y="27432"/>
                </a:cubicBezTo>
                <a:cubicBezTo>
                  <a:pt x="10224514" y="39288"/>
                  <a:pt x="10009859" y="26995"/>
                  <a:pt x="9793224" y="27432"/>
                </a:cubicBezTo>
                <a:cubicBezTo>
                  <a:pt x="9599608" y="38837"/>
                  <a:pt x="9536245" y="23070"/>
                  <a:pt x="9436608" y="27432"/>
                </a:cubicBezTo>
                <a:cubicBezTo>
                  <a:pt x="9325130" y="41287"/>
                  <a:pt x="9193993" y="12989"/>
                  <a:pt x="9079992" y="27432"/>
                </a:cubicBezTo>
                <a:cubicBezTo>
                  <a:pt x="9005044" y="8178"/>
                  <a:pt x="8640041" y="31040"/>
                  <a:pt x="8229600" y="27432"/>
                </a:cubicBezTo>
                <a:cubicBezTo>
                  <a:pt x="7863385" y="13382"/>
                  <a:pt x="7848215" y="6910"/>
                  <a:pt x="7543800" y="27432"/>
                </a:cubicBezTo>
                <a:cubicBezTo>
                  <a:pt x="7242325" y="44759"/>
                  <a:pt x="7276084" y="28032"/>
                  <a:pt x="7187184" y="27432"/>
                </a:cubicBezTo>
                <a:cubicBezTo>
                  <a:pt x="7116436" y="40134"/>
                  <a:pt x="6901452" y="19091"/>
                  <a:pt x="6830568" y="27432"/>
                </a:cubicBezTo>
                <a:cubicBezTo>
                  <a:pt x="6748570" y="46901"/>
                  <a:pt x="6652906" y="43055"/>
                  <a:pt x="6473952" y="27432"/>
                </a:cubicBezTo>
                <a:cubicBezTo>
                  <a:pt x="6284037" y="4454"/>
                  <a:pt x="6153115" y="49701"/>
                  <a:pt x="5788152" y="27432"/>
                </a:cubicBezTo>
                <a:cubicBezTo>
                  <a:pt x="5615550" y="18889"/>
                  <a:pt x="5604675" y="10131"/>
                  <a:pt x="5431536" y="27432"/>
                </a:cubicBezTo>
                <a:cubicBezTo>
                  <a:pt x="5316931" y="42355"/>
                  <a:pt x="5017803" y="3714"/>
                  <a:pt x="4910328" y="27432"/>
                </a:cubicBezTo>
                <a:cubicBezTo>
                  <a:pt x="4806277" y="12814"/>
                  <a:pt x="4555395" y="53582"/>
                  <a:pt x="4389120" y="27432"/>
                </a:cubicBezTo>
                <a:cubicBezTo>
                  <a:pt x="4168975" y="2788"/>
                  <a:pt x="3576185" y="39020"/>
                  <a:pt x="3374136" y="27432"/>
                </a:cubicBezTo>
                <a:cubicBezTo>
                  <a:pt x="3134177" y="15127"/>
                  <a:pt x="3043454" y="55011"/>
                  <a:pt x="2852928" y="27432"/>
                </a:cubicBezTo>
                <a:cubicBezTo>
                  <a:pt x="2649026" y="37187"/>
                  <a:pt x="2424871" y="47401"/>
                  <a:pt x="2331720" y="27432"/>
                </a:cubicBezTo>
                <a:cubicBezTo>
                  <a:pt x="2221252" y="11373"/>
                  <a:pt x="1611214" y="79382"/>
                  <a:pt x="1316736" y="27432"/>
                </a:cubicBezTo>
                <a:cubicBezTo>
                  <a:pt x="1039391" y="-1383"/>
                  <a:pt x="1199293" y="43958"/>
                  <a:pt x="1124712" y="27432"/>
                </a:cubicBezTo>
                <a:cubicBezTo>
                  <a:pt x="1036751" y="-99955"/>
                  <a:pt x="505177" y="49806"/>
                  <a:pt x="0" y="27432"/>
                </a:cubicBezTo>
                <a:cubicBezTo>
                  <a:pt x="-793" y="16462"/>
                  <a:pt x="-422" y="13243"/>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txBox="1"/>
          <p:nvPr/>
        </p:nvSpPr>
        <p:spPr>
          <a:xfrm>
            <a:off x="858739" y="3106974"/>
            <a:ext cx="8163495" cy="6178758"/>
          </a:xfrm>
          <a:prstGeom prst="rect">
            <a:avLst/>
          </a:prstGeom>
        </p:spPr>
        <p:txBody>
          <a:bodyPr vert="horz" lIns="91440" tIns="45720" rIns="91440" bIns="45720" rtlCol="0" anchor="t">
            <a:normAutofit/>
          </a:bodyPr>
          <a:lstStyle/>
          <a:p>
            <a:pPr algn="l" rtl="0" fontAlgn="base">
              <a:buFont typeface="Arial" panose="020B0604020202020204" pitchFamily="34" charset="0"/>
              <a:buChar char="•"/>
            </a:pPr>
            <a:r>
              <a:rPr lang="en-US" sz="3200" b="0" i="0" dirty="0">
                <a:solidFill>
                  <a:srgbClr val="111111"/>
                </a:solidFill>
                <a:effectLst/>
                <a:highlight>
                  <a:srgbClr val="FFFFFF"/>
                </a:highlight>
                <a:latin typeface="Roboto" panose="02000000000000000000" pitchFamily="2" charset="0"/>
              </a:rPr>
              <a:t>The bar plot depicts the frequency of different apparel categories: </a:t>
            </a:r>
            <a:r>
              <a:rPr lang="en-US" sz="3200" b="1" i="0" dirty="0">
                <a:solidFill>
                  <a:srgbClr val="111111"/>
                </a:solidFill>
                <a:effectLst/>
                <a:highlight>
                  <a:srgbClr val="FFFFFF"/>
                </a:highlight>
                <a:latin typeface="Roboto" panose="02000000000000000000" pitchFamily="2" charset="0"/>
              </a:rPr>
              <a:t>Jeans</a:t>
            </a:r>
            <a:r>
              <a:rPr lang="en-US" sz="3200" b="0" i="0" dirty="0">
                <a:solidFill>
                  <a:srgbClr val="111111"/>
                </a:solidFill>
                <a:effectLst/>
                <a:highlight>
                  <a:srgbClr val="FFFFFF"/>
                </a:highlight>
                <a:latin typeface="Roboto" panose="02000000000000000000" pitchFamily="2" charset="0"/>
              </a:rPr>
              <a:t>, </a:t>
            </a:r>
            <a:r>
              <a:rPr lang="en-US" sz="3200" b="1" i="0" dirty="0">
                <a:solidFill>
                  <a:srgbClr val="111111"/>
                </a:solidFill>
                <a:effectLst/>
                <a:highlight>
                  <a:srgbClr val="FFFFFF"/>
                </a:highlight>
                <a:latin typeface="Roboto" panose="02000000000000000000" pitchFamily="2" charset="0"/>
              </a:rPr>
              <a:t>T-Shirts</a:t>
            </a:r>
            <a:r>
              <a:rPr lang="en-US" sz="3200" b="0" i="0" dirty="0">
                <a:solidFill>
                  <a:srgbClr val="111111"/>
                </a:solidFill>
                <a:effectLst/>
                <a:highlight>
                  <a:srgbClr val="FFFFFF"/>
                </a:highlight>
                <a:latin typeface="Roboto" panose="02000000000000000000" pitchFamily="2" charset="0"/>
              </a:rPr>
              <a:t>, and </a:t>
            </a:r>
            <a:r>
              <a:rPr lang="en-US" sz="3200" b="1" i="0" dirty="0">
                <a:solidFill>
                  <a:srgbClr val="111111"/>
                </a:solidFill>
                <a:effectLst/>
                <a:highlight>
                  <a:srgbClr val="FFFFFF"/>
                </a:highlight>
                <a:latin typeface="Roboto" panose="02000000000000000000" pitchFamily="2" charset="0"/>
              </a:rPr>
              <a:t>Formal Shirts</a:t>
            </a:r>
            <a:r>
              <a:rPr lang="en-US" sz="3200" b="0" i="0" dirty="0">
                <a:solidFill>
                  <a:srgbClr val="111111"/>
                </a:solidFill>
                <a:effectLst/>
                <a:highlight>
                  <a:srgbClr val="FFFFFF"/>
                </a:highlight>
                <a:latin typeface="Roboto" panose="02000000000000000000" pitchFamily="2" charset="0"/>
              </a:rPr>
              <a:t>. </a:t>
            </a:r>
            <a:endParaRPr lang="en-US" sz="3200" b="0" i="0" dirty="0">
              <a:solidFill>
                <a:srgbClr val="000000"/>
              </a:solidFill>
              <a:effectLst/>
              <a:highlight>
                <a:srgbClr val="FFFFFF"/>
              </a:highlight>
              <a:latin typeface="Roboto" panose="02000000000000000000" pitchFamily="2" charset="0"/>
            </a:endParaRPr>
          </a:p>
          <a:p>
            <a:pPr algn="l" rtl="0" fontAlgn="base">
              <a:buFont typeface="Arial" panose="020B0604020202020204" pitchFamily="34" charset="0"/>
              <a:buChar char="•"/>
            </a:pPr>
            <a:r>
              <a:rPr lang="en-US" sz="3200" b="1" i="0" dirty="0">
                <a:solidFill>
                  <a:srgbClr val="111111"/>
                </a:solidFill>
                <a:effectLst/>
                <a:highlight>
                  <a:srgbClr val="FFFFFF"/>
                </a:highlight>
                <a:latin typeface="Roboto" panose="02000000000000000000" pitchFamily="2" charset="0"/>
              </a:rPr>
              <a:t>Jeans</a:t>
            </a:r>
            <a:r>
              <a:rPr lang="en-US" sz="3200" b="0" i="0" dirty="0">
                <a:solidFill>
                  <a:srgbClr val="111111"/>
                </a:solidFill>
                <a:effectLst/>
                <a:highlight>
                  <a:srgbClr val="FFFFFF"/>
                </a:highlight>
                <a:latin typeface="Roboto" panose="02000000000000000000" pitchFamily="2" charset="0"/>
              </a:rPr>
              <a:t> and </a:t>
            </a:r>
            <a:r>
              <a:rPr lang="en-US" sz="3200" b="1" i="0" dirty="0">
                <a:solidFill>
                  <a:srgbClr val="111111"/>
                </a:solidFill>
                <a:effectLst/>
                <a:highlight>
                  <a:srgbClr val="FFFFFF"/>
                </a:highlight>
                <a:latin typeface="Roboto" panose="02000000000000000000" pitchFamily="2" charset="0"/>
              </a:rPr>
              <a:t>T-Shirts</a:t>
            </a:r>
            <a:r>
              <a:rPr lang="en-US" sz="3200" b="0" i="0" dirty="0">
                <a:solidFill>
                  <a:srgbClr val="111111"/>
                </a:solidFill>
                <a:effectLst/>
                <a:highlight>
                  <a:srgbClr val="FFFFFF"/>
                </a:highlight>
                <a:latin typeface="Roboto" panose="02000000000000000000" pitchFamily="2" charset="0"/>
              </a:rPr>
              <a:t> exhibit significantly higher frequencies, both approaching 5000. </a:t>
            </a:r>
            <a:endParaRPr lang="en-US" sz="3200" b="0" i="0" dirty="0">
              <a:solidFill>
                <a:srgbClr val="000000"/>
              </a:solidFill>
              <a:effectLst/>
              <a:highlight>
                <a:srgbClr val="FFFFFF"/>
              </a:highlight>
              <a:latin typeface="Roboto" panose="02000000000000000000" pitchFamily="2" charset="0"/>
            </a:endParaRPr>
          </a:p>
          <a:p>
            <a:pPr algn="l" rtl="0" fontAlgn="base">
              <a:buFont typeface="Arial" panose="020B0604020202020204" pitchFamily="34" charset="0"/>
              <a:buChar char="•"/>
            </a:pPr>
            <a:r>
              <a:rPr lang="en-US" sz="3200" b="0" i="0" dirty="0">
                <a:solidFill>
                  <a:srgbClr val="111111"/>
                </a:solidFill>
                <a:effectLst/>
                <a:highlight>
                  <a:srgbClr val="FFFFFF"/>
                </a:highlight>
                <a:latin typeface="Roboto" panose="02000000000000000000" pitchFamily="2" charset="0"/>
              </a:rPr>
              <a:t>In contrast, </a:t>
            </a:r>
            <a:r>
              <a:rPr lang="en-US" sz="3200" b="1" i="0" dirty="0">
                <a:solidFill>
                  <a:srgbClr val="111111"/>
                </a:solidFill>
                <a:effectLst/>
                <a:highlight>
                  <a:srgbClr val="FFFFFF"/>
                </a:highlight>
                <a:latin typeface="Roboto" panose="02000000000000000000" pitchFamily="2" charset="0"/>
              </a:rPr>
              <a:t>Formal Shirts</a:t>
            </a:r>
            <a:r>
              <a:rPr lang="en-US" sz="3200" b="0" i="0" dirty="0">
                <a:solidFill>
                  <a:srgbClr val="111111"/>
                </a:solidFill>
                <a:effectLst/>
                <a:highlight>
                  <a:srgbClr val="FFFFFF"/>
                </a:highlight>
                <a:latin typeface="Roboto" panose="02000000000000000000" pitchFamily="2" charset="0"/>
              </a:rPr>
              <a:t> have a much lower frequency, below 1000. </a:t>
            </a:r>
            <a:endParaRPr lang="en-US" sz="3200" b="0" i="0" dirty="0">
              <a:solidFill>
                <a:srgbClr val="000000"/>
              </a:solidFill>
              <a:effectLst/>
              <a:highlight>
                <a:srgbClr val="FFFFFF"/>
              </a:highlight>
              <a:latin typeface="Roboto" panose="02000000000000000000" pitchFamily="2" charset="0"/>
            </a:endParaRPr>
          </a:p>
          <a:p>
            <a:pPr algn="l" rtl="0" fontAlgn="base">
              <a:buFont typeface="Arial" panose="020B0604020202020204" pitchFamily="34" charset="0"/>
              <a:buChar char="•"/>
            </a:pPr>
            <a:r>
              <a:rPr lang="en-US" sz="3200" b="0" i="0" dirty="0">
                <a:solidFill>
                  <a:srgbClr val="111111"/>
                </a:solidFill>
                <a:effectLst/>
                <a:highlight>
                  <a:srgbClr val="FFFFFF"/>
                </a:highlight>
                <a:latin typeface="Roboto" panose="02000000000000000000" pitchFamily="2" charset="0"/>
              </a:rPr>
              <a:t>This data suggests that </a:t>
            </a:r>
            <a:r>
              <a:rPr lang="en-US" sz="3200" b="1" i="0" dirty="0">
                <a:solidFill>
                  <a:srgbClr val="111111"/>
                </a:solidFill>
                <a:effectLst/>
                <a:highlight>
                  <a:srgbClr val="FFFFFF"/>
                </a:highlight>
                <a:latin typeface="Roboto" panose="02000000000000000000" pitchFamily="2" charset="0"/>
              </a:rPr>
              <a:t>Jeans</a:t>
            </a:r>
            <a:r>
              <a:rPr lang="en-US" sz="3200" b="0" i="0" dirty="0">
                <a:solidFill>
                  <a:srgbClr val="111111"/>
                </a:solidFill>
                <a:effectLst/>
                <a:highlight>
                  <a:srgbClr val="FFFFFF"/>
                </a:highlight>
                <a:latin typeface="Roboto" panose="02000000000000000000" pitchFamily="2" charset="0"/>
              </a:rPr>
              <a:t> and </a:t>
            </a:r>
            <a:r>
              <a:rPr lang="en-US" sz="3200" b="1" i="0" dirty="0">
                <a:solidFill>
                  <a:srgbClr val="111111"/>
                </a:solidFill>
                <a:effectLst/>
                <a:highlight>
                  <a:srgbClr val="FFFFFF"/>
                </a:highlight>
                <a:latin typeface="Roboto" panose="02000000000000000000" pitchFamily="2" charset="0"/>
              </a:rPr>
              <a:t>T-Shirts</a:t>
            </a:r>
            <a:r>
              <a:rPr lang="en-US" sz="3200" b="0" i="0" dirty="0">
                <a:solidFill>
                  <a:srgbClr val="111111"/>
                </a:solidFill>
                <a:effectLst/>
                <a:highlight>
                  <a:srgbClr val="FFFFFF"/>
                </a:highlight>
                <a:latin typeface="Roboto" panose="02000000000000000000" pitchFamily="2" charset="0"/>
              </a:rPr>
              <a:t> are more commonly purchased compared to </a:t>
            </a:r>
            <a:r>
              <a:rPr lang="en-US" sz="3200" b="1" i="0" dirty="0">
                <a:solidFill>
                  <a:srgbClr val="111111"/>
                </a:solidFill>
                <a:effectLst/>
                <a:highlight>
                  <a:srgbClr val="FFFFFF"/>
                </a:highlight>
                <a:latin typeface="Roboto" panose="02000000000000000000" pitchFamily="2" charset="0"/>
              </a:rPr>
              <a:t>Formal Shirts</a:t>
            </a:r>
            <a:r>
              <a:rPr lang="en-US" sz="3200" b="0" i="0" dirty="0">
                <a:solidFill>
                  <a:srgbClr val="111111"/>
                </a:solidFill>
                <a:effectLst/>
                <a:highlight>
                  <a:srgbClr val="FFFFFF"/>
                </a:highlight>
                <a:latin typeface="Roboto" panose="02000000000000000000" pitchFamily="2" charset="0"/>
              </a:rPr>
              <a:t>. </a:t>
            </a:r>
            <a:endParaRPr lang="en-US" sz="3200" b="0" i="0" dirty="0">
              <a:solidFill>
                <a:srgbClr val="000000"/>
              </a:solidFill>
              <a:effectLst/>
              <a:highlight>
                <a:srgbClr val="FFFFFF"/>
              </a:highlight>
              <a:latin typeface="Roboto" panose="02000000000000000000" pitchFamily="2" charset="0"/>
            </a:endParaRPr>
          </a:p>
          <a:p>
            <a:pPr marL="355600" marR="459105" indent="-228600">
              <a:lnSpc>
                <a:spcPct val="90000"/>
              </a:lnSpc>
              <a:buFont typeface="Arial" panose="020B0604020202020204" pitchFamily="34" charset="0"/>
              <a:buChar char="•"/>
            </a:pPr>
            <a:endParaRPr lang="en-US" sz="3200" b="0" i="0" u="none" strike="noStrike" dirty="0">
              <a:effectLst/>
            </a:endParaRPr>
          </a:p>
        </p:txBody>
      </p:sp>
      <p:pic>
        <p:nvPicPr>
          <p:cNvPr id="1026" name="Picture 2">
            <a:extLst>
              <a:ext uri="{FF2B5EF4-FFF2-40B4-BE49-F238E27FC236}">
                <a16:creationId xmlns:a16="http://schemas.microsoft.com/office/drawing/2014/main" id="{3DCA5790-7251-3E90-58AE-F6DA9CA0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0" y="3336174"/>
            <a:ext cx="7315200" cy="5730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908431" y="824847"/>
            <a:ext cx="5143500" cy="2578608"/>
          </a:xfrm>
          <a:prstGeom prst="rect">
            <a:avLst/>
          </a:prstGeom>
        </p:spPr>
        <p:txBody>
          <a:bodyPr vert="horz" lIns="91440" tIns="45720" rIns="91440" bIns="45720" rtlCol="0" anchor="b">
            <a:normAutofit/>
          </a:bodyPr>
          <a:lstStyle/>
          <a:p>
            <a:pPr marL="12700" algn="l" rtl="0">
              <a:lnSpc>
                <a:spcPct val="90000"/>
              </a:lnSpc>
              <a:spcBef>
                <a:spcPct val="0"/>
              </a:spcBef>
            </a:pPr>
            <a:r>
              <a:rPr lang="en-US" sz="8100" kern="1200" spc="465">
                <a:solidFill>
                  <a:schemeClr val="tx1"/>
                </a:solidFill>
                <a:latin typeface="+mj-lt"/>
                <a:ea typeface="+mj-ea"/>
                <a:cs typeface="+mj-cs"/>
              </a:rPr>
              <a:t>B</a:t>
            </a:r>
            <a:r>
              <a:rPr lang="en-US" sz="8100" kern="1200" spc="65">
                <a:solidFill>
                  <a:schemeClr val="tx1"/>
                </a:solidFill>
                <a:latin typeface="+mj-lt"/>
                <a:ea typeface="+mj-ea"/>
                <a:cs typeface="+mj-cs"/>
              </a:rPr>
              <a:t>O</a:t>
            </a:r>
            <a:r>
              <a:rPr lang="en-US" sz="8100" kern="1200" spc="475">
                <a:solidFill>
                  <a:schemeClr val="tx1"/>
                </a:solidFill>
                <a:latin typeface="+mj-lt"/>
                <a:ea typeface="+mj-ea"/>
                <a:cs typeface="+mj-cs"/>
              </a:rPr>
              <a:t>X</a:t>
            </a:r>
            <a:r>
              <a:rPr lang="en-US" sz="8100" kern="1200" spc="-434">
                <a:solidFill>
                  <a:schemeClr val="tx1"/>
                </a:solidFill>
                <a:latin typeface="+mj-lt"/>
                <a:ea typeface="+mj-ea"/>
                <a:cs typeface="+mj-cs"/>
              </a:rPr>
              <a:t> </a:t>
            </a:r>
            <a:r>
              <a:rPr lang="en-US" sz="8100" kern="1200" spc="450">
                <a:solidFill>
                  <a:schemeClr val="tx1"/>
                </a:solidFill>
                <a:latin typeface="+mj-lt"/>
                <a:ea typeface="+mj-ea"/>
                <a:cs typeface="+mj-cs"/>
              </a:rPr>
              <a:t>P</a:t>
            </a:r>
            <a:r>
              <a:rPr lang="en-US" sz="8100" kern="1200" spc="-155">
                <a:solidFill>
                  <a:schemeClr val="tx1"/>
                </a:solidFill>
                <a:latin typeface="+mj-lt"/>
                <a:ea typeface="+mj-ea"/>
                <a:cs typeface="+mj-cs"/>
              </a:rPr>
              <a:t>L</a:t>
            </a:r>
            <a:r>
              <a:rPr lang="en-US" sz="8100" kern="1200" spc="65">
                <a:solidFill>
                  <a:schemeClr val="tx1"/>
                </a:solidFill>
                <a:latin typeface="+mj-lt"/>
                <a:ea typeface="+mj-ea"/>
                <a:cs typeface="+mj-cs"/>
              </a:rPr>
              <a:t>O</a:t>
            </a:r>
            <a:r>
              <a:rPr lang="en-US" sz="8100" kern="1200" spc="-185">
                <a:solidFill>
                  <a:schemeClr val="tx1"/>
                </a:solidFill>
                <a:latin typeface="+mj-lt"/>
                <a:ea typeface="+mj-ea"/>
                <a:cs typeface="+mj-cs"/>
              </a:rPr>
              <a:t>T</a:t>
            </a:r>
            <a:endParaRPr lang="en-US" sz="81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p:nvPr/>
        </p:nvSpPr>
        <p:spPr>
          <a:xfrm>
            <a:off x="946404" y="4210812"/>
            <a:ext cx="6035040" cy="5008646"/>
          </a:xfrm>
          <a:prstGeom prst="rect">
            <a:avLst/>
          </a:prstGeom>
        </p:spPr>
        <p:txBody>
          <a:bodyPr vert="horz" lIns="91440" tIns="45720" rIns="91440" bIns="45720" rtlCol="0" anchor="t">
            <a:normAutofit/>
          </a:bodyPr>
          <a:lstStyle/>
          <a:p>
            <a:pPr marL="176530" indent="-228600">
              <a:lnSpc>
                <a:spcPct val="90000"/>
              </a:lnSpc>
              <a:spcBef>
                <a:spcPts val="90"/>
              </a:spcBef>
              <a:buFont typeface="Arial" panose="020B0604020202020204" pitchFamily="34" charset="0"/>
              <a:buChar char="•"/>
            </a:pPr>
            <a:endParaRPr lang="en-US"/>
          </a:p>
        </p:txBody>
      </p:sp>
      <p:pic>
        <p:nvPicPr>
          <p:cNvPr id="2050" name="Picture 2">
            <a:extLst>
              <a:ext uri="{FF2B5EF4-FFF2-40B4-BE49-F238E27FC236}">
                <a16:creationId xmlns:a16="http://schemas.microsoft.com/office/drawing/2014/main" id="{A9CD80D0-9EB0-B9FB-A2BA-037DED153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014" y="1882283"/>
            <a:ext cx="9667875" cy="7315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BAC2FF-0C59-4A68-BEDB-5B147B2165D0}"/>
              </a:ext>
            </a:extLst>
          </p:cNvPr>
          <p:cNvSpPr txBox="1"/>
          <p:nvPr/>
        </p:nvSpPr>
        <p:spPr>
          <a:xfrm>
            <a:off x="796413" y="4645742"/>
            <a:ext cx="6185031"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t>This box plot shows us the selling price distribution of 3 categories of apparel.</a:t>
            </a:r>
          </a:p>
          <a:p>
            <a:pPr marL="285750" indent="-285750">
              <a:buFont typeface="Arial" panose="020B0604020202020204" pitchFamily="34" charset="0"/>
              <a:buChar char="•"/>
            </a:pPr>
            <a:r>
              <a:rPr lang="en-US" sz="3200"/>
              <a:t>We can clearly see that much of the price point of all 3 categories lies between 60 and 80 with some outliers.</a:t>
            </a:r>
            <a:endParaRPr lang="en-US" sz="3200">
              <a:ea typeface="Calibri"/>
              <a:cs typeface="Calibri"/>
            </a:endParaRPr>
          </a:p>
          <a:p>
            <a:pPr marL="285750" indent="-285750">
              <a:buFont typeface="Arial" panose="020B0604020202020204" pitchFamily="34" charset="0"/>
              <a:buChar char="•"/>
            </a:pP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946404" y="959280"/>
            <a:ext cx="5143500" cy="2578608"/>
          </a:xfrm>
          <a:prstGeom prst="rect">
            <a:avLst/>
          </a:prstGeom>
        </p:spPr>
        <p:txBody>
          <a:bodyPr vert="horz" lIns="91440" tIns="45720" rIns="91440" bIns="45720" rtlCol="0" anchor="b">
            <a:normAutofit/>
          </a:bodyPr>
          <a:lstStyle/>
          <a:p>
            <a:pPr marL="12700" algn="l" rtl="0">
              <a:lnSpc>
                <a:spcPct val="90000"/>
              </a:lnSpc>
              <a:spcBef>
                <a:spcPct val="0"/>
              </a:spcBef>
            </a:pPr>
            <a:r>
              <a:rPr lang="en-US" sz="8100" kern="1200" spc="-285">
                <a:solidFill>
                  <a:schemeClr val="tx1"/>
                </a:solidFill>
                <a:latin typeface="+mj-lt"/>
                <a:ea typeface="+mj-ea"/>
                <a:cs typeface="+mj-cs"/>
              </a:rPr>
              <a:t>L</a:t>
            </a:r>
            <a:r>
              <a:rPr lang="en-US" sz="8100" kern="1200" spc="-345">
                <a:solidFill>
                  <a:schemeClr val="tx1"/>
                </a:solidFill>
                <a:latin typeface="+mj-lt"/>
                <a:ea typeface="+mj-ea"/>
                <a:cs typeface="+mj-cs"/>
              </a:rPr>
              <a:t>I</a:t>
            </a:r>
            <a:r>
              <a:rPr lang="en-US" sz="8100" kern="1200" spc="-315">
                <a:solidFill>
                  <a:schemeClr val="tx1"/>
                </a:solidFill>
                <a:latin typeface="+mj-lt"/>
                <a:ea typeface="+mj-ea"/>
                <a:cs typeface="+mj-cs"/>
              </a:rPr>
              <a:t>N</a:t>
            </a:r>
            <a:r>
              <a:rPr lang="en-US" sz="8100" kern="1200" spc="-55">
                <a:solidFill>
                  <a:schemeClr val="tx1"/>
                </a:solidFill>
                <a:latin typeface="+mj-lt"/>
                <a:ea typeface="+mj-ea"/>
                <a:cs typeface="+mj-cs"/>
              </a:rPr>
              <a:t>E</a:t>
            </a:r>
            <a:r>
              <a:rPr lang="en-US" sz="8100" kern="1200" spc="-380">
                <a:solidFill>
                  <a:schemeClr val="tx1"/>
                </a:solidFill>
                <a:latin typeface="+mj-lt"/>
                <a:ea typeface="+mj-ea"/>
                <a:cs typeface="+mj-cs"/>
              </a:rPr>
              <a:t> </a:t>
            </a:r>
            <a:r>
              <a:rPr lang="en-US" sz="8100" kern="1200" spc="-15">
                <a:solidFill>
                  <a:schemeClr val="tx1"/>
                </a:solidFill>
                <a:latin typeface="+mj-lt"/>
                <a:ea typeface="+mj-ea"/>
                <a:cs typeface="+mj-cs"/>
              </a:rPr>
              <a:t>P</a:t>
            </a:r>
            <a:r>
              <a:rPr lang="en-US" sz="8100" kern="1200" spc="-285">
                <a:solidFill>
                  <a:schemeClr val="tx1"/>
                </a:solidFill>
                <a:latin typeface="+mj-lt"/>
                <a:ea typeface="+mj-ea"/>
                <a:cs typeface="+mj-cs"/>
              </a:rPr>
              <a:t>L</a:t>
            </a:r>
            <a:r>
              <a:rPr lang="en-US" sz="8100" kern="1200" spc="-375">
                <a:solidFill>
                  <a:schemeClr val="tx1"/>
                </a:solidFill>
                <a:latin typeface="+mj-lt"/>
                <a:ea typeface="+mj-ea"/>
                <a:cs typeface="+mj-cs"/>
              </a:rPr>
              <a:t>O</a:t>
            </a:r>
            <a:r>
              <a:rPr lang="en-US" sz="8100" kern="1200" spc="-190">
                <a:solidFill>
                  <a:schemeClr val="tx1"/>
                </a:solidFill>
                <a:latin typeface="+mj-lt"/>
                <a:ea typeface="+mj-ea"/>
                <a:cs typeface="+mj-cs"/>
              </a:rPr>
              <a:t>T</a:t>
            </a:r>
            <a:endParaRPr lang="en-US" sz="81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 name="connsiteX0" fmla="*/ 0 w 4882642"/>
              <a:gd name="connsiteY0" fmla="*/ 0 h 27432"/>
              <a:gd name="connsiteX1" fmla="*/ 648694 w 4882642"/>
              <a:gd name="connsiteY1" fmla="*/ 0 h 27432"/>
              <a:gd name="connsiteX2" fmla="*/ 1199735 w 4882642"/>
              <a:gd name="connsiteY2" fmla="*/ 0 h 27432"/>
              <a:gd name="connsiteX3" fmla="*/ 1994908 w 4882642"/>
              <a:gd name="connsiteY3" fmla="*/ 0 h 27432"/>
              <a:gd name="connsiteX4" fmla="*/ 2643602 w 4882642"/>
              <a:gd name="connsiteY4" fmla="*/ 0 h 27432"/>
              <a:gd name="connsiteX5" fmla="*/ 3292296 w 4882642"/>
              <a:gd name="connsiteY5" fmla="*/ 0 h 27432"/>
              <a:gd name="connsiteX6" fmla="*/ 4087469 w 4882642"/>
              <a:gd name="connsiteY6" fmla="*/ 0 h 27432"/>
              <a:gd name="connsiteX7" fmla="*/ 4882642 w 4882642"/>
              <a:gd name="connsiteY7" fmla="*/ 0 h 27432"/>
              <a:gd name="connsiteX8" fmla="*/ 4882642 w 4882642"/>
              <a:gd name="connsiteY8" fmla="*/ 27432 h 27432"/>
              <a:gd name="connsiteX9" fmla="*/ 4282775 w 4882642"/>
              <a:gd name="connsiteY9" fmla="*/ 27432 h 27432"/>
              <a:gd name="connsiteX10" fmla="*/ 3585254 w 4882642"/>
              <a:gd name="connsiteY10" fmla="*/ 27432 h 27432"/>
              <a:gd name="connsiteX11" fmla="*/ 2887734 w 4882642"/>
              <a:gd name="connsiteY11" fmla="*/ 27432 h 27432"/>
              <a:gd name="connsiteX12" fmla="*/ 2239040 w 4882642"/>
              <a:gd name="connsiteY12" fmla="*/ 27432 h 27432"/>
              <a:gd name="connsiteX13" fmla="*/ 1443867 w 4882642"/>
              <a:gd name="connsiteY13" fmla="*/ 27432 h 27432"/>
              <a:gd name="connsiteX14" fmla="*/ 648694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2422" y="50852"/>
                  <a:pt x="501396" y="-20227"/>
                  <a:pt x="648694" y="0"/>
                </a:cubicBezTo>
                <a:cubicBezTo>
                  <a:pt x="799812" y="38507"/>
                  <a:pt x="959489" y="-800"/>
                  <a:pt x="1199735" y="0"/>
                </a:cubicBezTo>
                <a:cubicBezTo>
                  <a:pt x="1414420" y="17294"/>
                  <a:pt x="1508747" y="1527"/>
                  <a:pt x="1799602" y="0"/>
                </a:cubicBezTo>
                <a:cubicBezTo>
                  <a:pt x="2066440" y="-1017"/>
                  <a:pt x="2195650" y="32589"/>
                  <a:pt x="2545949" y="0"/>
                </a:cubicBezTo>
                <a:cubicBezTo>
                  <a:pt x="2873794" y="-31645"/>
                  <a:pt x="2929952" y="-3485"/>
                  <a:pt x="3194643" y="0"/>
                </a:cubicBezTo>
                <a:cubicBezTo>
                  <a:pt x="3454854" y="13507"/>
                  <a:pt x="3583403" y="-37677"/>
                  <a:pt x="3794510" y="0"/>
                </a:cubicBezTo>
                <a:cubicBezTo>
                  <a:pt x="4006689" y="30598"/>
                  <a:pt x="4340446" y="-94541"/>
                  <a:pt x="4882642" y="0"/>
                </a:cubicBezTo>
                <a:cubicBezTo>
                  <a:pt x="4881830" y="8405"/>
                  <a:pt x="4881054" y="21756"/>
                  <a:pt x="4882642" y="27432"/>
                </a:cubicBezTo>
                <a:cubicBezTo>
                  <a:pt x="4602011" y="27736"/>
                  <a:pt x="4385273" y="27792"/>
                  <a:pt x="4185122" y="27432"/>
                </a:cubicBezTo>
                <a:cubicBezTo>
                  <a:pt x="4006416" y="-24290"/>
                  <a:pt x="3836508" y="36434"/>
                  <a:pt x="3585254" y="27432"/>
                </a:cubicBezTo>
                <a:cubicBezTo>
                  <a:pt x="3336147" y="759"/>
                  <a:pt x="3187969" y="-5198"/>
                  <a:pt x="2790081" y="27432"/>
                </a:cubicBezTo>
                <a:cubicBezTo>
                  <a:pt x="2412999" y="38696"/>
                  <a:pt x="2457514" y="16798"/>
                  <a:pt x="2141387" y="27432"/>
                </a:cubicBezTo>
                <a:cubicBezTo>
                  <a:pt x="1838990" y="46054"/>
                  <a:pt x="1771634" y="27462"/>
                  <a:pt x="1590346" y="27432"/>
                </a:cubicBezTo>
                <a:cubicBezTo>
                  <a:pt x="1444790" y="48064"/>
                  <a:pt x="1195028" y="1250"/>
                  <a:pt x="844000" y="27432"/>
                </a:cubicBezTo>
                <a:cubicBezTo>
                  <a:pt x="493299" y="36516"/>
                  <a:pt x="334969" y="15761"/>
                  <a:pt x="0" y="27432"/>
                </a:cubicBezTo>
                <a:cubicBezTo>
                  <a:pt x="-476" y="15539"/>
                  <a:pt x="-411" y="9181"/>
                  <a:pt x="0" y="0"/>
                </a:cubicBezTo>
                <a:close/>
              </a:path>
              <a:path w="4882642" h="27432" stroke="0" extrusionOk="0">
                <a:moveTo>
                  <a:pt x="0" y="0"/>
                </a:moveTo>
                <a:cubicBezTo>
                  <a:pt x="253027" y="23111"/>
                  <a:pt x="491193" y="-9736"/>
                  <a:pt x="648694" y="0"/>
                </a:cubicBezTo>
                <a:cubicBezTo>
                  <a:pt x="774418" y="32734"/>
                  <a:pt x="1004421" y="15443"/>
                  <a:pt x="1199735" y="0"/>
                </a:cubicBezTo>
                <a:cubicBezTo>
                  <a:pt x="1414066" y="-19237"/>
                  <a:pt x="1745615" y="-11843"/>
                  <a:pt x="1994908" y="0"/>
                </a:cubicBezTo>
                <a:cubicBezTo>
                  <a:pt x="2228376" y="-7139"/>
                  <a:pt x="2371916" y="44711"/>
                  <a:pt x="2643602" y="0"/>
                </a:cubicBezTo>
                <a:cubicBezTo>
                  <a:pt x="2914314" y="-21888"/>
                  <a:pt x="3044662" y="1137"/>
                  <a:pt x="3292296" y="0"/>
                </a:cubicBezTo>
                <a:cubicBezTo>
                  <a:pt x="3560253" y="4721"/>
                  <a:pt x="3901562" y="8014"/>
                  <a:pt x="4087469" y="0"/>
                </a:cubicBezTo>
                <a:cubicBezTo>
                  <a:pt x="4275340" y="-4038"/>
                  <a:pt x="4487843" y="-21532"/>
                  <a:pt x="4882642" y="0"/>
                </a:cubicBezTo>
                <a:cubicBezTo>
                  <a:pt x="4883146" y="9145"/>
                  <a:pt x="4884401" y="18278"/>
                  <a:pt x="4882642" y="27432"/>
                </a:cubicBezTo>
                <a:cubicBezTo>
                  <a:pt x="4640452" y="55312"/>
                  <a:pt x="4469276" y="12389"/>
                  <a:pt x="4282775" y="27432"/>
                </a:cubicBezTo>
                <a:cubicBezTo>
                  <a:pt x="4127518" y="7175"/>
                  <a:pt x="3830432" y="34045"/>
                  <a:pt x="3585254" y="27432"/>
                </a:cubicBezTo>
                <a:cubicBezTo>
                  <a:pt x="3397964" y="-19363"/>
                  <a:pt x="3088373" y="27783"/>
                  <a:pt x="2887734" y="27432"/>
                </a:cubicBezTo>
                <a:cubicBezTo>
                  <a:pt x="2686715" y="33491"/>
                  <a:pt x="2471858" y="-15874"/>
                  <a:pt x="2239040" y="27432"/>
                </a:cubicBezTo>
                <a:cubicBezTo>
                  <a:pt x="2010727" y="69105"/>
                  <a:pt x="1750352" y="75633"/>
                  <a:pt x="1443867" y="27432"/>
                </a:cubicBezTo>
                <a:cubicBezTo>
                  <a:pt x="1059802" y="3232"/>
                  <a:pt x="850219" y="23727"/>
                  <a:pt x="648694" y="27432"/>
                </a:cubicBezTo>
                <a:cubicBezTo>
                  <a:pt x="414440" y="23153"/>
                  <a:pt x="304476" y="56600"/>
                  <a:pt x="0" y="27432"/>
                </a:cubicBezTo>
                <a:cubicBezTo>
                  <a:pt x="-736" y="17315"/>
                  <a:pt x="432" y="6508"/>
                  <a:pt x="0" y="0"/>
                </a:cubicBezTo>
                <a:close/>
              </a:path>
              <a:path w="4882642" h="27432" fill="none" stroke="0" extrusionOk="0">
                <a:moveTo>
                  <a:pt x="0" y="0"/>
                </a:moveTo>
                <a:cubicBezTo>
                  <a:pt x="278307" y="12359"/>
                  <a:pt x="458140" y="1341"/>
                  <a:pt x="648694" y="0"/>
                </a:cubicBezTo>
                <a:cubicBezTo>
                  <a:pt x="837654" y="9322"/>
                  <a:pt x="968082" y="-1784"/>
                  <a:pt x="1199735" y="0"/>
                </a:cubicBezTo>
                <a:cubicBezTo>
                  <a:pt x="1403481" y="5976"/>
                  <a:pt x="1529540" y="18391"/>
                  <a:pt x="1799602" y="0"/>
                </a:cubicBezTo>
                <a:cubicBezTo>
                  <a:pt x="2060949" y="10650"/>
                  <a:pt x="2230517" y="38632"/>
                  <a:pt x="2545949" y="0"/>
                </a:cubicBezTo>
                <a:cubicBezTo>
                  <a:pt x="2872552" y="-33837"/>
                  <a:pt x="2933189" y="-11123"/>
                  <a:pt x="3194643" y="0"/>
                </a:cubicBezTo>
                <a:cubicBezTo>
                  <a:pt x="3425833" y="1576"/>
                  <a:pt x="3570403" y="-8842"/>
                  <a:pt x="3794510" y="0"/>
                </a:cubicBezTo>
                <a:cubicBezTo>
                  <a:pt x="3994857" y="-4870"/>
                  <a:pt x="4333504" y="-26345"/>
                  <a:pt x="4882642" y="0"/>
                </a:cubicBezTo>
                <a:cubicBezTo>
                  <a:pt x="4882085" y="8537"/>
                  <a:pt x="4883564" y="21849"/>
                  <a:pt x="4882642" y="27432"/>
                </a:cubicBezTo>
                <a:cubicBezTo>
                  <a:pt x="4562314" y="-173"/>
                  <a:pt x="4430982" y="86245"/>
                  <a:pt x="4185122" y="27432"/>
                </a:cubicBezTo>
                <a:cubicBezTo>
                  <a:pt x="3986202" y="13896"/>
                  <a:pt x="3828751" y="61605"/>
                  <a:pt x="3585254" y="27432"/>
                </a:cubicBezTo>
                <a:cubicBezTo>
                  <a:pt x="3360279" y="30319"/>
                  <a:pt x="3187249" y="44608"/>
                  <a:pt x="2790081" y="27432"/>
                </a:cubicBezTo>
                <a:cubicBezTo>
                  <a:pt x="2423355" y="30305"/>
                  <a:pt x="2455688" y="-1923"/>
                  <a:pt x="2141387" y="27432"/>
                </a:cubicBezTo>
                <a:cubicBezTo>
                  <a:pt x="1826188" y="48501"/>
                  <a:pt x="1763258" y="10227"/>
                  <a:pt x="1590346" y="27432"/>
                </a:cubicBezTo>
                <a:cubicBezTo>
                  <a:pt x="1376289" y="34931"/>
                  <a:pt x="1198242" y="14277"/>
                  <a:pt x="844000" y="27432"/>
                </a:cubicBezTo>
                <a:cubicBezTo>
                  <a:pt x="489390" y="13107"/>
                  <a:pt x="304080" y="13295"/>
                  <a:pt x="0" y="27432"/>
                </a:cubicBezTo>
                <a:cubicBezTo>
                  <a:pt x="-1508" y="15815"/>
                  <a:pt x="-177" y="8147"/>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p:nvPr/>
        </p:nvSpPr>
        <p:spPr>
          <a:xfrm>
            <a:off x="946404" y="4210812"/>
            <a:ext cx="5143500" cy="5116068"/>
          </a:xfrm>
          <a:prstGeom prst="rect">
            <a:avLst/>
          </a:prstGeom>
        </p:spPr>
        <p:txBody>
          <a:bodyPr vert="horz" lIns="91440" tIns="45720" rIns="91440" bIns="45720" rtlCol="0" anchor="t">
            <a:normAutofit/>
          </a:bodyPr>
          <a:lstStyle/>
          <a:p>
            <a:pPr algn="l" rtl="0" fontAlgn="base">
              <a:buFont typeface="Arial" panose="020B0604020202020204" pitchFamily="34" charset="0"/>
              <a:buChar char="•"/>
            </a:pPr>
            <a:r>
              <a:rPr lang="en-US" sz="3400" b="0" i="0">
                <a:solidFill>
                  <a:srgbClr val="111111"/>
                </a:solidFill>
                <a:effectLst/>
                <a:highlight>
                  <a:srgbClr val="FFFFFF"/>
                </a:highlight>
                <a:latin typeface="Roboto" panose="02000000000000000000" pitchFamily="2" charset="0"/>
              </a:rPr>
              <a:t>There is no clear upward or downward trend. </a:t>
            </a:r>
            <a:endParaRPr lang="en-US" sz="3400" b="0" i="0">
              <a:solidFill>
                <a:srgbClr val="000000"/>
              </a:solidFill>
              <a:effectLst/>
              <a:highlight>
                <a:srgbClr val="FFFFFF"/>
              </a:highlight>
              <a:latin typeface="Roboto" panose="02000000000000000000" pitchFamily="2" charset="0"/>
            </a:endParaRPr>
          </a:p>
          <a:p>
            <a:pPr algn="l" rtl="0" fontAlgn="base">
              <a:buFont typeface="Arial" panose="020B0604020202020204" pitchFamily="34" charset="0"/>
              <a:buChar char="•"/>
            </a:pPr>
            <a:r>
              <a:rPr lang="en-US" sz="3400" b="0" i="0">
                <a:solidFill>
                  <a:srgbClr val="111111"/>
                </a:solidFill>
                <a:effectLst/>
                <a:highlight>
                  <a:srgbClr val="FFFFFF"/>
                </a:highlight>
                <a:latin typeface="Roboto" panose="02000000000000000000" pitchFamily="2" charset="0"/>
              </a:rPr>
              <a:t>There are fluctuations within the data that could suggest any number of other factors. </a:t>
            </a:r>
          </a:p>
          <a:p>
            <a:pPr algn="l" rtl="0" fontAlgn="base">
              <a:buFont typeface="Arial" panose="020B0604020202020204" pitchFamily="34" charset="0"/>
              <a:buChar char="•"/>
            </a:pPr>
            <a:r>
              <a:rPr lang="en-US" sz="3400">
                <a:solidFill>
                  <a:srgbClr val="111111"/>
                </a:solidFill>
                <a:highlight>
                  <a:srgbClr val="FFFFFF"/>
                </a:highlight>
                <a:latin typeface="Roboto" panose="02000000000000000000" pitchFamily="2" charset="0"/>
              </a:rPr>
              <a:t>The plot is right skewed.</a:t>
            </a:r>
            <a:endParaRPr lang="en-US" sz="3400" b="0" i="0">
              <a:solidFill>
                <a:srgbClr val="000000"/>
              </a:solidFill>
              <a:effectLst/>
              <a:highlight>
                <a:srgbClr val="FFFFFF"/>
              </a:highlight>
              <a:latin typeface="Roboto" panose="02000000000000000000" pitchFamily="2" charset="0"/>
            </a:endParaRPr>
          </a:p>
        </p:txBody>
      </p:sp>
      <p:pic>
        <p:nvPicPr>
          <p:cNvPr id="3074" name="Picture 2">
            <a:extLst>
              <a:ext uri="{FF2B5EF4-FFF2-40B4-BE49-F238E27FC236}">
                <a16:creationId xmlns:a16="http://schemas.microsoft.com/office/drawing/2014/main" id="{30116A5D-2AA7-B181-669A-A66A8B90B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876" y="2781299"/>
            <a:ext cx="9670923" cy="5344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4" y="-1"/>
            <a:ext cx="18283428" cy="1028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18283428" cy="10287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7486" y="1049848"/>
            <a:ext cx="16070514" cy="814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0344A0-5F2B-3A7D-6CCA-FDB7673BDA1C}"/>
              </a:ext>
            </a:extLst>
          </p:cNvPr>
          <p:cNvSpPr txBox="1"/>
          <p:nvPr/>
        </p:nvSpPr>
        <p:spPr>
          <a:xfrm>
            <a:off x="634347" y="440358"/>
            <a:ext cx="15341178" cy="20213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7200" b="1" kern="1200">
                <a:solidFill>
                  <a:schemeClr val="tx1"/>
                </a:solidFill>
                <a:latin typeface="+mj-lt"/>
                <a:ea typeface="+mj-ea"/>
                <a:cs typeface="+mj-cs"/>
              </a:rPr>
              <a:t>Scatter Plot</a:t>
            </a:r>
          </a:p>
        </p:txBody>
      </p:sp>
      <p:sp>
        <p:nvSpPr>
          <p:cNvPr id="7" name="TextBox 6">
            <a:extLst>
              <a:ext uri="{FF2B5EF4-FFF2-40B4-BE49-F238E27FC236}">
                <a16:creationId xmlns:a16="http://schemas.microsoft.com/office/drawing/2014/main" id="{0ADF0063-351E-D99F-2CAA-2BC5B3B74815}"/>
              </a:ext>
            </a:extLst>
          </p:cNvPr>
          <p:cNvSpPr txBox="1"/>
          <p:nvPr/>
        </p:nvSpPr>
        <p:spPr>
          <a:xfrm>
            <a:off x="700243" y="2627697"/>
            <a:ext cx="15341171" cy="16242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700"/>
              <a:t>This scatter plot shows the relation between the production cost and selling price.</a:t>
            </a:r>
          </a:p>
          <a:p>
            <a:pPr marL="285750" indent="-228600">
              <a:lnSpc>
                <a:spcPct val="90000"/>
              </a:lnSpc>
              <a:spcAft>
                <a:spcPts val="600"/>
              </a:spcAft>
              <a:buFont typeface="Arial" panose="020B0604020202020204" pitchFamily="34" charset="0"/>
              <a:buChar char="•"/>
            </a:pPr>
            <a:endParaRPr lang="en-US" sz="2700"/>
          </a:p>
          <a:p>
            <a:pPr indent="-228600">
              <a:lnSpc>
                <a:spcPct val="90000"/>
              </a:lnSpc>
              <a:spcAft>
                <a:spcPts val="600"/>
              </a:spcAft>
              <a:buFont typeface="Arial" panose="020B0604020202020204" pitchFamily="34" charset="0"/>
              <a:buChar char="•"/>
            </a:pPr>
            <a:endParaRPr lang="en-US" sz="2700"/>
          </a:p>
        </p:txBody>
      </p:sp>
      <p:pic>
        <p:nvPicPr>
          <p:cNvPr id="5" name="Picture 2" descr="A graph of blue dots&#10;&#10;Description automatically generated">
            <a:extLst>
              <a:ext uri="{FF2B5EF4-FFF2-40B4-BE49-F238E27FC236}">
                <a16:creationId xmlns:a16="http://schemas.microsoft.com/office/drawing/2014/main" id="{9E88822C-1C06-BED9-CF09-8A8013F06E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7486" y="5172496"/>
            <a:ext cx="14831493" cy="400450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048977" y="4374658"/>
            <a:ext cx="1239021" cy="480231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39" name="Straight Connector 38">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7048985" y="8415"/>
            <a:ext cx="0" cy="10287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9177001"/>
            <a:ext cx="18288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09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972</Words>
  <Application>Microsoft Office PowerPoint</Application>
  <PresentationFormat>Custom</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Helvetica Neue Medium</vt:lpstr>
      <vt:lpstr>Roboto</vt:lpstr>
      <vt:lpstr>Tahoma</vt:lpstr>
      <vt:lpstr>Office Theme</vt:lpstr>
      <vt:lpstr>Insights And Trends In Apparel Data </vt:lpstr>
      <vt:lpstr>INTRODUCTION</vt:lpstr>
      <vt:lpstr>Project Summary</vt:lpstr>
      <vt:lpstr>DATA SET</vt:lpstr>
      <vt:lpstr>Handling Missing Values </vt:lpstr>
      <vt:lpstr>BAR CHARTS</vt:lpstr>
      <vt:lpstr>BOX PLOT</vt:lpstr>
      <vt:lpstr>LINE PLOT</vt:lpstr>
      <vt:lpstr>PowerPoint Presentation</vt:lpstr>
      <vt:lpstr>Scatter Plot </vt:lpstr>
      <vt:lpstr>HISTOGRAM</vt:lpstr>
      <vt:lpstr>PIE CHARTS</vt:lpstr>
      <vt:lpstr>HEAT MAP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Minimalist Modern AI Robot Presentation</dc:title>
  <dc:creator>Anjali Kadari</dc:creator>
  <cp:keywords>DAF192MyceI,BAFZ6YMYBoA</cp:keywords>
  <cp:lastModifiedBy>manideep kotha</cp:lastModifiedBy>
  <cp:revision>27</cp:revision>
  <dcterms:created xsi:type="dcterms:W3CDTF">2023-12-05T04:57:22Z</dcterms:created>
  <dcterms:modified xsi:type="dcterms:W3CDTF">2024-05-02T16:02:47Z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2023-12-05T00:00:00Z</vt:filetime>
  </property>
  <property fmtid="{D5CDD505-2E9C-101B-9397-08002B2CF9AE}" pid="3" name="Creator">
    <vt:lpwstr>Canva</vt:lpwstr>
  </property>
  <property fmtid="{D5CDD505-2E9C-101B-9397-08002B2CF9AE}" pid="4" name="LastSaved">
    <vt:filetime>2023-12-05T00:00:00Z</vt:filetime>
  </property>
</Properties>
</file>