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7"/>
  </p:notesMasterIdLst>
  <p:sldIdLst>
    <p:sldId id="292" r:id="rId6"/>
    <p:sldId id="1282" r:id="rId7"/>
    <p:sldId id="1290" r:id="rId8"/>
    <p:sldId id="1291" r:id="rId9"/>
    <p:sldId id="1292" r:id="rId10"/>
    <p:sldId id="1293" r:id="rId11"/>
    <p:sldId id="1294" r:id="rId12"/>
    <p:sldId id="1296" r:id="rId13"/>
    <p:sldId id="1297" r:id="rId14"/>
    <p:sldId id="1295" r:id="rId15"/>
    <p:sldId id="125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konti Meghana" userId="0b2839ba5a5be302" providerId="LiveId" clId="{F1612326-3C04-4D26-8EE7-2F5A0C814F7B}"/>
    <pc:docChg chg="undo custSel modSld">
      <pc:chgData name="Anukonti Meghana" userId="0b2839ba5a5be302" providerId="LiveId" clId="{F1612326-3C04-4D26-8EE7-2F5A0C814F7B}" dt="2024-04-04T11:19:54.786" v="13" actId="2711"/>
      <pc:docMkLst>
        <pc:docMk/>
      </pc:docMkLst>
      <pc:sldChg chg="modSp mod">
        <pc:chgData name="Anukonti Meghana" userId="0b2839ba5a5be302" providerId="LiveId" clId="{F1612326-3C04-4D26-8EE7-2F5A0C814F7B}" dt="2024-04-04T11:19:54.786" v="13" actId="2711"/>
        <pc:sldMkLst>
          <pc:docMk/>
          <pc:sldMk cId="0" sldId="292"/>
        </pc:sldMkLst>
        <pc:spChg chg="mod">
          <ac:chgData name="Anukonti Meghana" userId="0b2839ba5a5be302" providerId="LiveId" clId="{F1612326-3C04-4D26-8EE7-2F5A0C814F7B}" dt="2024-04-04T11:18:48.644" v="5" actId="255"/>
          <ac:spMkLst>
            <pc:docMk/>
            <pc:sldMk cId="0" sldId="292"/>
            <ac:spMk id="25" creationId="{B0D7A7F1-88E8-0735-5FF0-08C11362F157}"/>
          </ac:spMkLst>
        </pc:spChg>
        <pc:spChg chg="mod">
          <ac:chgData name="Anukonti Meghana" userId="0b2839ba5a5be302" providerId="LiveId" clId="{F1612326-3C04-4D26-8EE7-2F5A0C814F7B}" dt="2024-04-04T11:19:07.143" v="7" actId="255"/>
          <ac:spMkLst>
            <pc:docMk/>
            <pc:sldMk cId="0" sldId="292"/>
            <ac:spMk id="27" creationId="{D52A72D2-9BA5-CD7D-B4C1-CFD904CD627D}"/>
          </ac:spMkLst>
        </pc:spChg>
        <pc:spChg chg="mod">
          <ac:chgData name="Anukonti Meghana" userId="0b2839ba5a5be302" providerId="LiveId" clId="{F1612326-3C04-4D26-8EE7-2F5A0C814F7B}" dt="2024-04-04T11:19:54.786" v="13" actId="2711"/>
          <ac:spMkLst>
            <pc:docMk/>
            <pc:sldMk cId="0" sldId="292"/>
            <ac:spMk id="28" creationId="{84E78094-5E7B-659F-FF09-871190F3DD5A}"/>
          </ac:spMkLst>
        </pc:spChg>
        <pc:spChg chg="mod">
          <ac:chgData name="Anukonti Meghana" userId="0b2839ba5a5be302" providerId="LiveId" clId="{F1612326-3C04-4D26-8EE7-2F5A0C814F7B}" dt="2024-04-04T11:19:26.720" v="9" actId="255"/>
          <ac:spMkLst>
            <pc:docMk/>
            <pc:sldMk cId="0" sldId="292"/>
            <ac:spMk id="29" creationId="{D52A72D2-9BA5-CD7D-B4C1-CFD904CD627D}"/>
          </ac:spMkLst>
        </pc:spChg>
        <pc:spChg chg="mod">
          <ac:chgData name="Anukonti Meghana" userId="0b2839ba5a5be302" providerId="LiveId" clId="{F1612326-3C04-4D26-8EE7-2F5A0C814F7B}" dt="2024-04-04T11:19:40.286" v="11" actId="2711"/>
          <ac:spMkLst>
            <pc:docMk/>
            <pc:sldMk cId="0" sldId="292"/>
            <ac:spMk id="30" creationId="{D52A72D2-9BA5-CD7D-B4C1-CFD904CD627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05-04-2024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55845" y="-119294"/>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374299" y="377441"/>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50349" y="178735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362080" y="3106458"/>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1671245" y="3115347"/>
            <a:ext cx="1644951" cy="292388"/>
          </a:xfrm>
          <a:prstGeom prst="rect">
            <a:avLst/>
          </a:prstGeom>
          <a:noFill/>
        </p:spPr>
        <p:txBody>
          <a:bodyPr wrap="square" rtlCol="0" anchor="ctr">
            <a:spAutoFit/>
          </a:bodyPr>
          <a:lstStyle/>
          <a:p>
            <a:r>
              <a:rPr lang="en-US" sz="1300" dirty="0">
                <a:solidFill>
                  <a:srgbClr val="161D23"/>
                </a:solidFill>
                <a:latin typeface="Times New Roman" panose="02020603050405020304" pitchFamily="18" charset="0"/>
                <a:cs typeface="Times New Roman" panose="02020603050405020304" pitchFamily="18" charset="0"/>
              </a:rPr>
              <a:t>Anukonti SaiChandu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381287" y="3486718"/>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1671245" y="3430590"/>
            <a:ext cx="2491532" cy="292388"/>
          </a:xfrm>
          <a:prstGeom prst="rect">
            <a:avLst/>
          </a:prstGeom>
          <a:noFill/>
        </p:spPr>
        <p:txBody>
          <a:bodyPr wrap="square" rtlCol="0" anchor="ctr">
            <a:spAutoFit/>
          </a:bodyPr>
          <a:lstStyle/>
          <a:p>
            <a:r>
              <a:rPr lang="en-US" sz="1300" dirty="0">
                <a:solidFill>
                  <a:srgbClr val="161D23"/>
                </a:solidFill>
                <a:latin typeface="Times New Roman" panose="02020603050405020304" pitchFamily="18" charset="0"/>
                <a:cs typeface="Times New Roman" panose="02020603050405020304" pitchFamily="18" charset="0"/>
              </a:rPr>
              <a:t>STU63771b2ed42c81668750126</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17529"/>
            <a:ext cx="3006671" cy="292388"/>
          </a:xfrm>
          <a:prstGeom prst="rect">
            <a:avLst/>
          </a:prstGeom>
          <a:noFill/>
        </p:spPr>
        <p:txBody>
          <a:bodyPr wrap="square" rtlCol="0" anchor="ctr">
            <a:spAutoFit/>
          </a:bodyPr>
          <a:lstStyle/>
          <a:p>
            <a:r>
              <a:rPr lang="en-US" sz="1300" dirty="0">
                <a:solidFill>
                  <a:srgbClr val="161D23"/>
                </a:solidFill>
                <a:latin typeface="Times New Roman" panose="02020603050405020304" pitchFamily="18" charset="0"/>
                <a:cs typeface="Times New Roman" panose="02020603050405020304" pitchFamily="18" charset="0"/>
              </a:rPr>
              <a:t>Vaagdevi College of Engineering</a:t>
            </a:r>
          </a:p>
        </p:txBody>
      </p:sp>
      <p:sp>
        <p:nvSpPr>
          <p:cNvPr id="16" name="TextBox 15">
            <a:extLst>
              <a:ext uri="{FF2B5EF4-FFF2-40B4-BE49-F238E27FC236}">
                <a16:creationId xmlns:a16="http://schemas.microsoft.com/office/drawing/2014/main" id="{1B3A60C8-4356-D37F-0DDF-A39B87F184C1}"/>
              </a:ext>
            </a:extLst>
          </p:cNvPr>
          <p:cNvSpPr txBox="1"/>
          <p:nvPr/>
        </p:nvSpPr>
        <p:spPr>
          <a:xfrm>
            <a:off x="393211" y="3866480"/>
            <a:ext cx="1338878" cy="276999"/>
          </a:xfrm>
          <a:prstGeom prst="rect">
            <a:avLst/>
          </a:prstGeom>
          <a:noFill/>
        </p:spPr>
        <p:txBody>
          <a:bodyPr wrap="square" rtlCol="0" anchor="ctr">
            <a:spAutoFit/>
          </a:bodyPr>
          <a:lstStyle/>
          <a:p>
            <a:r>
              <a:rPr lang="en-US" sz="1200" b="1" dirty="0">
                <a:solidFill>
                  <a:srgbClr val="161D23"/>
                </a:solidFill>
              </a:rPr>
              <a:t>Mobile No:</a:t>
            </a:r>
          </a:p>
        </p:txBody>
      </p:sp>
      <p:sp>
        <p:nvSpPr>
          <p:cNvPr id="17" name="TextBox 16">
            <a:extLst>
              <a:ext uri="{FF2B5EF4-FFF2-40B4-BE49-F238E27FC236}">
                <a16:creationId xmlns:a16="http://schemas.microsoft.com/office/drawing/2014/main" id="{1B3A60C8-4356-D37F-0DDF-A39B87F184C1}"/>
              </a:ext>
            </a:extLst>
          </p:cNvPr>
          <p:cNvSpPr txBox="1"/>
          <p:nvPr/>
        </p:nvSpPr>
        <p:spPr>
          <a:xfrm>
            <a:off x="393211" y="4255462"/>
            <a:ext cx="1338878" cy="276999"/>
          </a:xfrm>
          <a:prstGeom prst="rect">
            <a:avLst/>
          </a:prstGeom>
          <a:noFill/>
        </p:spPr>
        <p:txBody>
          <a:bodyPr wrap="square" rtlCol="0" anchor="ctr">
            <a:spAutoFit/>
          </a:bodyPr>
          <a:lstStyle/>
          <a:p>
            <a:r>
              <a:rPr lang="en-US" sz="1200" b="1" dirty="0">
                <a:solidFill>
                  <a:srgbClr val="161D23"/>
                </a:solidFill>
              </a:rPr>
              <a:t>Mail ID:</a:t>
            </a:r>
          </a:p>
        </p:txBody>
      </p:sp>
      <p:sp>
        <p:nvSpPr>
          <p:cNvPr id="29" name="TextBox 28">
            <a:extLst>
              <a:ext uri="{FF2B5EF4-FFF2-40B4-BE49-F238E27FC236}">
                <a16:creationId xmlns:a16="http://schemas.microsoft.com/office/drawing/2014/main" id="{D52A72D2-9BA5-CD7D-B4C1-CFD904CD627D}"/>
              </a:ext>
            </a:extLst>
          </p:cNvPr>
          <p:cNvSpPr txBox="1"/>
          <p:nvPr/>
        </p:nvSpPr>
        <p:spPr>
          <a:xfrm>
            <a:off x="1671244" y="3818440"/>
            <a:ext cx="2394277" cy="292388"/>
          </a:xfrm>
          <a:prstGeom prst="rect">
            <a:avLst/>
          </a:prstGeom>
          <a:noFill/>
        </p:spPr>
        <p:txBody>
          <a:bodyPr wrap="square" rtlCol="0" anchor="ctr">
            <a:spAutoFit/>
          </a:bodyPr>
          <a:lstStyle/>
          <a:p>
            <a:r>
              <a:rPr lang="en-US" sz="1300" dirty="0">
                <a:solidFill>
                  <a:srgbClr val="161D23"/>
                </a:solidFill>
                <a:latin typeface="Times New Roman" panose="02020603050405020304" pitchFamily="18" charset="0"/>
                <a:cs typeface="Times New Roman" panose="02020603050405020304" pitchFamily="18" charset="0"/>
              </a:rPr>
              <a:t>8688620129</a:t>
            </a:r>
          </a:p>
        </p:txBody>
      </p:sp>
      <p:sp>
        <p:nvSpPr>
          <p:cNvPr id="30" name="TextBox 29">
            <a:extLst>
              <a:ext uri="{FF2B5EF4-FFF2-40B4-BE49-F238E27FC236}">
                <a16:creationId xmlns:a16="http://schemas.microsoft.com/office/drawing/2014/main" id="{D52A72D2-9BA5-CD7D-B4C1-CFD904CD627D}"/>
              </a:ext>
            </a:extLst>
          </p:cNvPr>
          <p:cNvSpPr txBox="1"/>
          <p:nvPr/>
        </p:nvSpPr>
        <p:spPr>
          <a:xfrm>
            <a:off x="1671243" y="4223550"/>
            <a:ext cx="2394277" cy="292388"/>
          </a:xfrm>
          <a:prstGeom prst="rect">
            <a:avLst/>
          </a:prstGeom>
          <a:noFill/>
        </p:spPr>
        <p:txBody>
          <a:bodyPr wrap="square" rtlCol="0" anchor="ctr">
            <a:spAutoFit/>
          </a:bodyPr>
          <a:lstStyle/>
          <a:p>
            <a:r>
              <a:rPr lang="en-US" sz="1300" dirty="0">
                <a:solidFill>
                  <a:srgbClr val="161D23"/>
                </a:solidFill>
                <a:latin typeface="Times New Roman" panose="02020603050405020304" pitchFamily="18" charset="0"/>
                <a:cs typeface="Times New Roman" panose="02020603050405020304" pitchFamily="18" charset="0"/>
              </a:rPr>
              <a:t>anukontisaichandu@gmail.com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5001005" cy="2185214"/>
          </a:xfrm>
          <a:prstGeom prst="rect">
            <a:avLst/>
          </a:prstGeom>
          <a:noFill/>
        </p:spPr>
        <p:txBody>
          <a:bodyPr wrap="square" rtlCol="0">
            <a:spAutoFit/>
          </a:bodyPr>
          <a:lstStyle/>
          <a:p>
            <a:pPr algn="just">
              <a:spcAft>
                <a:spcPts val="800"/>
              </a:spcAft>
            </a:pPr>
            <a:r>
              <a:rPr lang="en-US" sz="1700" b="0" i="0" dirty="0">
                <a:solidFill>
                  <a:srgbClr val="0D0D0D"/>
                </a:solidFill>
                <a:effectLst/>
                <a:latin typeface="Times New Roman" panose="02020603050405020304" pitchFamily="18" charset="0"/>
                <a:cs typeface="Times New Roman" panose="02020603050405020304" pitchFamily="18" charset="0"/>
              </a:rPr>
              <a:t>Power BI offers healthcare organizations a powerful tool for making data-driven decisions. By simplifying complex data and providing clear visualizations, Power BI helps healthcare professionals uncover insights to improve patient care and operational efficiency.The integration of Power BI can enhance the quality of care</a:t>
            </a:r>
            <a:r>
              <a:rPr lang="en-US" sz="1700" dirty="0">
                <a:solidFill>
                  <a:srgbClr val="0D0D0D"/>
                </a:solidFill>
                <a:latin typeface="Times New Roman" panose="02020603050405020304" pitchFamily="18" charset="0"/>
                <a:cs typeface="Times New Roman" panose="02020603050405020304" pitchFamily="18" charset="0"/>
              </a:rPr>
              <a:t> for </a:t>
            </a:r>
            <a:r>
              <a:rPr lang="en-US" sz="1700" b="0" i="0" dirty="0">
                <a:solidFill>
                  <a:srgbClr val="0D0D0D"/>
                </a:solidFill>
                <a:effectLst/>
                <a:latin typeface="Times New Roman" panose="02020603050405020304" pitchFamily="18" charset="0"/>
                <a:cs typeface="Times New Roman" panose="02020603050405020304" pitchFamily="18" charset="0"/>
              </a:rPr>
              <a:t>better outcomes for both patients and healthcare providers.</a:t>
            </a:r>
            <a:endParaRPr lang="en-US" sz="1700" dirty="0">
              <a:latin typeface="Times New Roman" panose="02020603050405020304" pitchFamily="18" charset="0"/>
              <a:cs typeface="Times New Roman" panose="02020603050405020304" pitchFamily="18" charset="0"/>
            </a:endParaRPr>
          </a:p>
        </p:txBody>
      </p:sp>
      <p:pic>
        <p:nvPicPr>
          <p:cNvPr id="1026" name="Picture 2" descr="How to Write a Conclusion that Ties Your Assignment Together -  MakeMyAssignments Blog">
            <a:extLst>
              <a:ext uri="{FF2B5EF4-FFF2-40B4-BE49-F238E27FC236}">
                <a16:creationId xmlns:a16="http://schemas.microsoft.com/office/drawing/2014/main" id="{6A10B5D7-F33F-ACC2-0499-BD16BAD82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149763"/>
            <a:ext cx="3886200" cy="2091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32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419804" cy="76944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IN" sz="1700" b="1" i="0" dirty="0">
                  <a:solidFill>
                    <a:srgbClr val="0D0D0D"/>
                  </a:solidFill>
                  <a:effectLst/>
                  <a:latin typeface="Times New Roman" panose="02020603050405020304" pitchFamily="18" charset="0"/>
                  <a:cs typeface="Times New Roman" panose="02020603050405020304" pitchFamily="18" charset="0"/>
                </a:rPr>
                <a:t>Empowering Healthcare: Revealing Insights </a:t>
              </a:r>
              <a:r>
                <a:rPr lang="en-US" sz="1700" b="1" i="0" dirty="0">
                  <a:solidFill>
                    <a:srgbClr val="0D0D0D"/>
                  </a:solidFill>
                  <a:effectLst/>
                  <a:latin typeface="Times New Roman" panose="02020603050405020304" pitchFamily="18" charset="0"/>
                  <a:cs typeface="Times New Roman" panose="02020603050405020304" pitchFamily="18" charset="0"/>
                </a:rPr>
                <a:t>Through Data-Driven Decisions with Power BI </a:t>
              </a:r>
              <a:r>
                <a:rPr lang="en-US" sz="1700" b="1" dirty="0">
                  <a:latin typeface="Times New Roman" panose="02020603050405020304" pitchFamily="18" charset="0"/>
                  <a:cs typeface="Times New Roman" panose="02020603050405020304" pitchFamily="18" charset="0"/>
                </a:rPr>
                <a:t> </a:t>
              </a: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0" i="0" dirty="0">
                    <a:solidFill>
                      <a:srgbClr val="0D0D0D"/>
                    </a:solidFill>
                    <a:effectLst/>
                    <a:latin typeface="Söhne"/>
                  </a:rPr>
                  <a:t>This highlights the transformative potential of leveraging data-driven insights in healthcare decision-making, emphasizing the empowerment of healthcare providers and administrators.</a:t>
                </a:r>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0" i="0" dirty="0">
                    <a:solidFill>
                      <a:schemeClr val="tx1"/>
                    </a:solidFill>
                    <a:effectLst/>
                    <a:latin typeface="+mj-lt"/>
                    <a:cs typeface="Times New Roman" panose="02020603050405020304" pitchFamily="18" charset="0"/>
                  </a:rPr>
                  <a:t>H</a:t>
                </a:r>
                <a:r>
                  <a:rPr lang="en-US" b="0" i="0" dirty="0">
                    <a:solidFill>
                      <a:srgbClr val="0D0D0D"/>
                    </a:solidFill>
                    <a:effectLst/>
                    <a:latin typeface="Söhne"/>
                  </a:rPr>
                  <a:t>ow healthcare professionals leverage Power BI to make smarter decisions backed by data, ultimately improving patient care.</a:t>
                </a:r>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0" i="0" dirty="0">
                    <a:solidFill>
                      <a:srgbClr val="0D0D0D"/>
                    </a:solidFill>
                    <a:effectLst/>
                    <a:latin typeface="Söhne"/>
                  </a:rPr>
                  <a:t>Discover how Power BI streamlines processes and workflows in healthcare organizations, saving time and resources.</a:t>
                </a:r>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0" i="0" dirty="0">
                    <a:solidFill>
                      <a:srgbClr val="0D0D0D"/>
                    </a:solidFill>
                    <a:effectLst/>
                    <a:latin typeface="Söhne"/>
                  </a:rPr>
                  <a:t>Understand the direct impact of data-driven decisions enabled by Power BI on enhancing patient outcomes and experiences.</a:t>
                </a:r>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3933" y="1077722"/>
            <a:ext cx="5399618" cy="4237057"/>
          </a:xfrm>
          <a:prstGeom prst="rect">
            <a:avLst/>
          </a:prstGeom>
          <a:noFill/>
        </p:spPr>
        <p:txBody>
          <a:bodyPr wrap="square" rtlCol="0">
            <a:spAutoFit/>
          </a:bodyPr>
          <a:lstStyle/>
          <a:p>
            <a:pPr marL="285750" indent="-285750">
              <a:spcAft>
                <a:spcPts val="800"/>
              </a:spcAf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Finding number of Total Patients in the Health Care Dataset.</a:t>
            </a:r>
          </a:p>
          <a:p>
            <a:pPr marL="285750" indent="-285750">
              <a:spcAft>
                <a:spcPts val="800"/>
              </a:spcAf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Finding number of Males Patients in the Health Care Dataset.</a:t>
            </a:r>
          </a:p>
          <a:p>
            <a:pPr marL="285750" indent="-285750">
              <a:spcAft>
                <a:spcPts val="800"/>
              </a:spcAf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Finding number of Females Patients in the Health Care Dataset.</a:t>
            </a:r>
          </a:p>
          <a:p>
            <a:pPr marL="285750" indent="-285750">
              <a:spcAft>
                <a:spcPts val="800"/>
              </a:spcAf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Finding number of Males Patients Percentage in the Health Care Dataset.</a:t>
            </a:r>
          </a:p>
          <a:p>
            <a:pPr marL="285750" indent="-285750">
              <a:spcAft>
                <a:spcPts val="800"/>
              </a:spcAf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Finding number of Females Patients Percentage in the Health Care Dataset.</a:t>
            </a:r>
          </a:p>
          <a:p>
            <a:pPr marL="285750" indent="-285750">
              <a:spcAft>
                <a:spcPts val="800"/>
              </a:spcAf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Finding the number of patients from rural or urban.</a:t>
            </a:r>
          </a:p>
          <a:p>
            <a:pPr>
              <a:spcAft>
                <a:spcPts val="800"/>
              </a:spcAft>
            </a:pPr>
            <a:endParaRPr lang="en-IN" dirty="0">
              <a:latin typeface="+mn-lt"/>
            </a:endParaRPr>
          </a:p>
          <a:p>
            <a:pPr marL="285750" indent="-285750">
              <a:spcAft>
                <a:spcPts val="800"/>
              </a:spcAft>
              <a:buFont typeface="Wingdings" panose="05000000000000000000" pitchFamily="2" charset="2"/>
              <a:buChar char="Ø"/>
            </a:pPr>
            <a:endParaRPr lang="en-IN" dirty="0">
              <a:latin typeface="+mn-lt"/>
            </a:endParaRPr>
          </a:p>
          <a:p>
            <a:pPr marL="285750" indent="-285750">
              <a:spcAft>
                <a:spcPts val="800"/>
              </a:spcAft>
              <a:buFont typeface="Wingdings" panose="05000000000000000000" pitchFamily="2" charset="2"/>
              <a:buChar char="Ø"/>
            </a:pPr>
            <a:endParaRPr lang="en-IN" dirty="0">
              <a:latin typeface="+mn-lt"/>
            </a:endParaRPr>
          </a:p>
          <a:p>
            <a:pPr marL="285750" indent="-285750">
              <a:spcAft>
                <a:spcPts val="800"/>
              </a:spcAft>
              <a:buFont typeface="Wingdings" panose="05000000000000000000" pitchFamily="2" charset="2"/>
              <a:buChar char="Ø"/>
            </a:pPr>
            <a:endParaRPr lang="en-IN" dirty="0">
              <a:latin typeface="+mn-lt"/>
            </a:endParaRPr>
          </a:p>
          <a:p>
            <a:pPr marL="285750" indent="-285750">
              <a:spcAft>
                <a:spcPts val="800"/>
              </a:spcAft>
              <a:buFont typeface="Wingdings" panose="05000000000000000000" pitchFamily="2" charset="2"/>
              <a:buChar char="Ø"/>
            </a:pPr>
            <a:endParaRPr lang="en-IN" dirty="0">
              <a:latin typeface="+mn-lt"/>
            </a:endParaRPr>
          </a:p>
          <a:p>
            <a:pPr marL="285750" indent="-285750">
              <a:spcAft>
                <a:spcPts val="800"/>
              </a:spcAft>
              <a:buFont typeface="Wingdings" panose="05000000000000000000" pitchFamily="2" charset="2"/>
              <a:buChar char="Ø"/>
            </a:pP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pic>
        <p:nvPicPr>
          <p:cNvPr id="4098" name="Picture 2" descr="Problem statement Vectors &amp; Illustrations for Free Download | Freepik">
            <a:extLst>
              <a:ext uri="{FF2B5EF4-FFF2-40B4-BE49-F238E27FC236}">
                <a16:creationId xmlns:a16="http://schemas.microsoft.com/office/drawing/2014/main" id="{A03DA38B-4600-05AD-9383-1AB5E8910E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8694" y="1022237"/>
            <a:ext cx="3452811" cy="3350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279664" y="705115"/>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2174954"/>
          </a:xfrm>
          <a:prstGeom prst="rect">
            <a:avLst/>
          </a:prstGeom>
          <a:noFill/>
        </p:spPr>
        <p:txBody>
          <a:bodyPr wrap="square" rtlCol="0">
            <a:spAutoFit/>
          </a:bodyPr>
          <a:lstStyle/>
          <a:p>
            <a:pPr marL="285750" indent="-285750">
              <a:spcAft>
                <a:spcPts val="800"/>
              </a:spcAf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Data collection and Data cleaning.</a:t>
            </a:r>
          </a:p>
          <a:p>
            <a:pPr marL="285750" indent="-285750">
              <a:spcAft>
                <a:spcPts val="800"/>
              </a:spcAft>
              <a:buFont typeface="Wingdings" panose="05000000000000000000" pitchFamily="2" charset="2"/>
              <a:buChar char="Ø"/>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Importing and  Pre Processing. </a:t>
            </a:r>
          </a:p>
          <a:p>
            <a:pPr marL="285750" indent="-285750">
              <a:spcAft>
                <a:spcPts val="800"/>
              </a:spcAft>
              <a:buFont typeface="Wingdings" panose="05000000000000000000" pitchFamily="2" charset="2"/>
              <a:buChar char="Ø"/>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Data Analysis Expression-DAX and </a:t>
            </a:r>
            <a:r>
              <a:rPr lang="en-US" sz="1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New Measures.</a:t>
            </a:r>
          </a:p>
          <a:p>
            <a:pPr marL="285750" indent="-285750">
              <a:spcAft>
                <a:spcPts val="800"/>
              </a:spcAft>
              <a:buFont typeface="Wingdings" panose="05000000000000000000" pitchFamily="2" charset="2"/>
              <a:buChar char="Ø"/>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Visualization and Dashboard a</a:t>
            </a:r>
            <a:r>
              <a:rPr lang="en-US" sz="1700" dirty="0">
                <a:latin typeface="Times New Roman" panose="02020603050405020304" pitchFamily="18" charset="0"/>
                <a:ea typeface="Calibri" panose="020F0502020204030204" pitchFamily="34" charset="0"/>
                <a:cs typeface="Times New Roman" panose="02020603050405020304" pitchFamily="18" charset="0"/>
              </a:rPr>
              <a:t>nd </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Slicers. </a:t>
            </a:r>
            <a:endParaRPr lang="en-IN" sz="17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spcAft>
                <a:spcPts val="800"/>
              </a:spcAft>
              <a:buFont typeface="Wingdings" panose="05000000000000000000" pitchFamily="2" charset="2"/>
              <a:buChar char="Ø"/>
            </a:pP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Formatting and Testing the Project</a:t>
            </a:r>
            <a:r>
              <a:rPr lang="en-IN" sz="17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marL="285750" indent="-285750">
              <a:spcAft>
                <a:spcPts val="800"/>
              </a:spcAft>
              <a:buFont typeface="Wingdings" panose="05000000000000000000" pitchFamily="2" charset="2"/>
              <a:buChar char="Ø"/>
            </a:pPr>
            <a:endParaRPr lang="en-US" sz="1700" dirty="0">
              <a:latin typeface="Times New Roman" panose="02020603050405020304" pitchFamily="18" charset="0"/>
              <a:cs typeface="Times New Roman" panose="02020603050405020304" pitchFamily="18" charset="0"/>
            </a:endParaRPr>
          </a:p>
        </p:txBody>
      </p:sp>
      <p:pic>
        <p:nvPicPr>
          <p:cNvPr id="3074" name="Picture 2" descr="15 Best Project Management Techniques in 2024">
            <a:extLst>
              <a:ext uri="{FF2B5EF4-FFF2-40B4-BE49-F238E27FC236}">
                <a16:creationId xmlns:a16="http://schemas.microsoft.com/office/drawing/2014/main" id="{1F4FD973-441F-8F1D-A102-615072E49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8826" y="1142014"/>
            <a:ext cx="3666568" cy="2623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4" name="TextBox 3">
            <a:extLst>
              <a:ext uri="{FF2B5EF4-FFF2-40B4-BE49-F238E27FC236}">
                <a16:creationId xmlns:a16="http://schemas.microsoft.com/office/drawing/2014/main" id="{85EBAD7E-FD24-CD36-B12C-5B3578EAF3B1}"/>
              </a:ext>
            </a:extLst>
          </p:cNvPr>
          <p:cNvSpPr txBox="1"/>
          <p:nvPr/>
        </p:nvSpPr>
        <p:spPr>
          <a:xfrm>
            <a:off x="235743" y="1139131"/>
            <a:ext cx="8086726" cy="1354217"/>
          </a:xfrm>
          <a:prstGeom prst="rect">
            <a:avLst/>
          </a:prstGeom>
          <a:noFill/>
        </p:spPr>
        <p:txBody>
          <a:bodyPr wrap="square">
            <a:spAutoFit/>
          </a:bodyPr>
          <a:lstStyle/>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I have used Power Query Editor for performing some operations like transforming,preprocessing the data.</a:t>
            </a: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I have used </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Visualization tools for making dashboard more efficient to understand</a:t>
            </a:r>
            <a:endParaRPr lang="en-US" sz="17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000000"/>
              </a:buClr>
              <a:buSzPts val="1400"/>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I have analyzed the Health Care Dataset using Power BI Dashboard.</a:t>
            </a:r>
          </a:p>
          <a:p>
            <a:endParaRPr lang="en-IN" sz="1400" dirty="0">
              <a:solidFill>
                <a:srgbClr val="213163"/>
              </a:solidFill>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256543" y="1104652"/>
            <a:ext cx="4445003" cy="353943"/>
          </a:xfrm>
          <a:prstGeom prst="rect">
            <a:avLst/>
          </a:prstGeom>
          <a:noFill/>
        </p:spPr>
        <p:txBody>
          <a:bodyPr wrap="square" rtlCol="0">
            <a:spAutoFit/>
          </a:bodyPr>
          <a:lstStyle/>
          <a:p>
            <a:pPr marL="285750" indent="-285750">
              <a:spcAft>
                <a:spcPts val="800"/>
              </a:spcAft>
              <a:buFont typeface="Wingdings" panose="05000000000000000000" pitchFamily="2" charset="2"/>
              <a:buChar char="Ø"/>
            </a:pPr>
            <a:r>
              <a:rPr lang="en-US" sz="1700" dirty="0">
                <a:latin typeface="Times New Roman" panose="02020603050405020304" pitchFamily="18" charset="0"/>
                <a:cs typeface="Times New Roman" panose="02020603050405020304" pitchFamily="18" charset="0"/>
              </a:rPr>
              <a:t>Power BI</a:t>
            </a:r>
            <a:r>
              <a:rPr lang="en-US" dirty="0">
                <a:latin typeface="+mn-lt"/>
              </a:rPr>
              <a:t>	</a:t>
            </a:r>
          </a:p>
        </p:txBody>
      </p:sp>
      <p:pic>
        <p:nvPicPr>
          <p:cNvPr id="1026" name="Picture 2" descr="Datapro | Data Analytics and Visualization PowerBI">
            <a:extLst>
              <a:ext uri="{FF2B5EF4-FFF2-40B4-BE49-F238E27FC236}">
                <a16:creationId xmlns:a16="http://schemas.microsoft.com/office/drawing/2014/main" id="{AF625400-FBA6-CF20-50A9-268C695D4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488" y="1022237"/>
            <a:ext cx="7272969" cy="3706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CBA1FD25-13FF-CD08-D780-9A2F51AF92A3}"/>
              </a:ext>
            </a:extLst>
          </p:cNvPr>
          <p:cNvPicPr>
            <a:picLocks noChangeAspect="1"/>
          </p:cNvPicPr>
          <p:nvPr/>
        </p:nvPicPr>
        <p:blipFill>
          <a:blip r:embed="rId3"/>
          <a:stretch>
            <a:fillRect/>
          </a:stretch>
        </p:blipFill>
        <p:spPr>
          <a:xfrm>
            <a:off x="1456841" y="1243419"/>
            <a:ext cx="6548034" cy="3483567"/>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89A97195-F6FD-50BD-B2D0-33731C50117B}"/>
              </a:ext>
            </a:extLst>
          </p:cNvPr>
          <p:cNvPicPr>
            <a:picLocks noChangeAspect="1"/>
          </p:cNvPicPr>
          <p:nvPr/>
        </p:nvPicPr>
        <p:blipFill>
          <a:blip r:embed="rId3"/>
          <a:stretch>
            <a:fillRect/>
          </a:stretch>
        </p:blipFill>
        <p:spPr>
          <a:xfrm>
            <a:off x="1456841" y="1243419"/>
            <a:ext cx="6548034" cy="3483567"/>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2900</TotalTime>
  <Words>375</Words>
  <Application>Microsoft Office PowerPoint</Application>
  <PresentationFormat>On-screen Show (16:9)</PresentationFormat>
  <Paragraphs>54</Paragraphs>
  <Slides>11</Slides>
  <Notes>11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Söhne</vt:lpstr>
      <vt:lpstr>Times New Roman</vt:lpstr>
      <vt:lpstr>Wingdings</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Anukonti Meghana</cp:lastModifiedBy>
  <cp:revision>56</cp:revision>
  <dcterms:modified xsi:type="dcterms:W3CDTF">2024-04-05T04:48:56Z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