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icharan-malyala/Power-BI-internship"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831988" y="3363685"/>
            <a:ext cx="6870861" cy="1138773"/>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Agricultural Productivity Analysis Across Indian States</a:t>
            </a:r>
            <a:r>
              <a:rPr lang="en-IN" sz="3600" b="1" dirty="0">
                <a:solidFill>
                  <a:schemeClr val="bg1"/>
                </a:solidFill>
                <a:latin typeface="Times New Roman" panose="02020603050405020304" pitchFamily="18" charset="0"/>
                <a:cs typeface="Times New Roman" panose="02020603050405020304" pitchFamily="18" charset="0"/>
              </a:rPr>
              <a:t> </a:t>
            </a:r>
            <a:endParaRPr lang="en-US" sz="3600" b="1" dirty="0">
              <a:solidFill>
                <a:schemeClr val="bg1"/>
              </a:solidFill>
              <a:latin typeface="Times New Roman" panose="02020603050405020304" pitchFamily="18" charset="0"/>
              <a:cs typeface="Times New Roman" panose="02020603050405020304" pitchFamily="18"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3AE83E8F-3E24-C4B6-7184-092E47D568FF}"/>
              </a:ext>
            </a:extLst>
          </p:cNvPr>
          <p:cNvSpPr txBox="1"/>
          <p:nvPr/>
        </p:nvSpPr>
        <p:spPr>
          <a:xfrm>
            <a:off x="199809" y="1570318"/>
            <a:ext cx="6643396" cy="3416320"/>
          </a:xfrm>
          <a:prstGeom prst="rect">
            <a:avLst/>
          </a:prstGeom>
          <a:noFill/>
        </p:spPr>
        <p:txBody>
          <a:bodyPr wrap="square" rtlCol="0">
            <a:spAutoFit/>
          </a:bodyPr>
          <a:lstStyle/>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Understand how to load and prepare datasets in </a:t>
            </a:r>
            <a:r>
              <a:rPr lang="en-US" sz="1800" b="1" dirty="0">
                <a:latin typeface="Times New Roman" panose="02020603050405020304" pitchFamily="18" charset="0"/>
                <a:cs typeface="Times New Roman" panose="02020603050405020304" pitchFamily="18" charset="0"/>
              </a:rPr>
              <a:t>Power BI Desktop</a:t>
            </a:r>
            <a:r>
              <a:rPr lang="en-US" sz="18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Gain hands-on experience with </a:t>
            </a:r>
            <a:r>
              <a:rPr lang="en-US" sz="1800" b="1" dirty="0">
                <a:latin typeface="Times New Roman" panose="02020603050405020304" pitchFamily="18" charset="0"/>
                <a:cs typeface="Times New Roman" panose="02020603050405020304" pitchFamily="18" charset="0"/>
              </a:rPr>
              <a:t>data visualization techniques</a:t>
            </a:r>
            <a:r>
              <a:rPr lang="en-US" sz="1800" dirty="0">
                <a:latin typeface="Times New Roman" panose="02020603050405020304" pitchFamily="18" charset="0"/>
                <a:cs typeface="Times New Roman" panose="02020603050405020304" pitchFamily="18" charset="0"/>
              </a:rPr>
              <a:t> in Power BI.</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Learn to create </a:t>
            </a:r>
            <a:r>
              <a:rPr lang="en-US" sz="1800" b="1" dirty="0">
                <a:latin typeface="Times New Roman" panose="02020603050405020304" pitchFamily="18" charset="0"/>
                <a:cs typeface="Times New Roman" panose="02020603050405020304" pitchFamily="18" charset="0"/>
              </a:rPr>
              <a:t>basic and advanced dashboards</a:t>
            </a:r>
            <a:r>
              <a:rPr lang="en-US" sz="1800" dirty="0">
                <a:latin typeface="Times New Roman" panose="02020603050405020304" pitchFamily="18" charset="0"/>
                <a:cs typeface="Times New Roman" panose="02020603050405020304" pitchFamily="18" charset="0"/>
              </a:rPr>
              <a:t> that reflect agricultural trends.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Derive </a:t>
            </a:r>
            <a:r>
              <a:rPr lang="en-US" sz="1800" b="1" dirty="0">
                <a:latin typeface="Times New Roman" panose="02020603050405020304" pitchFamily="18" charset="0"/>
                <a:cs typeface="Times New Roman" panose="02020603050405020304" pitchFamily="18" charset="0"/>
              </a:rPr>
              <a:t>actionable insights</a:t>
            </a:r>
            <a:r>
              <a:rPr lang="en-US" sz="1800" dirty="0">
                <a:latin typeface="Times New Roman" panose="02020603050405020304" pitchFamily="18" charset="0"/>
                <a:cs typeface="Times New Roman" panose="02020603050405020304" pitchFamily="18" charset="0"/>
              </a:rPr>
              <a:t> from agricultural data across Indian states.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Improve data storytelling and </a:t>
            </a:r>
            <a:r>
              <a:rPr lang="en-US" sz="1800" b="1" dirty="0">
                <a:latin typeface="Times New Roman" panose="02020603050405020304" pitchFamily="18" charset="0"/>
                <a:cs typeface="Times New Roman" panose="02020603050405020304" pitchFamily="18" charset="0"/>
              </a:rPr>
              <a:t>dashboard design</a:t>
            </a:r>
            <a:r>
              <a:rPr lang="en-US" sz="1800" dirty="0">
                <a:latin typeface="Times New Roman" panose="02020603050405020304" pitchFamily="18" charset="0"/>
                <a:cs typeface="Times New Roman" panose="02020603050405020304" pitchFamily="18" charset="0"/>
              </a:rPr>
              <a:t> skills using real-world datasets.</a:t>
            </a:r>
          </a:p>
          <a:p>
            <a:pPr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Build a solid foundation for </a:t>
            </a:r>
            <a:r>
              <a:rPr lang="en-US" sz="1800" b="1" dirty="0">
                <a:latin typeface="Times New Roman" panose="02020603050405020304" pitchFamily="18" charset="0"/>
                <a:cs typeface="Times New Roman" panose="02020603050405020304" pitchFamily="18" charset="0"/>
              </a:rPr>
              <a:t>interactive report creation</a:t>
            </a:r>
            <a:r>
              <a:rPr lang="en-US" sz="1800" dirty="0">
                <a:latin typeface="Times New Roman" panose="02020603050405020304" pitchFamily="18" charset="0"/>
                <a:cs typeface="Times New Roman" panose="02020603050405020304" pitchFamily="18" charset="0"/>
              </a:rPr>
              <a:t> and analytical thinking.</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7076AEDA-0B43-D5E0-E4EA-B7B33760519B}"/>
              </a:ext>
            </a:extLst>
          </p:cNvPr>
          <p:cNvSpPr txBox="1"/>
          <p:nvPr/>
        </p:nvSpPr>
        <p:spPr>
          <a:xfrm>
            <a:off x="410547" y="1903445"/>
            <a:ext cx="7699544" cy="2678234"/>
          </a:xfrm>
          <a:prstGeom prst="rect">
            <a:avLst/>
          </a:prstGeom>
          <a:noFill/>
        </p:spPr>
        <p:txBody>
          <a:bodyPr wrap="none" rtlCol="0">
            <a:spAutoFit/>
          </a:bodyPr>
          <a:lstStyle/>
          <a:p>
            <a:pPr>
              <a:buNone/>
            </a:pPr>
            <a:r>
              <a:rPr lang="en-IN" sz="1800" b="1" dirty="0">
                <a:latin typeface="Times New Roman" panose="02020603050405020304" pitchFamily="18" charset="0"/>
                <a:cs typeface="Times New Roman" panose="02020603050405020304" pitchFamily="18" charset="0"/>
              </a:rPr>
              <a:t>Power BI Desktop:</a:t>
            </a:r>
          </a:p>
          <a:p>
            <a:pPr>
              <a:buNone/>
            </a:pPr>
            <a:r>
              <a:rPr lang="en-IN" sz="1800" dirty="0">
                <a:latin typeface="Times New Roman" panose="02020603050405020304" pitchFamily="18" charset="0"/>
                <a:cs typeface="Times New Roman" panose="02020603050405020304" pitchFamily="18" charset="0"/>
              </a:rPr>
              <a:t>For data import, visualization, dashboard creation, and insights generation.</a:t>
            </a:r>
          </a:p>
          <a:p>
            <a:pPr>
              <a:buNone/>
            </a:pPr>
            <a:r>
              <a:rPr lang="en-IN" sz="1800" b="1" dirty="0">
                <a:latin typeface="Times New Roman" panose="02020603050405020304" pitchFamily="18" charset="0"/>
                <a:cs typeface="Times New Roman" panose="02020603050405020304" pitchFamily="18" charset="0"/>
              </a:rPr>
              <a:t>GitHub:</a:t>
            </a:r>
          </a:p>
          <a:p>
            <a:pPr>
              <a:buNone/>
            </a:pPr>
            <a:r>
              <a:rPr lang="en-IN" sz="1800" dirty="0">
                <a:latin typeface="Times New Roman" panose="02020603050405020304" pitchFamily="18" charset="0"/>
                <a:cs typeface="Times New Roman" panose="02020603050405020304" pitchFamily="18" charset="0"/>
              </a:rPr>
              <a:t>Used for version control and hosting the .</a:t>
            </a:r>
            <a:r>
              <a:rPr lang="en-IN" sz="1800" dirty="0" err="1">
                <a:latin typeface="Times New Roman" panose="02020603050405020304" pitchFamily="18" charset="0"/>
                <a:cs typeface="Times New Roman" panose="02020603050405020304" pitchFamily="18" charset="0"/>
              </a:rPr>
              <a:t>pbix</a:t>
            </a:r>
            <a:r>
              <a:rPr lang="en-IN" sz="1800" dirty="0">
                <a:latin typeface="Times New Roman" panose="02020603050405020304" pitchFamily="18" charset="0"/>
                <a:cs typeface="Times New Roman" panose="02020603050405020304" pitchFamily="18" charset="0"/>
              </a:rPr>
              <a:t> Power BI project file.</a:t>
            </a:r>
          </a:p>
          <a:p>
            <a:pPr>
              <a:buNone/>
            </a:pPr>
            <a:r>
              <a:rPr lang="en-IN" sz="1800" b="1" dirty="0">
                <a:latin typeface="Times New Roman" panose="02020603050405020304" pitchFamily="18" charset="0"/>
                <a:cs typeface="Times New Roman" panose="02020603050405020304" pitchFamily="18" charset="0"/>
              </a:rPr>
              <a:t>Microsoft Excel:</a:t>
            </a:r>
          </a:p>
          <a:p>
            <a:pPr>
              <a:buNone/>
            </a:pPr>
            <a:r>
              <a:rPr lang="en-IN" sz="1800" dirty="0">
                <a:latin typeface="Times New Roman" panose="02020603050405020304" pitchFamily="18" charset="0"/>
                <a:cs typeface="Times New Roman" panose="02020603050405020304" pitchFamily="18" charset="0"/>
              </a:rPr>
              <a:t>For viewing and understanding dataset structure before loading into Power BI.</a:t>
            </a:r>
          </a:p>
          <a:p>
            <a:pPr>
              <a:buNone/>
            </a:pPr>
            <a:r>
              <a:rPr lang="en-IN" sz="1800" b="1" dirty="0">
                <a:latin typeface="Times New Roman" panose="02020603050405020304" pitchFamily="18" charset="0"/>
                <a:cs typeface="Times New Roman" panose="02020603050405020304" pitchFamily="18" charset="0"/>
              </a:rPr>
              <a:t>Windows OS Environment:</a:t>
            </a:r>
          </a:p>
          <a:p>
            <a:r>
              <a:rPr lang="en-IN" sz="1800" dirty="0">
                <a:latin typeface="Times New Roman" panose="02020603050405020304" pitchFamily="18" charset="0"/>
                <a:cs typeface="Times New Roman" panose="02020603050405020304" pitchFamily="18" charset="0"/>
              </a:rPr>
              <a:t>Internship work executed in a standard desktop environment.</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Rectangle 1">
            <a:extLst>
              <a:ext uri="{FF2B5EF4-FFF2-40B4-BE49-F238E27FC236}">
                <a16:creationId xmlns:a16="http://schemas.microsoft.com/office/drawing/2014/main" id="{1A3DF37F-44C1-E7F1-A425-543C3615C852}"/>
              </a:ext>
            </a:extLst>
          </p:cNvPr>
          <p:cNvSpPr>
            <a:spLocks noChangeArrowheads="1"/>
          </p:cNvSpPr>
          <p:nvPr/>
        </p:nvSpPr>
        <p:spPr bwMode="auto">
          <a:xfrm>
            <a:off x="354563" y="1720840"/>
            <a:ext cx="918071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1 – Data Loading: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Imported agricultural productivity data into Power BI without transformation.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Ensured data was ready for analysis and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2 – Initial Visualizations: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Created basic bar charts to explore agricultural inputs and outputs.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Focused on getting familiar with Power BI’s visual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3 – Thematic Dashboards: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Designed three separate dashboards using stacked bar charts to highlight trends and comparisons.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4 – Insight-Driven Enhancements: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a focused dashboard titled</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"Impact of Agricultural Inputs on Productivity Over Time"</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Combined fertilizer, pesticide use, rainfall, and productivity trends in a unified view.</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979D5018-AFCF-00D9-6961-9F486E55C9D5}"/>
              </a:ext>
            </a:extLst>
          </p:cNvPr>
          <p:cNvSpPr txBox="1"/>
          <p:nvPr/>
        </p:nvSpPr>
        <p:spPr>
          <a:xfrm>
            <a:off x="255104" y="1696071"/>
            <a:ext cx="11548120" cy="1477328"/>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The agricultural productivity of India’s states is heterogenous because of irregular rainfall, uneven resource application, and differing farming traditions. These complications create a fog that makes it hard to isolate the gaps between performance and potential. While some information does exist, it is often poorly represented, leaving important graph-less conclusions and hinders stakeholders from obtaining useful insights. These issues require tailored analysis to better comprehend and resolve the productivity discrepancies.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E7A2E966-06C5-34D4-B252-6B6DA7912ED8}"/>
              </a:ext>
            </a:extLst>
          </p:cNvPr>
          <p:cNvSpPr txBox="1"/>
          <p:nvPr/>
        </p:nvSpPr>
        <p:spPr>
          <a:xfrm>
            <a:off x="431152" y="1716055"/>
            <a:ext cx="10914872" cy="2862322"/>
          </a:xfrm>
          <a:prstGeom prst="rect">
            <a:avLst/>
          </a:prstGeom>
          <a:noFill/>
        </p:spPr>
        <p:txBody>
          <a:bodyPr wrap="square" rtlCol="0">
            <a:sp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To respond to the differences in farm productivity between Indian states, the data was worked on with the use of Microsoft Power BI. The project progressed through phases with the initial phase involving importing and establishing the raw data within Power BI. The first visualizations were done to examine the data and establish simple trends. </a:t>
            </a:r>
          </a:p>
          <a:p>
            <a:pPr algn="just"/>
            <a:r>
              <a:rPr lang="en-US" sz="1800" dirty="0">
                <a:solidFill>
                  <a:schemeClr val="tx1"/>
                </a:solidFill>
                <a:latin typeface="Times New Roman" panose="02020603050405020304" pitchFamily="18" charset="0"/>
                <a:cs typeface="Times New Roman" panose="02020603050405020304" pitchFamily="18" charset="0"/>
              </a:rPr>
              <a:t>During the following weeks, various dashboards were established addressing particular themes such as input usage, rainfall distribution, and production patterns. Lastly, a combined insight-driven dashboard was constructed to graphically display the effect of agricultural inputs on productivity over time. Stacked bar charts and uncluttered visual design facilitated the effective presentation of comparative insights.</a:t>
            </a:r>
          </a:p>
          <a:p>
            <a:pPr algn="just"/>
            <a:endParaRPr lang="en-US" sz="1800" dirty="0">
              <a:solidFill>
                <a:schemeClr val="tx1"/>
              </a:solidFill>
              <a:latin typeface="Times New Roman" panose="02020603050405020304" pitchFamily="18" charset="0"/>
              <a:cs typeface="Times New Roman" panose="02020603050405020304" pitchFamily="18" charset="0"/>
            </a:endParaRPr>
          </a:p>
          <a:p>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30B2BE20-43D3-0DE5-DBD4-9E48A4F5C901}"/>
              </a:ext>
            </a:extLst>
          </p:cNvPr>
          <p:cNvPicPr>
            <a:picLocks noChangeAspect="1"/>
          </p:cNvPicPr>
          <p:nvPr/>
        </p:nvPicPr>
        <p:blipFill>
          <a:blip r:embed="rId2"/>
          <a:stretch>
            <a:fillRect/>
          </a:stretch>
        </p:blipFill>
        <p:spPr>
          <a:xfrm>
            <a:off x="255103" y="1454522"/>
            <a:ext cx="5147320" cy="2538949"/>
          </a:xfrm>
          <a:prstGeom prst="rect">
            <a:avLst/>
          </a:prstGeom>
        </p:spPr>
      </p:pic>
      <p:pic>
        <p:nvPicPr>
          <p:cNvPr id="6" name="Picture 5">
            <a:extLst>
              <a:ext uri="{FF2B5EF4-FFF2-40B4-BE49-F238E27FC236}">
                <a16:creationId xmlns:a16="http://schemas.microsoft.com/office/drawing/2014/main" id="{04939D34-0E76-4619-60D4-287B72C3EC0C}"/>
              </a:ext>
            </a:extLst>
          </p:cNvPr>
          <p:cNvPicPr>
            <a:picLocks noChangeAspect="1"/>
          </p:cNvPicPr>
          <p:nvPr/>
        </p:nvPicPr>
        <p:blipFill>
          <a:blip r:embed="rId3"/>
          <a:stretch>
            <a:fillRect/>
          </a:stretch>
        </p:blipFill>
        <p:spPr>
          <a:xfrm>
            <a:off x="6357730" y="1454522"/>
            <a:ext cx="5147320" cy="2538949"/>
          </a:xfrm>
          <a:prstGeom prst="rect">
            <a:avLst/>
          </a:prstGeom>
        </p:spPr>
      </p:pic>
      <p:pic>
        <p:nvPicPr>
          <p:cNvPr id="8" name="Picture 7">
            <a:extLst>
              <a:ext uri="{FF2B5EF4-FFF2-40B4-BE49-F238E27FC236}">
                <a16:creationId xmlns:a16="http://schemas.microsoft.com/office/drawing/2014/main" id="{44951D09-45B5-0A55-6511-E1D5E7D7D943}"/>
              </a:ext>
            </a:extLst>
          </p:cNvPr>
          <p:cNvPicPr>
            <a:picLocks noChangeAspect="1"/>
          </p:cNvPicPr>
          <p:nvPr/>
        </p:nvPicPr>
        <p:blipFill>
          <a:blip r:embed="rId4"/>
          <a:stretch>
            <a:fillRect/>
          </a:stretch>
        </p:blipFill>
        <p:spPr>
          <a:xfrm>
            <a:off x="255104" y="4202772"/>
            <a:ext cx="5147319" cy="2401412"/>
          </a:xfrm>
          <a:prstGeom prst="rect">
            <a:avLst/>
          </a:prstGeom>
        </p:spPr>
      </p:pic>
      <p:pic>
        <p:nvPicPr>
          <p:cNvPr id="10" name="Picture 9">
            <a:extLst>
              <a:ext uri="{FF2B5EF4-FFF2-40B4-BE49-F238E27FC236}">
                <a16:creationId xmlns:a16="http://schemas.microsoft.com/office/drawing/2014/main" id="{5D281D21-78C4-38E1-EB6F-CB9963DA2669}"/>
              </a:ext>
            </a:extLst>
          </p:cNvPr>
          <p:cNvPicPr>
            <a:picLocks noChangeAspect="1"/>
          </p:cNvPicPr>
          <p:nvPr/>
        </p:nvPicPr>
        <p:blipFill>
          <a:blip r:embed="rId5"/>
          <a:stretch>
            <a:fillRect/>
          </a:stretch>
        </p:blipFill>
        <p:spPr>
          <a:xfrm>
            <a:off x="6357730" y="4202771"/>
            <a:ext cx="5147319" cy="2401413"/>
          </a:xfrm>
          <a:prstGeom prst="rect">
            <a:avLst/>
          </a:prstGeom>
        </p:spPr>
      </p:pic>
      <p:sp>
        <p:nvSpPr>
          <p:cNvPr id="11" name="TextBox 10">
            <a:extLst>
              <a:ext uri="{FF2B5EF4-FFF2-40B4-BE49-F238E27FC236}">
                <a16:creationId xmlns:a16="http://schemas.microsoft.com/office/drawing/2014/main" id="{905D5AC0-48C0-651C-6DD1-0C38DC755C1D}"/>
              </a:ext>
            </a:extLst>
          </p:cNvPr>
          <p:cNvSpPr txBox="1"/>
          <p:nvPr/>
        </p:nvSpPr>
        <p:spPr>
          <a:xfrm>
            <a:off x="2403005" y="3966604"/>
            <a:ext cx="889987" cy="230832"/>
          </a:xfrm>
          <a:prstGeom prst="rect">
            <a:avLst/>
          </a:prstGeom>
          <a:noFill/>
        </p:spPr>
        <p:txBody>
          <a:bodyPr wrap="none" rtlCol="0">
            <a:spAutoFit/>
          </a:bodyPr>
          <a:lstStyle/>
          <a:p>
            <a:r>
              <a:rPr lang="en-IN" sz="900" b="1" dirty="0"/>
              <a:t>Dashboard-1</a:t>
            </a:r>
          </a:p>
        </p:txBody>
      </p:sp>
      <p:sp>
        <p:nvSpPr>
          <p:cNvPr id="12" name="TextBox 11">
            <a:extLst>
              <a:ext uri="{FF2B5EF4-FFF2-40B4-BE49-F238E27FC236}">
                <a16:creationId xmlns:a16="http://schemas.microsoft.com/office/drawing/2014/main" id="{D7882520-8A16-A742-B4A3-DAA45EDCE1B2}"/>
              </a:ext>
            </a:extLst>
          </p:cNvPr>
          <p:cNvSpPr txBox="1"/>
          <p:nvPr/>
        </p:nvSpPr>
        <p:spPr>
          <a:xfrm>
            <a:off x="8486395" y="6594102"/>
            <a:ext cx="889987" cy="230832"/>
          </a:xfrm>
          <a:prstGeom prst="rect">
            <a:avLst/>
          </a:prstGeom>
          <a:noFill/>
        </p:spPr>
        <p:txBody>
          <a:bodyPr wrap="none" rtlCol="0">
            <a:spAutoFit/>
          </a:bodyPr>
          <a:lstStyle/>
          <a:p>
            <a:r>
              <a:rPr lang="en-IN" sz="900" b="1" dirty="0"/>
              <a:t>Dashboard-4</a:t>
            </a:r>
          </a:p>
        </p:txBody>
      </p:sp>
      <p:sp>
        <p:nvSpPr>
          <p:cNvPr id="13" name="TextBox 12">
            <a:extLst>
              <a:ext uri="{FF2B5EF4-FFF2-40B4-BE49-F238E27FC236}">
                <a16:creationId xmlns:a16="http://schemas.microsoft.com/office/drawing/2014/main" id="{20E92B0C-7AEE-65EB-D664-F5EECDF7534A}"/>
              </a:ext>
            </a:extLst>
          </p:cNvPr>
          <p:cNvSpPr txBox="1"/>
          <p:nvPr/>
        </p:nvSpPr>
        <p:spPr>
          <a:xfrm>
            <a:off x="2383769" y="6572536"/>
            <a:ext cx="889987" cy="230832"/>
          </a:xfrm>
          <a:prstGeom prst="rect">
            <a:avLst/>
          </a:prstGeom>
          <a:noFill/>
        </p:spPr>
        <p:txBody>
          <a:bodyPr wrap="none" rtlCol="0">
            <a:spAutoFit/>
          </a:bodyPr>
          <a:lstStyle/>
          <a:p>
            <a:r>
              <a:rPr lang="en-IN" sz="900" b="1" dirty="0"/>
              <a:t>Dashboard-3</a:t>
            </a:r>
          </a:p>
        </p:txBody>
      </p:sp>
      <p:sp>
        <p:nvSpPr>
          <p:cNvPr id="14" name="TextBox 13">
            <a:extLst>
              <a:ext uri="{FF2B5EF4-FFF2-40B4-BE49-F238E27FC236}">
                <a16:creationId xmlns:a16="http://schemas.microsoft.com/office/drawing/2014/main" id="{B7B5B7E0-9DC5-91B0-9FDF-65E345BD2576}"/>
              </a:ext>
            </a:extLst>
          </p:cNvPr>
          <p:cNvSpPr txBox="1"/>
          <p:nvPr/>
        </p:nvSpPr>
        <p:spPr>
          <a:xfrm>
            <a:off x="8486395" y="3966604"/>
            <a:ext cx="889987" cy="230832"/>
          </a:xfrm>
          <a:prstGeom prst="rect">
            <a:avLst/>
          </a:prstGeom>
          <a:noFill/>
        </p:spPr>
        <p:txBody>
          <a:bodyPr wrap="none" rtlCol="0">
            <a:spAutoFit/>
          </a:bodyPr>
          <a:lstStyle/>
          <a:p>
            <a:r>
              <a:rPr lang="en-IN" sz="900" b="1" dirty="0"/>
              <a:t>Dashboard-2</a:t>
            </a: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D17649-22D3-57CD-CDE7-5D025B6DCE03}"/>
              </a:ext>
            </a:extLst>
          </p:cNvPr>
          <p:cNvPicPr>
            <a:picLocks noChangeAspect="1"/>
          </p:cNvPicPr>
          <p:nvPr/>
        </p:nvPicPr>
        <p:blipFill>
          <a:blip r:embed="rId2"/>
          <a:stretch>
            <a:fillRect/>
          </a:stretch>
        </p:blipFill>
        <p:spPr>
          <a:xfrm>
            <a:off x="1063690" y="998430"/>
            <a:ext cx="9644742" cy="5287133"/>
          </a:xfrm>
          <a:prstGeom prst="rect">
            <a:avLst/>
          </a:prstGeom>
        </p:spPr>
      </p:pic>
      <p:sp>
        <p:nvSpPr>
          <p:cNvPr id="4" name="TextBox 3">
            <a:extLst>
              <a:ext uri="{FF2B5EF4-FFF2-40B4-BE49-F238E27FC236}">
                <a16:creationId xmlns:a16="http://schemas.microsoft.com/office/drawing/2014/main" id="{F28902EA-A091-9E9F-04CD-CEAF6639D6FB}"/>
              </a:ext>
            </a:extLst>
          </p:cNvPr>
          <p:cNvSpPr txBox="1"/>
          <p:nvPr/>
        </p:nvSpPr>
        <p:spPr>
          <a:xfrm>
            <a:off x="5556752" y="6401894"/>
            <a:ext cx="889987" cy="230832"/>
          </a:xfrm>
          <a:prstGeom prst="rect">
            <a:avLst/>
          </a:prstGeom>
          <a:noFill/>
        </p:spPr>
        <p:txBody>
          <a:bodyPr wrap="none" rtlCol="0">
            <a:spAutoFit/>
          </a:bodyPr>
          <a:lstStyle/>
          <a:p>
            <a:r>
              <a:rPr lang="en-IN" sz="900" b="1" dirty="0"/>
              <a:t>Dashboard-5</a:t>
            </a:r>
          </a:p>
        </p:txBody>
      </p:sp>
    </p:spTree>
    <p:extLst>
      <p:ext uri="{BB962C8B-B14F-4D97-AF65-F5344CB8AC3E}">
        <p14:creationId xmlns:p14="http://schemas.microsoft.com/office/powerpoint/2010/main" val="248573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D6CCEC23-CDE3-1D39-04E0-D92B6D97DD1C}"/>
              </a:ext>
            </a:extLst>
          </p:cNvPr>
          <p:cNvSpPr txBox="1"/>
          <p:nvPr/>
        </p:nvSpPr>
        <p:spPr>
          <a:xfrm>
            <a:off x="307912" y="1651518"/>
            <a:ext cx="11513974" cy="2031325"/>
          </a:xfrm>
          <a:prstGeom prst="rect">
            <a:avLst/>
          </a:prstGeom>
          <a:noFill/>
        </p:spPr>
        <p:txBody>
          <a:bodyPr wrap="square" rtlCol="0">
            <a:spAutoFit/>
          </a:bodyPr>
          <a:lstStyle/>
          <a:p>
            <a:pPr algn="just"/>
            <a:r>
              <a:rPr lang="en-US" sz="1800" dirty="0">
                <a:latin typeface="Times New Roman" panose="02020603050405020304" pitchFamily="18" charset="0"/>
                <a:cs typeface="Times New Roman" panose="02020603050405020304" pitchFamily="18" charset="0"/>
              </a:rPr>
              <a:t>The project successfully demonstrated how Power BI can be used to visualize and analyze agricultural productivity across Indian states. Through a step-by-step approach—starting from data loading to building insight-driven dashboards—the project highlighted key patterns in input usage and productivity trends. The final output not only improved data interpretation skills but also showcased the value of visual storytelling in uncovering actionable insights from complex datasets. The dashboards created provide a clear and interactive way to explore agricultural performance, which can guide informed decision-making. This project also set the foundation for more advanced analyses and visualizations in the future.</a:t>
            </a:r>
          </a:p>
          <a:p>
            <a:pPr algn="just"/>
            <a:endParaRPr lang="en-IN" sz="1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DE05D4D-B2B5-2652-075C-FCD840C4A4EF}"/>
              </a:ext>
            </a:extLst>
          </p:cNvPr>
          <p:cNvSpPr txBox="1"/>
          <p:nvPr/>
        </p:nvSpPr>
        <p:spPr>
          <a:xfrm>
            <a:off x="391886" y="3946100"/>
            <a:ext cx="2904962" cy="379656"/>
          </a:xfrm>
          <a:prstGeom prst="rect">
            <a:avLst/>
          </a:prstGeom>
          <a:noFill/>
        </p:spPr>
        <p:txBody>
          <a:bodyPr wrap="none" rtlCol="0">
            <a:spAutoFit/>
          </a:bodyPr>
          <a:lstStyle/>
          <a:p>
            <a:r>
              <a:rPr lang="en-IN" b="1" dirty="0" err="1">
                <a:solidFill>
                  <a:srgbClr val="0070C0"/>
                </a:solidFill>
                <a:hlinkClick r:id="rId2">
                  <a:extLst>
                    <a:ext uri="{A12FA001-AC4F-418D-AE19-62706E023703}">
                      <ahyp:hlinkClr xmlns:ahyp="http://schemas.microsoft.com/office/drawing/2018/hyperlinkcolor" val="tx"/>
                    </a:ext>
                  </a:extLst>
                </a:hlinkClick>
              </a:rPr>
              <a:t>Github</a:t>
            </a:r>
            <a:r>
              <a:rPr lang="en-IN" b="1" dirty="0">
                <a:solidFill>
                  <a:srgbClr val="0070C0"/>
                </a:solidFill>
                <a:hlinkClick r:id="rId2">
                  <a:extLst>
                    <a:ext uri="{A12FA001-AC4F-418D-AE19-62706E023703}">
                      <ahyp:hlinkClr xmlns:ahyp="http://schemas.microsoft.com/office/drawing/2018/hyperlinkcolor" val="tx"/>
                    </a:ext>
                  </a:extLst>
                </a:hlinkClick>
              </a:rPr>
              <a:t>-Repository Link </a:t>
            </a:r>
            <a:endParaRPr lang="en-IN" b="1" dirty="0">
              <a:solidFill>
                <a:srgbClr val="0070C0"/>
              </a:solidFill>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54</TotalTime>
  <Words>591</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SAI CHARAN MALYALA</cp:lastModifiedBy>
  <cp:revision>5</cp:revision>
  <dcterms:created xsi:type="dcterms:W3CDTF">2024-12-31T09:40:01Z</dcterms:created>
  <dcterms:modified xsi:type="dcterms:W3CDTF">2025-05-14T16:37:47Z</dcterms:modified>
</cp:coreProperties>
</file>