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13" y="2956560"/>
            <a:ext cx="4890254" cy="23164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4628" y="1169908"/>
            <a:ext cx="7474744" cy="2056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099"/>
              </a:lnSpc>
              <a:buNone/>
            </a:pPr>
            <a:r>
              <a:rPr lang="en-US" sz="6479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Employee Burnout Prediction</a:t>
            </a:r>
            <a:endParaRPr lang="en-US" sz="6479" dirty="0"/>
          </a:p>
        </p:txBody>
      </p:sp>
      <p:sp>
        <p:nvSpPr>
          <p:cNvPr id="7" name="Text 3"/>
          <p:cNvSpPr/>
          <p:nvPr/>
        </p:nvSpPr>
        <p:spPr>
          <a:xfrm>
            <a:off x="834628" y="3584496"/>
            <a:ext cx="7474744" cy="15259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05"/>
              </a:lnSpc>
              <a:buNone/>
            </a:pPr>
            <a:r>
              <a:rPr lang="en-US" sz="187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presentation will introduce an AI-driven project to predict and prevent employee burnout. By leveraging deep learning techniques, we aim to provide organizations with valuable insights to support their workforce and promote well-being.</a:t>
            </a:r>
            <a:endParaRPr lang="en-US" sz="1878" dirty="0"/>
          </a:p>
        </p:txBody>
      </p:sp>
      <p:sp>
        <p:nvSpPr>
          <p:cNvPr id="8" name="Text 4"/>
          <p:cNvSpPr/>
          <p:nvPr/>
        </p:nvSpPr>
        <p:spPr>
          <a:xfrm>
            <a:off x="834628" y="5378648"/>
            <a:ext cx="7474744" cy="381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05"/>
              </a:lnSpc>
              <a:buNone/>
            </a:pPr>
            <a:r>
              <a:rPr lang="en-US" sz="1878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Nukala Sai Charan</a:t>
            </a:r>
            <a:endParaRPr lang="en-US" sz="1878" dirty="0"/>
          </a:p>
        </p:txBody>
      </p:sp>
      <p:sp>
        <p:nvSpPr>
          <p:cNvPr id="9" name="Text 5"/>
          <p:cNvSpPr/>
          <p:nvPr/>
        </p:nvSpPr>
        <p:spPr>
          <a:xfrm>
            <a:off x="834628" y="6028373"/>
            <a:ext cx="7474744" cy="381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05"/>
              </a:lnSpc>
              <a:buNone/>
            </a:pPr>
            <a:r>
              <a:rPr lang="en-US" sz="1878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AP22110010091</a:t>
            </a:r>
            <a:endParaRPr lang="en-US" sz="1878" dirty="0"/>
          </a:p>
        </p:txBody>
      </p:sp>
      <p:sp>
        <p:nvSpPr>
          <p:cNvPr id="10" name="Text 6"/>
          <p:cNvSpPr/>
          <p:nvPr/>
        </p:nvSpPr>
        <p:spPr>
          <a:xfrm>
            <a:off x="834628" y="6678097"/>
            <a:ext cx="7474744" cy="3814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05"/>
              </a:lnSpc>
              <a:buNone/>
            </a:pPr>
            <a:r>
              <a:rPr lang="en-US" sz="1878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SRM University AP</a:t>
            </a:r>
            <a:endParaRPr lang="en-US" sz="1878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268379" y="508635"/>
            <a:ext cx="6374844" cy="796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275"/>
              </a:lnSpc>
              <a:buNone/>
            </a:pPr>
            <a:r>
              <a:rPr lang="en-US" sz="502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Edunet</a:t>
            </a:r>
            <a:endParaRPr lang="en-US" sz="5020" dirty="0"/>
          </a:p>
        </p:txBody>
      </p:sp>
      <p:sp>
        <p:nvSpPr>
          <p:cNvPr id="5" name="Text 3"/>
          <p:cNvSpPr/>
          <p:nvPr/>
        </p:nvSpPr>
        <p:spPr>
          <a:xfrm>
            <a:off x="2268379" y="1674852"/>
            <a:ext cx="10093643" cy="886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28"/>
              </a:lnSpc>
              <a:buNone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Edunet Foundation is a dynamic organization that creates educational networks to promote employability and entrepreneurship. With Special Consultative Status from the UN Economic and Social Council (ECOSOC) since 2020, EF's national programs - both online and instructor-led - reach and empower tens of thousands of learners every year.</a:t>
            </a:r>
            <a:endParaRPr lang="en-US" sz="1455" dirty="0"/>
          </a:p>
        </p:txBody>
      </p:sp>
      <p:sp>
        <p:nvSpPr>
          <p:cNvPr id="6" name="Text 4"/>
          <p:cNvSpPr/>
          <p:nvPr/>
        </p:nvSpPr>
        <p:spPr>
          <a:xfrm>
            <a:off x="2268379" y="2838807"/>
            <a:ext cx="2309693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73"/>
              </a:lnSpc>
              <a:buNone/>
            </a:pPr>
            <a:r>
              <a:rPr lang="en-US" sz="1819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Key Specialties</a:t>
            </a:r>
            <a:endParaRPr lang="en-US" sz="1819" dirty="0"/>
          </a:p>
        </p:txBody>
      </p:sp>
      <p:sp>
        <p:nvSpPr>
          <p:cNvPr id="7" name="Text 5"/>
          <p:cNvSpPr/>
          <p:nvPr/>
        </p:nvSpPr>
        <p:spPr>
          <a:xfrm>
            <a:off x="2563892" y="3404592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Skill Development</a:t>
            </a:r>
            <a:endParaRPr lang="en-US" sz="1455" dirty="0"/>
          </a:p>
        </p:txBody>
      </p:sp>
      <p:sp>
        <p:nvSpPr>
          <p:cNvPr id="8" name="Text 6"/>
          <p:cNvSpPr/>
          <p:nvPr/>
        </p:nvSpPr>
        <p:spPr>
          <a:xfrm>
            <a:off x="2563892" y="3764875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E-Learning</a:t>
            </a:r>
            <a:endParaRPr lang="en-US" sz="1455" dirty="0"/>
          </a:p>
        </p:txBody>
      </p:sp>
      <p:sp>
        <p:nvSpPr>
          <p:cNvPr id="9" name="Text 7"/>
          <p:cNvSpPr/>
          <p:nvPr/>
        </p:nvSpPr>
        <p:spPr>
          <a:xfrm>
            <a:off x="2563892" y="4125158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Innovation</a:t>
            </a:r>
            <a:endParaRPr lang="en-US" sz="1455" dirty="0"/>
          </a:p>
        </p:txBody>
      </p:sp>
      <p:sp>
        <p:nvSpPr>
          <p:cNvPr id="10" name="Text 8"/>
          <p:cNvSpPr/>
          <p:nvPr/>
        </p:nvSpPr>
        <p:spPr>
          <a:xfrm>
            <a:off x="2563892" y="4485442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Micro-entrepreneurship</a:t>
            </a:r>
            <a:endParaRPr lang="en-US" sz="1455" dirty="0"/>
          </a:p>
        </p:txBody>
      </p:sp>
      <p:sp>
        <p:nvSpPr>
          <p:cNvPr id="11" name="Text 9"/>
          <p:cNvSpPr/>
          <p:nvPr/>
        </p:nvSpPr>
        <p:spPr>
          <a:xfrm>
            <a:off x="2563892" y="4845725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Classroom Learning</a:t>
            </a:r>
            <a:endParaRPr lang="en-US" sz="1455" dirty="0"/>
          </a:p>
        </p:txBody>
      </p:sp>
      <p:sp>
        <p:nvSpPr>
          <p:cNvPr id="12" name="Text 10"/>
          <p:cNvSpPr/>
          <p:nvPr/>
        </p:nvSpPr>
        <p:spPr>
          <a:xfrm>
            <a:off x="2563892" y="5206008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Experiential Education</a:t>
            </a:r>
            <a:endParaRPr lang="en-US" sz="1455" dirty="0"/>
          </a:p>
        </p:txBody>
      </p:sp>
      <p:sp>
        <p:nvSpPr>
          <p:cNvPr id="13" name="Text 11"/>
          <p:cNvSpPr/>
          <p:nvPr/>
        </p:nvSpPr>
        <p:spPr>
          <a:xfrm>
            <a:off x="2563892" y="5566291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Skills</a:t>
            </a:r>
            <a:endParaRPr lang="en-US" sz="1455" dirty="0"/>
          </a:p>
        </p:txBody>
      </p:sp>
      <p:sp>
        <p:nvSpPr>
          <p:cNvPr id="14" name="Text 12"/>
          <p:cNvSpPr/>
          <p:nvPr/>
        </p:nvSpPr>
        <p:spPr>
          <a:xfrm>
            <a:off x="2563892" y="5926574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Collar Careers</a:t>
            </a:r>
            <a:endParaRPr lang="en-US" sz="1455" dirty="0"/>
          </a:p>
        </p:txBody>
      </p:sp>
      <p:sp>
        <p:nvSpPr>
          <p:cNvPr id="15" name="Text 13"/>
          <p:cNvSpPr/>
          <p:nvPr/>
        </p:nvSpPr>
        <p:spPr>
          <a:xfrm>
            <a:off x="2563892" y="6286857"/>
            <a:ext cx="9798129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328"/>
              </a:lnSpc>
              <a:buSzPct val="100000"/>
              <a:buChar char="•"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Employability</a:t>
            </a:r>
            <a:endParaRPr lang="en-US" sz="1455" dirty="0"/>
          </a:p>
        </p:txBody>
      </p:sp>
      <p:sp>
        <p:nvSpPr>
          <p:cNvPr id="16" name="Text 14"/>
          <p:cNvSpPr/>
          <p:nvPr/>
        </p:nvSpPr>
        <p:spPr>
          <a:xfrm>
            <a:off x="2268379" y="6859548"/>
            <a:ext cx="2309693" cy="288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73"/>
              </a:lnSpc>
              <a:buNone/>
            </a:pPr>
            <a:r>
              <a:rPr lang="en-US" sz="1819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Industry Focus</a:t>
            </a:r>
            <a:endParaRPr lang="en-US" sz="1819" dirty="0"/>
          </a:p>
        </p:txBody>
      </p:sp>
      <p:sp>
        <p:nvSpPr>
          <p:cNvPr id="17" name="Text 15"/>
          <p:cNvSpPr/>
          <p:nvPr/>
        </p:nvSpPr>
        <p:spPr>
          <a:xfrm>
            <a:off x="2268379" y="7425333"/>
            <a:ext cx="10093643" cy="295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28"/>
              </a:lnSpc>
              <a:buNone/>
            </a:pPr>
            <a:r>
              <a:rPr lang="en-US" sz="14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Education Administration Programs</a:t>
            </a:r>
            <a:endParaRPr lang="en-US" sz="1455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34879"/>
            <a:ext cx="107798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Summer Internship Progress Report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200156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 the course of this internship, I've made steady progress on the key objectives: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258967" y="2872859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1"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Completed the personalized learning plan provided by Edunet, equipping me with essential new skills.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3354229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Successfully set up my Jupyter Notebook environment and imported the necessary dataset to power the project.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258967" y="3835598"/>
            <a:ext cx="125073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Currently hard at work on the final project deliverables, pushing to complete it to a high standard.</a:t>
            </a:r>
            <a:endParaRPr lang="en-US" sz="1944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415" y="4508302"/>
            <a:ext cx="8352949" cy="2786301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343" y="2467808"/>
            <a:ext cx="4943594" cy="329576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857" y="597098"/>
            <a:ext cx="7624286" cy="1356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43"/>
              </a:lnSpc>
              <a:buNone/>
            </a:pPr>
            <a:r>
              <a:rPr lang="en-US" sz="42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Introduction to Employee Burnout</a:t>
            </a:r>
            <a:endParaRPr lang="en-US" sz="4274" dirty="0"/>
          </a:p>
        </p:txBody>
      </p:sp>
      <p:sp>
        <p:nvSpPr>
          <p:cNvPr id="7" name="Shape 3"/>
          <p:cNvSpPr/>
          <p:nvPr/>
        </p:nvSpPr>
        <p:spPr>
          <a:xfrm>
            <a:off x="759857" y="2523768"/>
            <a:ext cx="488513" cy="488513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/>
        </p:spPr>
      </p:sp>
      <p:sp>
        <p:nvSpPr>
          <p:cNvPr id="8" name="Text 4"/>
          <p:cNvSpPr/>
          <p:nvPr/>
        </p:nvSpPr>
        <p:spPr>
          <a:xfrm>
            <a:off x="927735" y="2605088"/>
            <a:ext cx="15275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565" dirty="0"/>
          </a:p>
        </p:txBody>
      </p:sp>
      <p:sp>
        <p:nvSpPr>
          <p:cNvPr id="9" name="Text 5"/>
          <p:cNvSpPr/>
          <p:nvPr/>
        </p:nvSpPr>
        <p:spPr>
          <a:xfrm>
            <a:off x="1465421" y="2523768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Defining Burnout</a:t>
            </a:r>
            <a:endParaRPr lang="en-US" sz="2137" dirty="0"/>
          </a:p>
        </p:txBody>
      </p:sp>
      <p:sp>
        <p:nvSpPr>
          <p:cNvPr id="10" name="Text 6"/>
          <p:cNvSpPr/>
          <p:nvPr/>
        </p:nvSpPr>
        <p:spPr>
          <a:xfrm>
            <a:off x="1465421" y="2993350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Burnout is a state of physical, emotional, and mental exhaustion caused by prolonged stress and excessive workload.</a:t>
            </a:r>
            <a:endParaRPr lang="en-US" sz="1710" dirty="0"/>
          </a:p>
        </p:txBody>
      </p:sp>
      <p:sp>
        <p:nvSpPr>
          <p:cNvPr id="11" name="Shape 7"/>
          <p:cNvSpPr/>
          <p:nvPr/>
        </p:nvSpPr>
        <p:spPr>
          <a:xfrm>
            <a:off x="759857" y="4149447"/>
            <a:ext cx="488513" cy="488513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/>
        </p:spPr>
      </p:sp>
      <p:sp>
        <p:nvSpPr>
          <p:cNvPr id="12" name="Text 8"/>
          <p:cNvSpPr/>
          <p:nvPr/>
        </p:nvSpPr>
        <p:spPr>
          <a:xfrm>
            <a:off x="913567" y="4230767"/>
            <a:ext cx="181094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565" dirty="0"/>
          </a:p>
        </p:txBody>
      </p:sp>
      <p:sp>
        <p:nvSpPr>
          <p:cNvPr id="13" name="Text 9"/>
          <p:cNvSpPr/>
          <p:nvPr/>
        </p:nvSpPr>
        <p:spPr>
          <a:xfrm>
            <a:off x="1465421" y="4149447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Negative Impacts</a:t>
            </a:r>
            <a:endParaRPr lang="en-US" sz="2137" dirty="0"/>
          </a:p>
        </p:txBody>
      </p:sp>
      <p:sp>
        <p:nvSpPr>
          <p:cNvPr id="14" name="Text 10"/>
          <p:cNvSpPr/>
          <p:nvPr/>
        </p:nvSpPr>
        <p:spPr>
          <a:xfrm>
            <a:off x="1465421" y="4619030"/>
            <a:ext cx="6918722" cy="1042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Burnout can lead to decreased productivity, increased absenteeism, and poor employee engagement, ultimately impacting the overall organizational performance.</a:t>
            </a:r>
            <a:endParaRPr lang="en-US" sz="1710" dirty="0"/>
          </a:p>
        </p:txBody>
      </p:sp>
      <p:sp>
        <p:nvSpPr>
          <p:cNvPr id="15" name="Shape 11"/>
          <p:cNvSpPr/>
          <p:nvPr/>
        </p:nvSpPr>
        <p:spPr>
          <a:xfrm>
            <a:off x="759857" y="6122551"/>
            <a:ext cx="488513" cy="488513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/>
        </p:spPr>
      </p:sp>
      <p:sp>
        <p:nvSpPr>
          <p:cNvPr id="16" name="Text 12"/>
          <p:cNvSpPr/>
          <p:nvPr/>
        </p:nvSpPr>
        <p:spPr>
          <a:xfrm>
            <a:off x="912495" y="6203871"/>
            <a:ext cx="183118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565" dirty="0"/>
          </a:p>
        </p:txBody>
      </p:sp>
      <p:sp>
        <p:nvSpPr>
          <p:cNvPr id="17" name="Text 13"/>
          <p:cNvSpPr/>
          <p:nvPr/>
        </p:nvSpPr>
        <p:spPr>
          <a:xfrm>
            <a:off x="1465421" y="6122551"/>
            <a:ext cx="3264337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Importance of Prediction</a:t>
            </a:r>
            <a:endParaRPr lang="en-US" sz="2137" dirty="0"/>
          </a:p>
        </p:txBody>
      </p:sp>
      <p:sp>
        <p:nvSpPr>
          <p:cNvPr id="18" name="Text 14"/>
          <p:cNvSpPr/>
          <p:nvPr/>
        </p:nvSpPr>
        <p:spPr>
          <a:xfrm>
            <a:off x="1465421" y="6592133"/>
            <a:ext cx="6918722" cy="1042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Proactively identifying and addressing burnout can help organizations retain talented employees and create a healthier, more sustainable work environment.</a:t>
            </a:r>
            <a:endParaRPr lang="en-US" sz="1710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1095077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Deep Learning for Burnout Prediction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Collection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will gather a diverse dataset of employee data, including demographic information, work patterns, and self-reported stress levels.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 Development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deep learning algorithms, we will train a predictive model to identify patterns and early indicators of burnout among employees.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Actionable Insights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model will provide organizations with valuable insights to implement targeted interventions and support programs for at-risk employees.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343" y="1965246"/>
            <a:ext cx="4943594" cy="43010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857" y="597098"/>
            <a:ext cx="5428298" cy="678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43"/>
              </a:lnSpc>
              <a:buNone/>
            </a:pPr>
            <a:r>
              <a:rPr lang="en-US" sz="42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Key Python Libraries</a:t>
            </a:r>
            <a:endParaRPr lang="en-US" sz="4274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8" y="1601153"/>
            <a:ext cx="542806" cy="5428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214926" y="2361009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Pandas</a:t>
            </a:r>
            <a:endParaRPr lang="en-US" sz="2137" dirty="0"/>
          </a:p>
        </p:txBody>
      </p:sp>
      <p:sp>
        <p:nvSpPr>
          <p:cNvPr id="9" name="Text 4"/>
          <p:cNvSpPr/>
          <p:nvPr/>
        </p:nvSpPr>
        <p:spPr>
          <a:xfrm>
            <a:off x="759857" y="2830592"/>
            <a:ext cx="7624286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data manipulation and analysis</a:t>
            </a:r>
            <a:endParaRPr lang="en-US" sz="171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538" y="3829407"/>
            <a:ext cx="542806" cy="5428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214926" y="4589264"/>
            <a:ext cx="2714149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Scikit-learn</a:t>
            </a:r>
            <a:endParaRPr lang="en-US" sz="2137" dirty="0"/>
          </a:p>
        </p:txBody>
      </p:sp>
      <p:sp>
        <p:nvSpPr>
          <p:cNvPr id="12" name="Text 6"/>
          <p:cNvSpPr/>
          <p:nvPr/>
        </p:nvSpPr>
        <p:spPr>
          <a:xfrm>
            <a:off x="759857" y="5058847"/>
            <a:ext cx="7624286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Comprehensive machine learning library for model development</a:t>
            </a:r>
            <a:endParaRPr lang="en-US" sz="171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38" y="6057662"/>
            <a:ext cx="542806" cy="54280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148965" y="6817519"/>
            <a:ext cx="2845951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Matplotlib &amp; Seaborn</a:t>
            </a:r>
            <a:endParaRPr lang="en-US" sz="2137" dirty="0"/>
          </a:p>
        </p:txBody>
      </p:sp>
      <p:sp>
        <p:nvSpPr>
          <p:cNvPr id="15" name="Text 8"/>
          <p:cNvSpPr/>
          <p:nvPr/>
        </p:nvSpPr>
        <p:spPr>
          <a:xfrm>
            <a:off x="759857" y="7287101"/>
            <a:ext cx="7624286" cy="347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creating insightful data visualizations</a:t>
            </a:r>
            <a:endParaRPr lang="en-US" sz="1710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6533" y="1650683"/>
            <a:ext cx="4961215" cy="49282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5330" y="779145"/>
            <a:ext cx="7673340" cy="1313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70"/>
              </a:lnSpc>
              <a:buNone/>
            </a:pPr>
            <a:r>
              <a:rPr lang="en-US" sz="413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Collection and Preprocessing</a:t>
            </a:r>
            <a:endParaRPr lang="en-US" sz="413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" y="2407563"/>
            <a:ext cx="1050488" cy="16809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00977" y="2617589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Sources</a:t>
            </a:r>
            <a:endParaRPr lang="en-US" sz="2068" dirty="0"/>
          </a:p>
        </p:txBody>
      </p:sp>
      <p:sp>
        <p:nvSpPr>
          <p:cNvPr id="8" name="Text 4"/>
          <p:cNvSpPr/>
          <p:nvPr/>
        </p:nvSpPr>
        <p:spPr>
          <a:xfrm>
            <a:off x="2100977" y="3071812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employee data from various sources, such as HR records, performance reviews, and self-reported surveys.</a:t>
            </a:r>
            <a:endParaRPr lang="en-US" sz="1654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4088487"/>
            <a:ext cx="1050488" cy="16809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00977" y="4298513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Cleaning</a:t>
            </a:r>
            <a:endParaRPr lang="en-US" sz="2068" dirty="0"/>
          </a:p>
        </p:txBody>
      </p:sp>
      <p:sp>
        <p:nvSpPr>
          <p:cNvPr id="11" name="Text 6"/>
          <p:cNvSpPr/>
          <p:nvPr/>
        </p:nvSpPr>
        <p:spPr>
          <a:xfrm>
            <a:off x="2100977" y="4752737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and preprocess the data to address missing values, outliers, and inconsistencies.</a:t>
            </a:r>
            <a:endParaRPr lang="en-US" sz="1654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5769412"/>
            <a:ext cx="1050488" cy="168092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00977" y="5979438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Feature Engineering</a:t>
            </a:r>
            <a:endParaRPr lang="en-US" sz="2068" dirty="0"/>
          </a:p>
        </p:txBody>
      </p:sp>
      <p:sp>
        <p:nvSpPr>
          <p:cNvPr id="14" name="Text 8"/>
          <p:cNvSpPr/>
          <p:nvPr/>
        </p:nvSpPr>
        <p:spPr>
          <a:xfrm>
            <a:off x="2100977" y="6433661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new features and transform existing data to enhance the predictive power of the deep learning model.</a:t>
            </a:r>
            <a:endParaRPr lang="en-US" sz="1654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093470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Employee Burnout Prediction Using Linear Regression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30272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predict employee burnout, we will leverage the power of linear regression, a widely-used machine learning technique. This model will help identify the key factors contributing to burnout, enabling organizations to proactively address these issues and support their workforce.</a:t>
            </a:r>
            <a:endParaRPr lang="en-US" sz="1944" dirty="0"/>
          </a:p>
        </p:txBody>
      </p:sp>
      <p:sp>
        <p:nvSpPr>
          <p:cNvPr id="6" name="Text 4"/>
          <p:cNvSpPr/>
          <p:nvPr/>
        </p:nvSpPr>
        <p:spPr>
          <a:xfrm>
            <a:off x="1258967" y="4593074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10"/>
              </a:lnSpc>
              <a:buSzPct val="100000"/>
              <a:buChar char="•"/>
            </a:pPr>
            <a:r>
              <a:rPr lang="en-US" sz="1944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Predictive Factors: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The model will analyze employee data, such as workload, stress levels, and job satisfaction, to determine the most significant predictors of burnout.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5469493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10"/>
              </a:lnSpc>
              <a:buSzPct val="100000"/>
              <a:buChar char="•"/>
            </a:pPr>
            <a:r>
              <a:rPr lang="en-US" sz="1944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Measure Burnout Risk: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Based on the identified factors, the linear regression model will provide a quantitative assessment of an employee's burnout risk, allowing for targeted intervention.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1258967" y="6345912"/>
            <a:ext cx="1250739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10"/>
              </a:lnSpc>
              <a:buSzPct val="100000"/>
              <a:buChar char="•"/>
            </a:pPr>
            <a:r>
              <a:rPr lang="en-US" sz="1944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Recommendations:</a:t>
            </a:r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The model's insights will inform tailored strategies to mitigate burnout, such as adjusting workloads, enhancing support systems, or providing mental health resources.</a:t>
            </a:r>
            <a:endParaRPr lang="en-US" sz="1944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181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94366" y="3196233"/>
            <a:ext cx="7570589" cy="654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54"/>
              </a:lnSpc>
              <a:buNone/>
            </a:pPr>
            <a:r>
              <a:rPr lang="en-US" sz="4123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Test Cases &amp; Expected Output</a:t>
            </a:r>
            <a:endParaRPr lang="en-US" sz="4123" dirty="0"/>
          </a:p>
        </p:txBody>
      </p:sp>
      <p:sp>
        <p:nvSpPr>
          <p:cNvPr id="6" name="Text 3"/>
          <p:cNvSpPr/>
          <p:nvPr/>
        </p:nvSpPr>
        <p:spPr>
          <a:xfrm>
            <a:off x="1594366" y="4164806"/>
            <a:ext cx="11441549" cy="3350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Let's review two example test cases and their expected outputs:</a:t>
            </a:r>
            <a:endParaRPr lang="en-US" sz="1649" dirty="0"/>
          </a:p>
        </p:txBody>
      </p:sp>
      <p:sp>
        <p:nvSpPr>
          <p:cNvPr id="7" name="Text 4"/>
          <p:cNvSpPr/>
          <p:nvPr/>
        </p:nvSpPr>
        <p:spPr>
          <a:xfrm>
            <a:off x="1594366" y="4735473"/>
            <a:ext cx="11441549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9"/>
              </a:lnSpc>
              <a:buNone/>
            </a:pPr>
            <a:r>
              <a:rPr lang="en-US" sz="1649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Case 1: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Inputs: Workload - Low (30 hours/week), Mental Fatigue - Low (2/10), Job Designation - Team Lead, Work-Life Balance - Moderate (occasional remote work)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Output: Burnout Risk - Low (predicted score 0.15)</a:t>
            </a:r>
            <a:endParaRPr lang="en-US" sz="1649" dirty="0"/>
          </a:p>
        </p:txBody>
      </p:sp>
      <p:sp>
        <p:nvSpPr>
          <p:cNvPr id="8" name="Text 5"/>
          <p:cNvSpPr/>
          <p:nvPr/>
        </p:nvSpPr>
        <p:spPr>
          <a:xfrm>
            <a:off x="1594366" y="6311265"/>
            <a:ext cx="11441549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39"/>
              </a:lnSpc>
              <a:buNone/>
            </a:pPr>
            <a:r>
              <a:rPr lang="en-US" sz="1649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Case 2: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Inputs: Workload - High (55 hours/week), Mental Fatigue - High (8/10), Job Designation - Project Manager, Work-Life Balance - Poor (frequent travel)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pPr indent="0" marL="0">
              <a:lnSpc>
                <a:spcPts val="2639"/>
              </a:lnSpc>
              <a:buNone/>
            </a:pPr>
            <a:r>
              <a:rPr lang="en-US" sz="1649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Output: Burnout Risk - High (predicted score 0.75)</a:t>
            </a:r>
            <a:endParaRPr lang="en-US" sz="1649" dirty="0"/>
          </a:p>
        </p:txBody>
      </p:sp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2024-07-12T04:01:26Z</dcterms:created>
  <dcterms:modified xsi:type="dcterms:W3CDTF">2024-07-12T04:01:26Z</dcterms:modified>
</cp:coreProperties>
</file>