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2" r:id="rId4"/>
  </p:sldMasterIdLst>
  <p:notesMasterIdLst>
    <p:notesMasterId r:id="rId16"/>
  </p:notesMasterIdLst>
  <p:sldIdLst>
    <p:sldId id="256" r:id="rId5"/>
    <p:sldId id="2146847054" r:id="rId6"/>
    <p:sldId id="262" r:id="rId7"/>
    <p:sldId id="263" r:id="rId8"/>
    <p:sldId id="265" r:id="rId9"/>
    <p:sldId id="2146847057" r:id="rId10"/>
    <p:sldId id="2146847065" r:id="rId11"/>
    <p:sldId id="2146847066" r:id="rId12"/>
    <p:sldId id="2146847062" r:id="rId13"/>
    <p:sldId id="2146847061"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2/20/2025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1087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27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572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2/20/2025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0198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841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9018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2661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894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053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8904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1447382" y="318640"/>
            <a:ext cx="5541004" cy="320931"/>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35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t>2/20/2025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Logo&#10;&#10;Description automatically generated">
            <a:extLst>
              <a:ext uri="{FF2B5EF4-FFF2-40B4-BE49-F238E27FC236}">
                <a16:creationId xmlns:a16="http://schemas.microsoft.com/office/drawing/2014/main" id="{CF269EA6-1AC0-53E2-D1F7-5D92BFFBDB98}"/>
              </a:ext>
            </a:extLst>
          </p:cNvPr>
          <p:cNvPicPr>
            <a:picLocks noChangeAspect="1"/>
          </p:cNvPicPr>
          <p:nvPr userDrawn="1"/>
        </p:nvPicPr>
        <p:blipFill>
          <a:blip r:embed="rId14"/>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285548474"/>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aicharan1631/Image-Steganogra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008668" y="263951"/>
            <a:ext cx="9513293" cy="2620303"/>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Image Steganography Using Python</a:t>
            </a:r>
          </a:p>
        </p:txBody>
      </p:sp>
      <p:sp>
        <p:nvSpPr>
          <p:cNvPr id="4" name="TextBox 3"/>
          <p:cNvSpPr txBox="1"/>
          <p:nvPr/>
        </p:nvSpPr>
        <p:spPr>
          <a:xfrm>
            <a:off x="836242" y="4822213"/>
            <a:ext cx="923158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Sudula Sai Charan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 </a:t>
            </a:r>
            <a:r>
              <a:rPr lang="en-US" sz="2000" b="1" dirty="0" err="1">
                <a:solidFill>
                  <a:schemeClr val="accent1">
                    <a:lumMod val="75000"/>
                  </a:schemeClr>
                </a:solidFill>
                <a:latin typeface="Arial"/>
                <a:cs typeface="Arial"/>
              </a:rPr>
              <a:t>Cmr</a:t>
            </a:r>
            <a:r>
              <a:rPr lang="en-US" sz="2000" b="1" dirty="0">
                <a:solidFill>
                  <a:schemeClr val="accent1">
                    <a:lumMod val="75000"/>
                  </a:schemeClr>
                </a:solidFill>
                <a:latin typeface="Arial"/>
                <a:cs typeface="Arial"/>
              </a:rPr>
              <a:t> College Of Engineering and Technology</a:t>
            </a:r>
          </a:p>
          <a:p>
            <a:r>
              <a:rPr lang="en-US" sz="2000" b="1" dirty="0">
                <a:solidFill>
                  <a:schemeClr val="accent1">
                    <a:lumMod val="75000"/>
                  </a:schemeClr>
                </a:solidFill>
                <a:latin typeface="Arial"/>
                <a:cs typeface="Arial"/>
              </a:rPr>
              <a:t>Department     :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(CSC(Cyber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rmAutofit/>
          </a:bodyPr>
          <a:lstStyle/>
          <a:p>
            <a:r>
              <a:rPr lang="en-IN" sz="44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1356063" y="2958585"/>
            <a:ext cx="9013421" cy="940830"/>
          </a:xfrm>
        </p:spPr>
        <p:txBody>
          <a:bodyPr/>
          <a:lstStyle/>
          <a:p>
            <a:r>
              <a:rPr lang="en-IN" dirty="0">
                <a:solidFill>
                  <a:srgbClr val="00B0F0"/>
                </a:solidFill>
                <a:hlinkClick r:id="rId2">
                  <a:extLst>
                    <a:ext uri="{A12FA001-AC4F-418D-AE19-62706E023703}">
                      <ahyp:hlinkClr xmlns:ahyp="http://schemas.microsoft.com/office/drawing/2018/hyperlinkcolor" val="tx"/>
                    </a:ext>
                  </a:extLst>
                </a:hlinkClick>
              </a:rPr>
              <a:t>https://github.com/Saicharan1631/Image-Steganography.git</a:t>
            </a:r>
            <a:endParaRPr lang="en-IN" dirty="0">
              <a:solidFill>
                <a:srgbClr val="00B0F0"/>
              </a:solidFill>
            </a:endParaRP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558068" y="2935900"/>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1366886" y="1517715"/>
            <a:ext cx="5505254" cy="4260915"/>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
        <p:nvSpPr>
          <p:cNvPr id="6" name="Title 4">
            <a:extLst>
              <a:ext uri="{FF2B5EF4-FFF2-40B4-BE49-F238E27FC236}">
                <a16:creationId xmlns:a16="http://schemas.microsoft.com/office/drawing/2014/main" id="{587E5C86-AA28-5B96-5B68-C8816A3177D9}"/>
              </a:ext>
            </a:extLst>
          </p:cNvPr>
          <p:cNvSpPr>
            <a:spLocks noGrp="1"/>
          </p:cNvSpPr>
          <p:nvPr>
            <p:ph type="title"/>
          </p:nvPr>
        </p:nvSpPr>
        <p:spPr>
          <a:xfrm>
            <a:off x="1450975" y="804863"/>
            <a:ext cx="9604375" cy="1049337"/>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OUTLINE</a:t>
            </a:r>
            <a:endParaRPr lang="en-US" sz="4400" dirty="0"/>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346637" y="2271239"/>
            <a:ext cx="9708217" cy="3782242"/>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With increasing concerns over digital privacy, there is a need for a secure and efficient way to hide sensitive information within images. Traditional encryption methods are noticeable, whereas steganography enables discreet communication without raising suspicion. The rise in cyber threats and surveillance has made it essential to develop secure communication techniques. Steganography offers a solution by embedding secret messages within digital images in a way that remains undetectable. This project aims to implement an easy-to-use tool for secure message encoding and decoding using image steganography.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36289" y="851599"/>
            <a:ext cx="6736750" cy="930067"/>
          </a:xfrm>
        </p:spPr>
        <p:txBody>
          <a:bodyPr>
            <a:noAutofit/>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436289" y="2207533"/>
            <a:ext cx="6218278" cy="2897082"/>
          </a:xfrm>
        </p:spPr>
        <p:txBody>
          <a:bodyPr vert="horz" lIns="91440" tIns="45720" rIns="91440" bIns="45720" rtlCol="0" anchor="ctr">
            <a:noAutofit/>
          </a:bodyPr>
          <a:lstStyle/>
          <a:p>
            <a:r>
              <a:rPr lang="en-IN" dirty="0"/>
              <a:t>Programming Language: Python</a:t>
            </a:r>
          </a:p>
          <a:p>
            <a:r>
              <a:rPr lang="en-IN" dirty="0"/>
              <a:t>Libraries: </a:t>
            </a:r>
            <a:r>
              <a:rPr lang="en-IN" dirty="0" err="1"/>
              <a:t>Tkinter</a:t>
            </a:r>
            <a:r>
              <a:rPr lang="en-IN" dirty="0"/>
              <a:t>, PIL (Pillow), </a:t>
            </a:r>
            <a:r>
              <a:rPr lang="en-IN" dirty="0" err="1"/>
              <a:t>ttkbootstrapImage</a:t>
            </a:r>
            <a:r>
              <a:rPr lang="en-IN" dirty="0"/>
              <a:t> </a:t>
            </a:r>
          </a:p>
          <a:p>
            <a:r>
              <a:rPr lang="en-IN" dirty="0"/>
              <a:t>Processing: LSB (Least Significant Bit) Steganography</a:t>
            </a:r>
          </a:p>
          <a:p>
            <a:r>
              <a:rPr lang="en-IN" dirty="0"/>
              <a:t>GUI Framework: </a:t>
            </a:r>
            <a:r>
              <a:rPr lang="en-IN" dirty="0" err="1"/>
              <a:t>Tkinter</a:t>
            </a:r>
            <a:r>
              <a:rPr lang="en-IN" dirty="0"/>
              <a:t> with </a:t>
            </a:r>
            <a:r>
              <a:rPr lang="en-IN" dirty="0" err="1"/>
              <a:t>ttkbootstrap</a:t>
            </a:r>
            <a:r>
              <a:rPr lang="en-IN" dirty="0"/>
              <a:t> for a modern UI</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286934" y="696314"/>
            <a:ext cx="4809066" cy="1000511"/>
          </a:xfrm>
        </p:spPr>
        <p:txBody>
          <a:bodyPr>
            <a:noAutofit/>
          </a:bodyPr>
          <a:lstStyle/>
          <a:p>
            <a:r>
              <a:rPr lang="en-US" sz="4400" b="1" dirty="0">
                <a:solidFill>
                  <a:schemeClr val="accent1"/>
                </a:solidFill>
                <a:latin typeface="Arial"/>
                <a:ea typeface="+mj-lt"/>
                <a:cs typeface="Arial"/>
              </a:rPr>
              <a:t>Wow factors</a:t>
            </a:r>
            <a:endParaRPr lang="en-US" sz="4400" b="1"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65491" y="2292564"/>
            <a:ext cx="8655202" cy="2684789"/>
          </a:xfrm>
        </p:spPr>
        <p:txBody>
          <a:bodyPr/>
          <a:lstStyle/>
          <a:p>
            <a:pPr>
              <a:buFont typeface="Arial" panose="020B0604020202020204" pitchFamily="34" charset="0"/>
              <a:buChar char="•"/>
            </a:pPr>
            <a:r>
              <a:rPr lang="en-IN" sz="1800" dirty="0">
                <a:solidFill>
                  <a:srgbClr val="0F0F0F"/>
                </a:solidFill>
                <a:latin typeface="Times New Roman" panose="02020603050405020304" pitchFamily="18" charset="0"/>
                <a:cs typeface="Times New Roman" panose="02020603050405020304" pitchFamily="18" charset="0"/>
              </a:rPr>
              <a:t>Password-Protected Encoding &amp; Decoding (Ensures message security)</a:t>
            </a:r>
          </a:p>
          <a:p>
            <a:pPr>
              <a:buFont typeface="Arial" panose="020B0604020202020204" pitchFamily="34" charset="0"/>
              <a:buChar char="•"/>
            </a:pPr>
            <a:r>
              <a:rPr lang="en-IN" sz="1800" dirty="0">
                <a:solidFill>
                  <a:srgbClr val="0F0F0F"/>
                </a:solidFill>
                <a:latin typeface="Times New Roman" panose="02020603050405020304" pitchFamily="18" charset="0"/>
                <a:cs typeface="Times New Roman" panose="02020603050405020304" pitchFamily="18" charset="0"/>
              </a:rPr>
              <a:t>User-Friendly GUI (</a:t>
            </a:r>
            <a:r>
              <a:rPr lang="en-IN" sz="1800" dirty="0" err="1">
                <a:solidFill>
                  <a:srgbClr val="0F0F0F"/>
                </a:solidFill>
                <a:latin typeface="Times New Roman" panose="02020603050405020304" pitchFamily="18" charset="0"/>
                <a:cs typeface="Times New Roman" panose="02020603050405020304" pitchFamily="18" charset="0"/>
              </a:rPr>
              <a:t>Tkinter</a:t>
            </a:r>
            <a:r>
              <a:rPr lang="en-IN" sz="1800" dirty="0">
                <a:solidFill>
                  <a:srgbClr val="0F0F0F"/>
                </a:solidFill>
                <a:latin typeface="Times New Roman" panose="02020603050405020304" pitchFamily="18" charset="0"/>
                <a:cs typeface="Times New Roman" panose="02020603050405020304" pitchFamily="18" charset="0"/>
              </a:rPr>
              <a:t> with a modern Bootstrap-styled theme)</a:t>
            </a:r>
          </a:p>
          <a:p>
            <a:pPr>
              <a:buFont typeface="Arial" panose="020B0604020202020204" pitchFamily="34" charset="0"/>
              <a:buChar char="•"/>
            </a:pPr>
            <a:r>
              <a:rPr lang="en-IN" sz="1800" dirty="0">
                <a:solidFill>
                  <a:srgbClr val="0F0F0F"/>
                </a:solidFill>
                <a:latin typeface="Times New Roman" panose="02020603050405020304" pitchFamily="18" charset="0"/>
                <a:cs typeface="Times New Roman" panose="02020603050405020304" pitchFamily="18" charset="0"/>
              </a:rPr>
              <a:t>Supports Custom Output File Names</a:t>
            </a:r>
          </a:p>
          <a:p>
            <a:pPr>
              <a:buFont typeface="Arial" panose="020B0604020202020204" pitchFamily="34" charset="0"/>
              <a:buChar char="•"/>
            </a:pPr>
            <a:r>
              <a:rPr lang="en-IN" sz="1800" dirty="0">
                <a:solidFill>
                  <a:srgbClr val="0F0F0F"/>
                </a:solidFill>
                <a:latin typeface="Times New Roman" panose="02020603050405020304" pitchFamily="18" charset="0"/>
                <a:cs typeface="Times New Roman" panose="02020603050405020304" pitchFamily="18" charset="0"/>
              </a:rPr>
              <a:t>Visual Feedback (Displays images before encoding &amp; decoding)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1497466" y="703868"/>
            <a:ext cx="3809825" cy="1096651"/>
          </a:xfrm>
        </p:spPr>
        <p:txBody>
          <a:bodyPr>
            <a:normAutofit/>
          </a:bodyPr>
          <a:lstStyle/>
          <a:p>
            <a:r>
              <a:rPr lang="en-IN" sz="4400" b="1" dirty="0">
                <a:solidFill>
                  <a:schemeClr val="accent1"/>
                </a:solidFill>
                <a:latin typeface="Arial" panose="020B0604020202020204" pitchFamily="34" charset="0"/>
                <a:cs typeface="Arial" panose="020B0604020202020204" pitchFamily="34"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1497466" y="2424540"/>
            <a:ext cx="6779268" cy="2288863"/>
          </a:xfrm>
        </p:spPr>
        <p:txBody>
          <a:bodyPr>
            <a:normAutofit fontScale="92500"/>
          </a:bodyPr>
          <a:lstStyle/>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Privacy-Conscious Individuals (Secure personal messages)</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Journalists &amp; Whistleblowers (Safely share sensitive information)</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Cybersecurity Enthusiasts (Understanding digital steganography)</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Educational Purposes (Learning about information hiding)</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A2C3B-3A0D-7F54-869E-D4311632D5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AB9197-29A3-8DC3-5921-9AA80CDC3EAE}"/>
              </a:ext>
            </a:extLst>
          </p:cNvPr>
          <p:cNvSpPr>
            <a:spLocks noGrp="1"/>
          </p:cNvSpPr>
          <p:nvPr>
            <p:ph type="title"/>
          </p:nvPr>
        </p:nvSpPr>
        <p:spPr>
          <a:xfrm>
            <a:off x="1497466" y="703868"/>
            <a:ext cx="3809825" cy="1096651"/>
          </a:xfrm>
        </p:spPr>
        <p:txBody>
          <a:bodyPr>
            <a:normAutofit/>
          </a:bodyPr>
          <a:lstStyle/>
          <a:p>
            <a:r>
              <a:rPr lang="en-IN" sz="4400" b="1" dirty="0" err="1">
                <a:solidFill>
                  <a:schemeClr val="accent1"/>
                </a:solidFill>
                <a:latin typeface="Arial" panose="020B0604020202020204" pitchFamily="34" charset="0"/>
                <a:cs typeface="Arial" panose="020B0604020202020204" pitchFamily="34" charset="0"/>
              </a:rPr>
              <a:t>ReSULTS</a:t>
            </a:r>
            <a:endParaRPr lang="en-IN" sz="4400" b="1" dirty="0">
              <a:solidFill>
                <a:schemeClr val="accent1"/>
              </a:solidFill>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E06FEAA8-0F44-EE57-BF31-05F94DE4AB37}"/>
              </a:ext>
            </a:extLst>
          </p:cNvPr>
          <p:cNvPicPr>
            <a:picLocks noGrp="1" noChangeAspect="1"/>
          </p:cNvPicPr>
          <p:nvPr>
            <p:ph idx="1"/>
          </p:nvPr>
        </p:nvPicPr>
        <p:blipFill>
          <a:blip r:embed="rId2"/>
          <a:stretch>
            <a:fillRect/>
          </a:stretch>
        </p:blipFill>
        <p:spPr>
          <a:xfrm>
            <a:off x="1497466" y="2253290"/>
            <a:ext cx="5299260" cy="2804192"/>
          </a:xfrm>
          <a:prstGeom prst="rect">
            <a:avLst/>
          </a:prstGeom>
        </p:spPr>
      </p:pic>
      <p:pic>
        <p:nvPicPr>
          <p:cNvPr id="5" name="Picture 4">
            <a:extLst>
              <a:ext uri="{FF2B5EF4-FFF2-40B4-BE49-F238E27FC236}">
                <a16:creationId xmlns:a16="http://schemas.microsoft.com/office/drawing/2014/main" id="{1B921EF4-314B-8245-CEF4-624D87A08E87}"/>
              </a:ext>
            </a:extLst>
          </p:cNvPr>
          <p:cNvPicPr>
            <a:picLocks noChangeAspect="1"/>
          </p:cNvPicPr>
          <p:nvPr/>
        </p:nvPicPr>
        <p:blipFill>
          <a:blip r:embed="rId3"/>
          <a:stretch>
            <a:fillRect/>
          </a:stretch>
        </p:blipFill>
        <p:spPr>
          <a:xfrm>
            <a:off x="7742428" y="2118909"/>
            <a:ext cx="3428335" cy="2938573"/>
          </a:xfrm>
          <a:prstGeom prst="rect">
            <a:avLst/>
          </a:prstGeom>
        </p:spPr>
      </p:pic>
      <p:sp>
        <p:nvSpPr>
          <p:cNvPr id="6" name="Subtitle 11">
            <a:extLst>
              <a:ext uri="{FF2B5EF4-FFF2-40B4-BE49-F238E27FC236}">
                <a16:creationId xmlns:a16="http://schemas.microsoft.com/office/drawing/2014/main" id="{3B544363-62DC-12F5-7330-B0312AD758E4}"/>
              </a:ext>
            </a:extLst>
          </p:cNvPr>
          <p:cNvSpPr txBox="1">
            <a:spLocks/>
          </p:cNvSpPr>
          <p:nvPr/>
        </p:nvSpPr>
        <p:spPr>
          <a:xfrm>
            <a:off x="2773281" y="5177622"/>
            <a:ext cx="2320215" cy="332631"/>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IN" sz="1800" dirty="0">
                <a:latin typeface="Times New Roman" panose="02020603050405020304" pitchFamily="18" charset="0"/>
                <a:cs typeface="Times New Roman" panose="02020603050405020304" pitchFamily="18" charset="0"/>
              </a:rPr>
              <a:t>Figure 1:Code</a:t>
            </a:r>
          </a:p>
        </p:txBody>
      </p:sp>
      <p:sp>
        <p:nvSpPr>
          <p:cNvPr id="8" name="Subtitle 11">
            <a:extLst>
              <a:ext uri="{FF2B5EF4-FFF2-40B4-BE49-F238E27FC236}">
                <a16:creationId xmlns:a16="http://schemas.microsoft.com/office/drawing/2014/main" id="{4DEA1723-8E27-6D26-E11F-556019828EEA}"/>
              </a:ext>
            </a:extLst>
          </p:cNvPr>
          <p:cNvSpPr txBox="1">
            <a:spLocks/>
          </p:cNvSpPr>
          <p:nvPr/>
        </p:nvSpPr>
        <p:spPr>
          <a:xfrm>
            <a:off x="8515776" y="5177622"/>
            <a:ext cx="2320215" cy="332631"/>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IN" sz="1800" dirty="0">
                <a:latin typeface="Times New Roman" panose="02020603050405020304" pitchFamily="18" charset="0"/>
                <a:cs typeface="Times New Roman" panose="02020603050405020304" pitchFamily="18" charset="0"/>
              </a:rPr>
              <a:t>Figure 2:Encode</a:t>
            </a:r>
          </a:p>
        </p:txBody>
      </p:sp>
    </p:spTree>
    <p:extLst>
      <p:ext uri="{BB962C8B-B14F-4D97-AF65-F5344CB8AC3E}">
        <p14:creationId xmlns:p14="http://schemas.microsoft.com/office/powerpoint/2010/main" val="189787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431E8-9363-605C-3FF9-FC8778BDBB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D64696-BCE8-C12C-F825-E54C8AE0A2B9}"/>
              </a:ext>
            </a:extLst>
          </p:cNvPr>
          <p:cNvSpPr>
            <a:spLocks noGrp="1"/>
          </p:cNvSpPr>
          <p:nvPr>
            <p:ph type="title"/>
          </p:nvPr>
        </p:nvSpPr>
        <p:spPr>
          <a:xfrm>
            <a:off x="1497466" y="703868"/>
            <a:ext cx="3809825" cy="1096651"/>
          </a:xfrm>
        </p:spPr>
        <p:txBody>
          <a:bodyPr>
            <a:normAutofit/>
          </a:bodyPr>
          <a:lstStyle/>
          <a:p>
            <a:r>
              <a:rPr lang="en-IN" sz="4400" b="1" dirty="0">
                <a:solidFill>
                  <a:schemeClr val="accent1"/>
                </a:solidFill>
                <a:latin typeface="Arial" panose="020B0604020202020204" pitchFamily="34" charset="0"/>
                <a:cs typeface="Arial" panose="020B0604020202020204" pitchFamily="34" charset="0"/>
              </a:rPr>
              <a:t>RESULTS</a:t>
            </a:r>
          </a:p>
        </p:txBody>
      </p:sp>
      <p:pic>
        <p:nvPicPr>
          <p:cNvPr id="8" name="Content Placeholder 7">
            <a:extLst>
              <a:ext uri="{FF2B5EF4-FFF2-40B4-BE49-F238E27FC236}">
                <a16:creationId xmlns:a16="http://schemas.microsoft.com/office/drawing/2014/main" id="{FC047204-BF5F-E658-B8D5-4CBDFF809EFB}"/>
              </a:ext>
            </a:extLst>
          </p:cNvPr>
          <p:cNvPicPr>
            <a:picLocks noGrp="1" noChangeAspect="1"/>
          </p:cNvPicPr>
          <p:nvPr>
            <p:ph idx="1"/>
          </p:nvPr>
        </p:nvPicPr>
        <p:blipFill>
          <a:blip r:embed="rId2"/>
          <a:stretch>
            <a:fillRect/>
          </a:stretch>
        </p:blipFill>
        <p:spPr>
          <a:xfrm>
            <a:off x="1497466" y="2431273"/>
            <a:ext cx="4598534" cy="2508292"/>
          </a:xfrm>
        </p:spPr>
      </p:pic>
      <p:pic>
        <p:nvPicPr>
          <p:cNvPr id="11" name="Picture 10">
            <a:extLst>
              <a:ext uri="{FF2B5EF4-FFF2-40B4-BE49-F238E27FC236}">
                <a16:creationId xmlns:a16="http://schemas.microsoft.com/office/drawing/2014/main" id="{B39A2F3C-8ADB-4C5D-180C-1571419BE551}"/>
              </a:ext>
            </a:extLst>
          </p:cNvPr>
          <p:cNvPicPr>
            <a:picLocks noChangeAspect="1"/>
          </p:cNvPicPr>
          <p:nvPr/>
        </p:nvPicPr>
        <p:blipFill>
          <a:blip r:embed="rId3"/>
          <a:stretch>
            <a:fillRect/>
          </a:stretch>
        </p:blipFill>
        <p:spPr>
          <a:xfrm>
            <a:off x="7124406" y="2105191"/>
            <a:ext cx="3306769" cy="2834374"/>
          </a:xfrm>
          <a:prstGeom prst="rect">
            <a:avLst/>
          </a:prstGeom>
        </p:spPr>
      </p:pic>
      <p:sp>
        <p:nvSpPr>
          <p:cNvPr id="12" name="Subtitle 11">
            <a:extLst>
              <a:ext uri="{FF2B5EF4-FFF2-40B4-BE49-F238E27FC236}">
                <a16:creationId xmlns:a16="http://schemas.microsoft.com/office/drawing/2014/main" id="{E999E0E4-C8E7-2C13-0025-273A4B31E76E}"/>
              </a:ext>
            </a:extLst>
          </p:cNvPr>
          <p:cNvSpPr txBox="1">
            <a:spLocks/>
          </p:cNvSpPr>
          <p:nvPr/>
        </p:nvSpPr>
        <p:spPr>
          <a:xfrm>
            <a:off x="2636625" y="5177620"/>
            <a:ext cx="2320215" cy="332631"/>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IN" sz="1800" dirty="0">
                <a:latin typeface="Times New Roman" panose="02020603050405020304" pitchFamily="18" charset="0"/>
                <a:cs typeface="Times New Roman" panose="02020603050405020304" pitchFamily="18" charset="0"/>
              </a:rPr>
              <a:t>Figure 3:File Saving</a:t>
            </a:r>
          </a:p>
        </p:txBody>
      </p:sp>
      <p:sp>
        <p:nvSpPr>
          <p:cNvPr id="13" name="Subtitle 11">
            <a:extLst>
              <a:ext uri="{FF2B5EF4-FFF2-40B4-BE49-F238E27FC236}">
                <a16:creationId xmlns:a16="http://schemas.microsoft.com/office/drawing/2014/main" id="{1ECECC7F-0D1F-A07D-634F-BABBF968D117}"/>
              </a:ext>
            </a:extLst>
          </p:cNvPr>
          <p:cNvSpPr txBox="1">
            <a:spLocks/>
          </p:cNvSpPr>
          <p:nvPr/>
        </p:nvSpPr>
        <p:spPr>
          <a:xfrm>
            <a:off x="7617682" y="5177621"/>
            <a:ext cx="2320215" cy="332631"/>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IN" sz="1800" dirty="0">
                <a:latin typeface="Times New Roman" panose="02020603050405020304" pitchFamily="18" charset="0"/>
                <a:cs typeface="Times New Roman" panose="02020603050405020304" pitchFamily="18" charset="0"/>
              </a:rPr>
              <a:t>Figure 4:Decode</a:t>
            </a:r>
          </a:p>
        </p:txBody>
      </p:sp>
    </p:spTree>
    <p:extLst>
      <p:ext uri="{BB962C8B-B14F-4D97-AF65-F5344CB8AC3E}">
        <p14:creationId xmlns:p14="http://schemas.microsoft.com/office/powerpoint/2010/main" val="1444926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rmAutofit/>
          </a:bodyPr>
          <a:lstStyle/>
          <a:p>
            <a:r>
              <a:rPr lang="en-IN" sz="4400" b="1" dirty="0">
                <a:solidFill>
                  <a:schemeClr val="accent1"/>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1429034" y="2151162"/>
            <a:ext cx="9732302" cy="3363517"/>
          </a:xfrm>
        </p:spPr>
        <p:txBody>
          <a:bodyPr>
            <a:noAutofit/>
          </a:bodyPr>
          <a:lstStyle/>
          <a:p>
            <a:r>
              <a:rPr lang="en-US" dirty="0">
                <a:latin typeface="Times New Roman" panose="02020603050405020304" pitchFamily="18" charset="0"/>
                <a:cs typeface="Times New Roman" panose="02020603050405020304" pitchFamily="18" charset="0"/>
              </a:rPr>
              <a:t>This project successfully implements image steganography using Python, allowing users to securely encode and decode messages within images. With an intuitive GUI and password protection, it enhances data security and privacy while being simple to use. By integrating modern UI elements and providing a seamless encoding and decoding experience, this project ensures that even non-technical users can benefit from steganography. The approach balances usability with security, making it a practical solution for real-world applications. Future improvements could include more advanced encryption techniques and multi-format image support to broaden its usability.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Gallery</Template>
  <TotalTime>88</TotalTime>
  <Words>375</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Courier New</vt:lpstr>
      <vt:lpstr>Gill Sans MT</vt:lpstr>
      <vt:lpstr>Times New Roman</vt:lpstr>
      <vt:lpstr>Gallery</vt:lpstr>
      <vt:lpstr>Image Steganography Using Python</vt:lpstr>
      <vt:lpstr>OUTLINE</vt:lpstr>
      <vt:lpstr>Problem Statement</vt:lpstr>
      <vt:lpstr>Technology  used</vt:lpstr>
      <vt:lpstr>Wow factors</vt:lpstr>
      <vt:lpstr>End users</vt:lpstr>
      <vt:lpstr>ReSULTS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sudula</cp:lastModifiedBy>
  <cp:revision>26</cp:revision>
  <dcterms:created xsi:type="dcterms:W3CDTF">2021-05-26T16:50:10Z</dcterms:created>
  <dcterms:modified xsi:type="dcterms:W3CDTF">2025-02-20T11:22:23Z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