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4" r:id="rId3"/>
    <p:sldId id="265" r:id="rId4"/>
    <p:sldId id="267" r:id="rId5"/>
    <p:sldId id="268" r:id="rId6"/>
    <p:sldId id="269" r:id="rId7"/>
    <p:sldId id="270" r:id="rId8"/>
    <p:sldId id="283" r:id="rId9"/>
    <p:sldId id="271" r:id="rId10"/>
    <p:sldId id="272" r:id="rId11"/>
    <p:sldId id="282"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3" autoAdjust="0"/>
    <p:restoredTop sz="78823" autoAdjust="0"/>
  </p:normalViewPr>
  <p:slideViewPr>
    <p:cSldViewPr snapToGrid="0">
      <p:cViewPr varScale="1">
        <p:scale>
          <a:sx n="87" d="100"/>
          <a:sy n="87" d="100"/>
        </p:scale>
        <p:origin x="712" y="52"/>
      </p:cViewPr>
      <p:guideLst/>
    </p:cSldViewPr>
  </p:slideViewPr>
  <p:outlineViewPr>
    <p:cViewPr>
      <p:scale>
        <a:sx n="33" d="100"/>
        <a:sy n="33" d="100"/>
      </p:scale>
      <p:origin x="0" y="-18944"/>
    </p:cViewPr>
  </p:outlineViewPr>
  <p:notesTextViewPr>
    <p:cViewPr>
      <p:scale>
        <a:sx n="1" d="1"/>
        <a:sy n="1" d="1"/>
      </p:scale>
      <p:origin x="0" y="0"/>
    </p:cViewPr>
  </p:notesTextViewPr>
  <p:sorterViewPr>
    <p:cViewPr>
      <p:scale>
        <a:sx n="100" d="100"/>
        <a:sy n="100" d="100"/>
      </p:scale>
      <p:origin x="0" y="-2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LENKALLAPALLY" userId="6f7fd122be655aeb" providerId="LiveId" clId="{BC8F0D2C-DE25-4072-B195-26837398D619}"/>
    <pc:docChg chg="modSld">
      <pc:chgData name="Sai LENKALLAPALLY" userId="6f7fd122be655aeb" providerId="LiveId" clId="{BC8F0D2C-DE25-4072-B195-26837398D619}" dt="2025-04-09T21:34:35.630" v="83" actId="20577"/>
      <pc:docMkLst>
        <pc:docMk/>
      </pc:docMkLst>
      <pc:sldChg chg="modNotesTx">
        <pc:chgData name="Sai LENKALLAPALLY" userId="6f7fd122be655aeb" providerId="LiveId" clId="{BC8F0D2C-DE25-4072-B195-26837398D619}" dt="2025-04-07T21:52:35.138" v="2" actId="20577"/>
        <pc:sldMkLst>
          <pc:docMk/>
          <pc:sldMk cId="144210618" sldId="264"/>
        </pc:sldMkLst>
      </pc:sldChg>
      <pc:sldChg chg="modNotesTx">
        <pc:chgData name="Sai LENKALLAPALLY" userId="6f7fd122be655aeb" providerId="LiveId" clId="{BC8F0D2C-DE25-4072-B195-26837398D619}" dt="2025-04-07T21:52:59.689" v="7" actId="20577"/>
        <pc:sldMkLst>
          <pc:docMk/>
          <pc:sldMk cId="3661215371" sldId="267"/>
        </pc:sldMkLst>
      </pc:sldChg>
      <pc:sldChg chg="modNotesTx">
        <pc:chgData name="Sai LENKALLAPALLY" userId="6f7fd122be655aeb" providerId="LiveId" clId="{BC8F0D2C-DE25-4072-B195-26837398D619}" dt="2025-04-07T22:02:19.550" v="9" actId="20577"/>
        <pc:sldMkLst>
          <pc:docMk/>
          <pc:sldMk cId="3198705103" sldId="276"/>
        </pc:sldMkLst>
      </pc:sldChg>
      <pc:sldChg chg="modNotesTx">
        <pc:chgData name="Sai LENKALLAPALLY" userId="6f7fd122be655aeb" providerId="LiveId" clId="{BC8F0D2C-DE25-4072-B195-26837398D619}" dt="2025-04-09T20:25:07.038" v="47" actId="20577"/>
        <pc:sldMkLst>
          <pc:docMk/>
          <pc:sldMk cId="289359170" sldId="277"/>
        </pc:sldMkLst>
      </pc:sldChg>
      <pc:sldChg chg="modNotesTx">
        <pc:chgData name="Sai LENKALLAPALLY" userId="6f7fd122be655aeb" providerId="LiveId" clId="{BC8F0D2C-DE25-4072-B195-26837398D619}" dt="2025-04-09T21:25:02.415" v="77" actId="20577"/>
        <pc:sldMkLst>
          <pc:docMk/>
          <pc:sldMk cId="3130317287" sldId="279"/>
        </pc:sldMkLst>
      </pc:sldChg>
      <pc:sldChg chg="modNotesTx">
        <pc:chgData name="Sai LENKALLAPALLY" userId="6f7fd122be655aeb" providerId="LiveId" clId="{BC8F0D2C-DE25-4072-B195-26837398D619}" dt="2025-04-09T21:34:35.630" v="83" actId="20577"/>
        <pc:sldMkLst>
          <pc:docMk/>
          <pc:sldMk cId="304054502"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164CE-8207-4FA3-BE1E-3B069C9F8E6E}"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801BA-36E0-4523-ADA9-C48756789E7A}" type="slidenum">
              <a:rPr lang="en-US" smtClean="0"/>
              <a:t>‹#›</a:t>
            </a:fld>
            <a:endParaRPr lang="en-US"/>
          </a:p>
        </p:txBody>
      </p:sp>
    </p:spTree>
    <p:extLst>
      <p:ext uri="{BB962C8B-B14F-4D97-AF65-F5344CB8AC3E}">
        <p14:creationId xmlns:p14="http://schemas.microsoft.com/office/powerpoint/2010/main" val="219222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My name is Amruth </a:t>
            </a:r>
            <a:r>
              <a:rPr lang="en-US" dirty="0" err="1"/>
              <a:t>Reddy,Nagi</a:t>
            </a:r>
            <a:r>
              <a:rPr lang="en-US" dirty="0"/>
              <a:t> Reddy Palli They are my team members </a:t>
            </a:r>
            <a:r>
              <a:rPr lang="en-US" dirty="0" err="1"/>
              <a:t>Lenkallapally</a:t>
            </a:r>
            <a:r>
              <a:rPr lang="en-US" dirty="0"/>
              <a:t> Sai Charan, Guddu Yadav. Today, our team will be presenting our research on LEAP-VO, which stands for Long-term Effective Any Point Tracking for Visual Odometry. This work is aimed at improving how machines like robots and autonomous vehicles understand their motion through video frames. We’ve focused on overcoming some key limitations in current Visual Odometry systems, and we propose an innovative tracking module called LEAP to do that. (Transition) Let’s start by understanding the problem we’re addressing.</a:t>
            </a:r>
          </a:p>
        </p:txBody>
      </p:sp>
      <p:sp>
        <p:nvSpPr>
          <p:cNvPr id="4" name="Slide Number Placeholder 3"/>
          <p:cNvSpPr>
            <a:spLocks noGrp="1"/>
          </p:cNvSpPr>
          <p:nvPr>
            <p:ph type="sldNum" sz="quarter" idx="5"/>
          </p:nvPr>
        </p:nvSpPr>
        <p:spPr/>
        <p:txBody>
          <a:bodyPr/>
          <a:lstStyle/>
          <a:p>
            <a:fld id="{5F8801BA-36E0-4523-ADA9-C48756789E7A}" type="slidenum">
              <a:rPr lang="en-US" smtClean="0"/>
              <a:t>1</a:t>
            </a:fld>
            <a:endParaRPr lang="en-US"/>
          </a:p>
        </p:txBody>
      </p:sp>
    </p:spTree>
    <p:extLst>
      <p:ext uri="{BB962C8B-B14F-4D97-AF65-F5344CB8AC3E}">
        <p14:creationId xmlns:p14="http://schemas.microsoft.com/office/powerpoint/2010/main" val="323989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Main Components</a:t>
            </a:r>
          </a:p>
          <a:p>
            <a:pPr>
              <a:buFont typeface="+mj-lt"/>
              <a:buAutoNum type="arabicPeriod"/>
            </a:pPr>
            <a:r>
              <a:rPr lang="en-US" b="1" dirty="0" err="1"/>
              <a:t>Keypoint</a:t>
            </a:r>
            <a:r>
              <a:rPr lang="en-US" b="1" dirty="0"/>
              <a:t> Extraction</a:t>
            </a:r>
            <a:endParaRPr lang="en-US" dirty="0"/>
          </a:p>
          <a:p>
            <a:pPr marL="742950" lvl="1" indent="-285750">
              <a:buFont typeface="+mj-lt"/>
              <a:buAutoNum type="arabicPeriod"/>
            </a:pPr>
            <a:r>
              <a:rPr lang="en-US" dirty="0"/>
              <a:t>Identifies important and stable feature points in images.</a:t>
            </a:r>
          </a:p>
          <a:p>
            <a:pPr marL="742950" lvl="1" indent="-285750">
              <a:buFont typeface="+mj-lt"/>
              <a:buAutoNum type="arabicPeriod"/>
            </a:pPr>
            <a:r>
              <a:rPr lang="en-US" dirty="0"/>
              <a:t>These points help track movement over multiple frames.</a:t>
            </a:r>
          </a:p>
          <a:p>
            <a:pPr>
              <a:buFont typeface="+mj-lt"/>
              <a:buAutoNum type="arabicPeriod"/>
            </a:pPr>
            <a:r>
              <a:rPr lang="en-US" b="1" dirty="0"/>
              <a:t>LEAP Tracking</a:t>
            </a:r>
            <a:endParaRPr lang="en-US" dirty="0"/>
          </a:p>
          <a:p>
            <a:pPr marL="742950" lvl="1" indent="-285750">
              <a:buFont typeface="+mj-lt"/>
              <a:buAutoNum type="arabicPeriod"/>
            </a:pPr>
            <a:r>
              <a:rPr lang="en-US" dirty="0"/>
              <a:t>Follows </a:t>
            </a:r>
            <a:r>
              <a:rPr lang="en-US" dirty="0" err="1"/>
              <a:t>keypoints</a:t>
            </a:r>
            <a:r>
              <a:rPr lang="en-US" dirty="0"/>
              <a:t> as they move across frames.</a:t>
            </a:r>
          </a:p>
          <a:p>
            <a:pPr marL="742950" lvl="1" indent="-285750">
              <a:buFont typeface="+mj-lt"/>
              <a:buAutoNum type="arabicPeriod"/>
            </a:pPr>
            <a:r>
              <a:rPr lang="en-US" dirty="0"/>
              <a:t>Ensures consistency even when the scene changes.</a:t>
            </a:r>
          </a:p>
          <a:p>
            <a:pPr>
              <a:buFont typeface="+mj-lt"/>
              <a:buAutoNum type="arabicPeriod"/>
            </a:pPr>
            <a:r>
              <a:rPr lang="en-US" b="1" dirty="0"/>
              <a:t>Track Filtering</a:t>
            </a:r>
            <a:endParaRPr lang="en-US" dirty="0"/>
          </a:p>
          <a:p>
            <a:pPr marL="742950" lvl="1" indent="-285750">
              <a:buFont typeface="+mj-lt"/>
              <a:buAutoNum type="arabicPeriod"/>
            </a:pPr>
            <a:r>
              <a:rPr lang="en-US" dirty="0"/>
              <a:t>Removes </a:t>
            </a:r>
            <a:r>
              <a:rPr lang="en-US" dirty="0" err="1"/>
              <a:t>keypoints</a:t>
            </a:r>
            <a:r>
              <a:rPr lang="en-US" dirty="0"/>
              <a:t> that are unreliable due to blur, occlusion, or movement.</a:t>
            </a:r>
          </a:p>
          <a:p>
            <a:pPr marL="742950" lvl="1" indent="-285750">
              <a:buFont typeface="+mj-lt"/>
              <a:buAutoNum type="arabicPeriod"/>
            </a:pPr>
            <a:r>
              <a:rPr lang="en-US" dirty="0"/>
              <a:t>Ensures only high-quality points are used for tracking.</a:t>
            </a:r>
          </a:p>
          <a:p>
            <a:pPr>
              <a:buFont typeface="+mj-lt"/>
              <a:buAutoNum type="arabicPeriod"/>
            </a:pPr>
            <a:r>
              <a:rPr lang="en-US" b="1" dirty="0"/>
              <a:t>Sliding Window Bundle Adjustment</a:t>
            </a:r>
            <a:endParaRPr lang="en-US" dirty="0"/>
          </a:p>
          <a:p>
            <a:pPr marL="742950" lvl="1" indent="-285750">
              <a:buFont typeface="+mj-lt"/>
              <a:buAutoNum type="arabicPeriod"/>
            </a:pPr>
            <a:r>
              <a:rPr lang="en-US" dirty="0"/>
              <a:t>Optimizes camera motion and 3D point positions.</a:t>
            </a:r>
          </a:p>
          <a:p>
            <a:pPr marL="742950" lvl="1" indent="-285750">
              <a:buFont typeface="+mj-lt"/>
              <a:buAutoNum type="arabicPeriod"/>
            </a:pPr>
            <a:r>
              <a:rPr lang="en-US" dirty="0"/>
              <a:t>Keeps calculations efficient by focusing on a limited time window.</a:t>
            </a:r>
          </a:p>
          <a:p>
            <a:pPr>
              <a:buNone/>
            </a:pPr>
            <a:r>
              <a:rPr lang="en-US" b="1" dirty="0"/>
              <a:t>Key Advantages</a:t>
            </a:r>
          </a:p>
          <a:p>
            <a:pPr>
              <a:buFont typeface="Arial" panose="020B0604020202020204" pitchFamily="34" charset="0"/>
              <a:buChar char="•"/>
            </a:pPr>
            <a:r>
              <a:rPr lang="en-US" b="1" dirty="0"/>
              <a:t>Bidirectional Tracking</a:t>
            </a:r>
            <a:r>
              <a:rPr lang="en-US" dirty="0"/>
              <a:t> – Tracks </a:t>
            </a:r>
            <a:r>
              <a:rPr lang="en-US" dirty="0" err="1"/>
              <a:t>keypoints</a:t>
            </a:r>
            <a:r>
              <a:rPr lang="en-US" dirty="0"/>
              <a:t> both forward and backward in time to improve accuracy.</a:t>
            </a:r>
          </a:p>
          <a:p>
            <a:pPr>
              <a:buFont typeface="Arial" panose="020B0604020202020204" pitchFamily="34" charset="0"/>
              <a:buChar char="•"/>
            </a:pPr>
            <a:r>
              <a:rPr lang="en-US" b="1" dirty="0"/>
              <a:t>Occlusion Handling</a:t>
            </a:r>
            <a:r>
              <a:rPr lang="en-US" dirty="0"/>
              <a:t> – Can remember points even if they disappear temporarily and resume tracking when they reappear.</a:t>
            </a:r>
          </a:p>
          <a:p>
            <a:pPr>
              <a:buFont typeface="Arial" panose="020B0604020202020204" pitchFamily="34" charset="0"/>
              <a:buChar char="•"/>
            </a:pPr>
            <a:r>
              <a:rPr lang="en-US" b="1" dirty="0"/>
              <a:t>Dynamic Environment Adaptation</a:t>
            </a:r>
            <a:r>
              <a:rPr lang="en-US" dirty="0"/>
              <a:t> – Works well in changing conditions with moving objects or shifting backgrounds.</a:t>
            </a:r>
          </a:p>
        </p:txBody>
      </p:sp>
      <p:sp>
        <p:nvSpPr>
          <p:cNvPr id="4" name="Slide Number Placeholder 3"/>
          <p:cNvSpPr>
            <a:spLocks noGrp="1"/>
          </p:cNvSpPr>
          <p:nvPr>
            <p:ph type="sldNum" sz="quarter" idx="5"/>
          </p:nvPr>
        </p:nvSpPr>
        <p:spPr/>
        <p:txBody>
          <a:bodyPr/>
          <a:lstStyle/>
          <a:p>
            <a:fld id="{5F8801BA-36E0-4523-ADA9-C48756789E7A}" type="slidenum">
              <a:rPr lang="en-US" smtClean="0"/>
              <a:t>10</a:t>
            </a:fld>
            <a:endParaRPr lang="en-US"/>
          </a:p>
        </p:txBody>
      </p:sp>
    </p:spTree>
    <p:extLst>
      <p:ext uri="{BB962C8B-B14F-4D97-AF65-F5344CB8AC3E}">
        <p14:creationId xmlns:p14="http://schemas.microsoft.com/office/powerpoint/2010/main" val="239239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Why is Track Filtering Needed?</a:t>
            </a:r>
          </a:p>
          <a:p>
            <a:pPr>
              <a:buFont typeface="Arial" panose="020B0604020202020204" pitchFamily="34" charset="0"/>
              <a:buChar char="•"/>
            </a:pPr>
            <a:r>
              <a:rPr lang="en-US" dirty="0"/>
              <a:t>Not all tracked points are useful for calculating movement from images.</a:t>
            </a:r>
          </a:p>
          <a:p>
            <a:pPr>
              <a:buFont typeface="Arial" panose="020B0604020202020204" pitchFamily="34" charset="0"/>
              <a:buChar char="•"/>
            </a:pPr>
            <a:r>
              <a:rPr lang="en-US" dirty="0"/>
              <a:t>Some points can cause </a:t>
            </a:r>
            <a:r>
              <a:rPr lang="en-US" b="1" dirty="0"/>
              <a:t>errors</a:t>
            </a:r>
            <a:r>
              <a:rPr lang="en-US" dirty="0"/>
              <a:t> if they are blurry, moving, or unreliable.</a:t>
            </a:r>
          </a:p>
          <a:p>
            <a:pPr>
              <a:buFont typeface="Arial" panose="020B0604020202020204" pitchFamily="34" charset="0"/>
              <a:buChar char="•"/>
            </a:pPr>
            <a:r>
              <a:rPr lang="en-US" dirty="0"/>
              <a:t>The system removes </a:t>
            </a:r>
            <a:r>
              <a:rPr lang="en-US" b="1" dirty="0"/>
              <a:t>bad points</a:t>
            </a:r>
            <a:r>
              <a:rPr lang="en-US" dirty="0"/>
              <a:t> to improve accuracy.</a:t>
            </a:r>
          </a:p>
          <a:p>
            <a:pPr>
              <a:buNone/>
            </a:pPr>
            <a:r>
              <a:rPr lang="en-US" b="1" dirty="0"/>
              <a:t>Three Ways the System Filters Points</a:t>
            </a:r>
          </a:p>
          <a:p>
            <a:pPr>
              <a:buFont typeface="+mj-lt"/>
              <a:buAutoNum type="arabicPeriod"/>
            </a:pPr>
            <a:r>
              <a:rPr lang="en-US" b="1" dirty="0"/>
              <a:t>Visibility Filtering</a:t>
            </a:r>
            <a:endParaRPr lang="en-US" dirty="0"/>
          </a:p>
          <a:p>
            <a:pPr marL="742950" lvl="1" indent="-285750">
              <a:buFont typeface="+mj-lt"/>
              <a:buAutoNum type="arabicPeriod"/>
            </a:pPr>
            <a:r>
              <a:rPr lang="en-US" dirty="0"/>
              <a:t>Keeps only </a:t>
            </a:r>
            <a:r>
              <a:rPr lang="en-US" b="1" dirty="0"/>
              <a:t>clearly visible</a:t>
            </a:r>
            <a:r>
              <a:rPr lang="en-US" dirty="0"/>
              <a:t> points.</a:t>
            </a:r>
          </a:p>
          <a:p>
            <a:pPr marL="742950" lvl="1" indent="-285750">
              <a:buFont typeface="+mj-lt"/>
              <a:buAutoNum type="arabicPeriod"/>
            </a:pPr>
            <a:r>
              <a:rPr lang="en-US" dirty="0"/>
              <a:t>If a point’s visibility is </a:t>
            </a:r>
            <a:r>
              <a:rPr lang="en-US" b="1" dirty="0"/>
              <a:t>above 90% (0.9 threshold),</a:t>
            </a:r>
            <a:r>
              <a:rPr lang="en-US" dirty="0"/>
              <a:t> it is kept.</a:t>
            </a:r>
          </a:p>
          <a:p>
            <a:pPr marL="742950" lvl="1" indent="-285750">
              <a:buFont typeface="+mj-lt"/>
              <a:buAutoNum type="arabicPeriod"/>
            </a:pPr>
            <a:r>
              <a:rPr lang="en-US" dirty="0"/>
              <a:t>Ensures tracking focuses on </a:t>
            </a:r>
            <a:r>
              <a:rPr lang="en-US" b="1" dirty="0"/>
              <a:t>reliable points</a:t>
            </a:r>
            <a:r>
              <a:rPr lang="en-US" dirty="0"/>
              <a:t>.</a:t>
            </a:r>
          </a:p>
          <a:p>
            <a:pPr>
              <a:buFont typeface="+mj-lt"/>
              <a:buAutoNum type="arabicPeriod"/>
            </a:pPr>
            <a:r>
              <a:rPr lang="en-US" b="1" dirty="0"/>
              <a:t>Dynamic Track Filtering</a:t>
            </a:r>
            <a:endParaRPr lang="en-US" dirty="0"/>
          </a:p>
          <a:p>
            <a:pPr marL="742950" lvl="1" indent="-285750">
              <a:buFont typeface="+mj-lt"/>
              <a:buAutoNum type="arabicPeriod"/>
            </a:pPr>
            <a:r>
              <a:rPr lang="en-US" dirty="0"/>
              <a:t>Removes points on </a:t>
            </a:r>
            <a:r>
              <a:rPr lang="en-US" b="1" dirty="0"/>
              <a:t>moving objects</a:t>
            </a:r>
            <a:r>
              <a:rPr lang="en-US" dirty="0"/>
              <a:t> (like people or cars).</a:t>
            </a:r>
          </a:p>
          <a:p>
            <a:pPr marL="742950" lvl="1" indent="-285750">
              <a:buFont typeface="+mj-lt"/>
              <a:buAutoNum type="arabicPeriod"/>
            </a:pPr>
            <a:r>
              <a:rPr lang="en-US" dirty="0"/>
              <a:t>If a point’s movement score is </a:t>
            </a:r>
            <a:r>
              <a:rPr lang="en-US" b="1" dirty="0"/>
              <a:t>less than 90% (0.9 threshold),</a:t>
            </a:r>
            <a:r>
              <a:rPr lang="en-US" dirty="0"/>
              <a:t> it is removed.</a:t>
            </a:r>
          </a:p>
          <a:p>
            <a:pPr marL="742950" lvl="1" indent="-285750">
              <a:buFont typeface="+mj-lt"/>
              <a:buAutoNum type="arabicPeriod"/>
            </a:pPr>
            <a:r>
              <a:rPr lang="en-US" dirty="0"/>
              <a:t>Prevents the system from getting confused by </a:t>
            </a:r>
            <a:r>
              <a:rPr lang="en-US" b="1" dirty="0"/>
              <a:t>objects that don’t stay in place</a:t>
            </a:r>
            <a:r>
              <a:rPr lang="en-US" dirty="0"/>
              <a:t>.</a:t>
            </a:r>
          </a:p>
          <a:p>
            <a:pPr>
              <a:buFont typeface="+mj-lt"/>
              <a:buAutoNum type="arabicPeriod"/>
            </a:pPr>
            <a:r>
              <a:rPr lang="en-US" b="1" dirty="0"/>
              <a:t>Uncertainty Filtering</a:t>
            </a:r>
            <a:endParaRPr lang="en-US" dirty="0"/>
          </a:p>
          <a:p>
            <a:pPr marL="742950" lvl="1" indent="-285750">
              <a:buFont typeface="+mj-lt"/>
              <a:buAutoNum type="arabicPeriod"/>
            </a:pPr>
            <a:r>
              <a:rPr lang="en-US" dirty="0"/>
              <a:t>Removes points if the system </a:t>
            </a:r>
            <a:r>
              <a:rPr lang="en-US" b="1" dirty="0"/>
              <a:t>is not confident</a:t>
            </a:r>
            <a:r>
              <a:rPr lang="en-US" dirty="0"/>
              <a:t> about tracking them.</a:t>
            </a:r>
          </a:p>
          <a:p>
            <a:pPr marL="742950" lvl="1" indent="-285750">
              <a:buFont typeface="+mj-lt"/>
              <a:buAutoNum type="arabicPeriod"/>
            </a:pPr>
            <a:r>
              <a:rPr lang="en-US" dirty="0"/>
              <a:t>Uses an </a:t>
            </a:r>
            <a:r>
              <a:rPr lang="en-US" b="1" dirty="0"/>
              <a:t>uncertainty threshold of 0.8</a:t>
            </a:r>
            <a:r>
              <a:rPr lang="en-US" dirty="0"/>
              <a:t> to decide.</a:t>
            </a:r>
          </a:p>
          <a:p>
            <a:pPr marL="742950" lvl="1" indent="-285750">
              <a:buFont typeface="+mj-lt"/>
              <a:buAutoNum type="arabicPeriod"/>
            </a:pPr>
            <a:r>
              <a:rPr lang="en-US" dirty="0"/>
              <a:t>Ensures only </a:t>
            </a:r>
            <a:r>
              <a:rPr lang="en-US" b="1" dirty="0"/>
              <a:t>high-confidence</a:t>
            </a:r>
            <a:r>
              <a:rPr lang="en-US" dirty="0"/>
              <a:t> points are used.</a:t>
            </a:r>
          </a:p>
          <a:p>
            <a:pPr>
              <a:buNone/>
            </a:pPr>
            <a:r>
              <a:rPr lang="en-US" b="1" dirty="0"/>
              <a:t>What the Images Show</a:t>
            </a:r>
          </a:p>
          <a:p>
            <a:pPr>
              <a:buFont typeface="Arial" panose="020B0604020202020204" pitchFamily="34" charset="0"/>
              <a:buChar char="•"/>
            </a:pPr>
            <a:r>
              <a:rPr lang="en-US" b="1" dirty="0"/>
              <a:t>Left images (Green circles):</a:t>
            </a:r>
            <a:r>
              <a:rPr lang="en-US" dirty="0"/>
              <a:t> These are the </a:t>
            </a:r>
            <a:r>
              <a:rPr lang="en-US" b="1" dirty="0"/>
              <a:t>most reliable</a:t>
            </a:r>
            <a:r>
              <a:rPr lang="en-US" dirty="0"/>
              <a:t> tracking points (lowest uncertainty).</a:t>
            </a:r>
          </a:p>
          <a:p>
            <a:pPr>
              <a:buFont typeface="Arial" panose="020B0604020202020204" pitchFamily="34" charset="0"/>
              <a:buChar char="•"/>
            </a:pPr>
            <a:r>
              <a:rPr lang="en-US" b="1" dirty="0"/>
              <a:t>Right images (Yellow circles):</a:t>
            </a:r>
            <a:r>
              <a:rPr lang="en-US" dirty="0"/>
              <a:t> These are the </a:t>
            </a:r>
            <a:r>
              <a:rPr lang="en-US" b="1" dirty="0"/>
              <a:t>least reliable</a:t>
            </a:r>
            <a:r>
              <a:rPr lang="en-US" dirty="0"/>
              <a:t> tracking points (highest uncertainty).</a:t>
            </a:r>
          </a:p>
          <a:p>
            <a:pPr>
              <a:buFont typeface="Arial" panose="020B0604020202020204" pitchFamily="34" charset="0"/>
              <a:buChar char="•"/>
            </a:pPr>
            <a:r>
              <a:rPr lang="en-US" dirty="0"/>
              <a:t>In a scene with people, points on </a:t>
            </a:r>
            <a:r>
              <a:rPr lang="en-US" b="1" dirty="0"/>
              <a:t>moving objects</a:t>
            </a:r>
            <a:r>
              <a:rPr lang="en-US" dirty="0"/>
              <a:t> (like people) are often </a:t>
            </a:r>
            <a:r>
              <a:rPr lang="en-US" b="1" dirty="0"/>
              <a:t>yellow</a:t>
            </a:r>
            <a:r>
              <a:rPr lang="en-US" dirty="0"/>
              <a:t> (uncertain).</a:t>
            </a:r>
          </a:p>
          <a:p>
            <a:pPr>
              <a:buFont typeface="Arial" panose="020B0604020202020204" pitchFamily="34" charset="0"/>
              <a:buChar char="•"/>
            </a:pPr>
            <a:r>
              <a:rPr lang="en-US" dirty="0"/>
              <a:t>In a stable scene (like a room), background objects have more </a:t>
            </a:r>
            <a:r>
              <a:rPr lang="en-US" b="1" dirty="0"/>
              <a:t>green</a:t>
            </a:r>
            <a:r>
              <a:rPr lang="en-US" dirty="0"/>
              <a:t> points (reliable).</a:t>
            </a:r>
          </a:p>
          <a:p>
            <a:endParaRPr lang="en-IN" dirty="0"/>
          </a:p>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11</a:t>
            </a:fld>
            <a:endParaRPr lang="en-US"/>
          </a:p>
        </p:txBody>
      </p:sp>
    </p:spTree>
    <p:extLst>
      <p:ext uri="{BB962C8B-B14F-4D97-AF65-F5344CB8AC3E}">
        <p14:creationId xmlns:p14="http://schemas.microsoft.com/office/powerpoint/2010/main" val="160810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 me now describe the experimental </a:t>
            </a:r>
            <a:r>
              <a:rPr lang="en-US" dirty="0" err="1"/>
              <a:t>setup.The</a:t>
            </a:r>
            <a:r>
              <a:rPr lang="en-US" dirty="0"/>
              <a:t> authors evaluated LEAP-VO on three diverse datasets to test its performance across different scenarios.</a:t>
            </a:r>
          </a:p>
          <a:p>
            <a:pPr>
              <a:buNone/>
            </a:pPr>
            <a:r>
              <a:rPr lang="en-US" dirty="0"/>
              <a:t>First, Replica provides synthetic indoor environments with 16 camera trajectories. While these scenes are static, they include challenging occlusions to test tracking robustness.</a:t>
            </a:r>
          </a:p>
          <a:p>
            <a:pPr>
              <a:buNone/>
            </a:pPr>
            <a:r>
              <a:rPr lang="en-US" dirty="0"/>
              <a:t>Second, MPI Sintel contains dynamic scenes from animated films, featuring complex object motion alongside camera motion. These sequences also include realistic imaging effects like motion blur.</a:t>
            </a:r>
          </a:p>
          <a:p>
            <a:pPr>
              <a:buNone/>
            </a:pPr>
            <a:r>
              <a:rPr lang="en-US" dirty="0"/>
              <a:t>Third, </a:t>
            </a:r>
            <a:r>
              <a:rPr lang="en-US" dirty="0" err="1"/>
              <a:t>TartanAir</a:t>
            </a:r>
            <a:r>
              <a:rPr lang="en-US" dirty="0"/>
              <a:t> Shibuya presents real-world dynamic environments with multiple moving humans, making it the most challenging dataset for visual odometry.</a:t>
            </a:r>
          </a:p>
          <a:p>
            <a:pPr>
              <a:buNone/>
            </a:pPr>
            <a:r>
              <a:rPr lang="en-US" dirty="0"/>
              <a:t>For evaluation, they used three standard metrics: Absolute Translation Error measures overall trajectory accuracy, while Relative Position Error measures local accuracy in both translation and rotation.</a:t>
            </a:r>
          </a:p>
          <a:p>
            <a:r>
              <a:rPr lang="en-US" dirty="0"/>
              <a:t>Coming to implementation was trained on the TAP-</a:t>
            </a:r>
            <a:r>
              <a:rPr lang="en-US" dirty="0" err="1"/>
              <a:t>VidKubric</a:t>
            </a:r>
            <a:r>
              <a:rPr lang="en-US" dirty="0"/>
              <a:t> dataset for 100,000 steps using 4 NVIDIA A100 GPUs</a:t>
            </a:r>
          </a:p>
        </p:txBody>
      </p:sp>
      <p:sp>
        <p:nvSpPr>
          <p:cNvPr id="4" name="Slide Number Placeholder 3"/>
          <p:cNvSpPr>
            <a:spLocks noGrp="1"/>
          </p:cNvSpPr>
          <p:nvPr>
            <p:ph type="sldNum" sz="quarter" idx="5"/>
          </p:nvPr>
        </p:nvSpPr>
        <p:spPr/>
        <p:txBody>
          <a:bodyPr/>
          <a:lstStyle/>
          <a:p>
            <a:fld id="{5F8801BA-36E0-4523-ADA9-C48756789E7A}" type="slidenum">
              <a:rPr lang="en-US" smtClean="0"/>
              <a:t>12</a:t>
            </a:fld>
            <a:endParaRPr lang="en-US"/>
          </a:p>
        </p:txBody>
      </p:sp>
    </p:spTree>
    <p:extLst>
      <p:ext uri="{BB962C8B-B14F-4D97-AF65-F5344CB8AC3E}">
        <p14:creationId xmlns:p14="http://schemas.microsoft.com/office/powerpoint/2010/main" val="2387872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Let's first look at the results on the Replica dataset, which features static indoor environments. As shown in the table, LEAP-VO outperforms other visual odometry methods across all metrics.</a:t>
            </a:r>
          </a:p>
          <a:p>
            <a:pPr>
              <a:buNone/>
            </a:pPr>
            <a:r>
              <a:rPr lang="en-US" dirty="0"/>
              <a:t>While traditional SLAM methods like ORB-SLAM2 and </a:t>
            </a:r>
            <a:r>
              <a:rPr lang="en-US" dirty="0" err="1"/>
              <a:t>DynaSLAM</a:t>
            </a:r>
            <a:r>
              <a:rPr lang="en-US" dirty="0"/>
              <a:t> show very good performance here because they incorporate </a:t>
            </a:r>
            <a:r>
              <a:rPr lang="en-US" dirty="0" err="1"/>
              <a:t>relocalization</a:t>
            </a:r>
            <a:r>
              <a:rPr lang="en-US" dirty="0"/>
              <a:t> and loop closure - essentially, they can recover from tracking loss by recognizing previously visited locations. This explains their low ATE values.</a:t>
            </a:r>
          </a:p>
          <a:p>
            <a:pPr>
              <a:buNone/>
            </a:pPr>
            <a:r>
              <a:rPr lang="en-US" dirty="0"/>
              <a:t>Among pure visual odometry methods without </a:t>
            </a:r>
            <a:r>
              <a:rPr lang="en-US" dirty="0" err="1"/>
              <a:t>relocalization</a:t>
            </a:r>
            <a:r>
              <a:rPr lang="en-US" dirty="0"/>
              <a:t>, our LEAP-VO achieves the best results with an ATE of 0.204 meters, significantly better than DROID-SLAM, </a:t>
            </a:r>
            <a:r>
              <a:rPr lang="en-US" dirty="0" err="1"/>
              <a:t>TartanVO</a:t>
            </a:r>
            <a:r>
              <a:rPr lang="en-US" dirty="0"/>
              <a:t>, and other recent approaches.</a:t>
            </a:r>
          </a:p>
          <a:p>
            <a:pPr>
              <a:buNone/>
            </a:pPr>
            <a:r>
              <a:rPr lang="en-US" dirty="0"/>
              <a:t>The key advantage of this method in these static scenes is the ability to handle occlusions. </a:t>
            </a:r>
          </a:p>
        </p:txBody>
      </p:sp>
      <p:sp>
        <p:nvSpPr>
          <p:cNvPr id="4" name="Slide Number Placeholder 3"/>
          <p:cNvSpPr>
            <a:spLocks noGrp="1"/>
          </p:cNvSpPr>
          <p:nvPr>
            <p:ph type="sldNum" sz="quarter" idx="5"/>
          </p:nvPr>
        </p:nvSpPr>
        <p:spPr/>
        <p:txBody>
          <a:bodyPr/>
          <a:lstStyle/>
          <a:p>
            <a:fld id="{5F8801BA-36E0-4523-ADA9-C48756789E7A}" type="slidenum">
              <a:rPr lang="en-US" smtClean="0"/>
              <a:t>13</a:t>
            </a:fld>
            <a:endParaRPr lang="en-US"/>
          </a:p>
        </p:txBody>
      </p:sp>
    </p:spTree>
    <p:extLst>
      <p:ext uri="{BB962C8B-B14F-4D97-AF65-F5344CB8AC3E}">
        <p14:creationId xmlns:p14="http://schemas.microsoft.com/office/powerpoint/2010/main" val="4212173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Moving to dynamic scenes, we see LEAP-VO's advantages really shine. On the MPI Sintel dataset, traditional methods like ORB-SLAM2 and </a:t>
            </a:r>
            <a:r>
              <a:rPr lang="en-US" dirty="0" err="1"/>
              <a:t>DynaSLAM</a:t>
            </a:r>
            <a:r>
              <a:rPr lang="en-US" dirty="0"/>
              <a:t> completely fail to track the camera due to moving objects. The 'X' marks in the table indicate tracking failure.</a:t>
            </a:r>
          </a:p>
          <a:p>
            <a:pPr>
              <a:buNone/>
            </a:pPr>
            <a:r>
              <a:rPr lang="en-US" dirty="0"/>
              <a:t>Our method achieves an ATE of just 0.037 meters, which is significantly better than all other approaches. </a:t>
            </a:r>
          </a:p>
          <a:p>
            <a:pPr>
              <a:buNone/>
            </a:pPr>
            <a:r>
              <a:rPr lang="en-US" dirty="0"/>
              <a:t>On the </a:t>
            </a:r>
            <a:r>
              <a:rPr lang="en-US" dirty="0" err="1"/>
              <a:t>TartanAir</a:t>
            </a:r>
            <a:r>
              <a:rPr lang="en-US" dirty="0"/>
              <a:t>-Shibuya dataset, which features multiple moving humans, this approach again demonstrates superior performance</a:t>
            </a:r>
          </a:p>
          <a:p>
            <a:pPr>
              <a:buNone/>
            </a:pPr>
            <a:r>
              <a:rPr lang="en-US" dirty="0"/>
              <a:t>Overall, LEAP-VO achieves an average ATE of 0.0290 meters across all </a:t>
            </a:r>
            <a:r>
              <a:rPr lang="en-US" dirty="0" err="1"/>
              <a:t>TartanAir</a:t>
            </a:r>
            <a:r>
              <a:rPr lang="en-US" dirty="0"/>
              <a:t> sequences.</a:t>
            </a:r>
          </a:p>
          <a:p>
            <a:pPr>
              <a:buNone/>
            </a:pPr>
            <a:r>
              <a:rPr lang="en-US" dirty="0"/>
              <a:t>These results clearly demonstrate that this approach to explicitly modeling dynamic objects and leveraging long-term temporal context leads to substantially more robust camera tracking in challenging real-world scenarios.</a:t>
            </a:r>
          </a:p>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14</a:t>
            </a:fld>
            <a:endParaRPr lang="en-US"/>
          </a:p>
        </p:txBody>
      </p:sp>
    </p:spTree>
    <p:extLst>
      <p:ext uri="{BB962C8B-B14F-4D97-AF65-F5344CB8AC3E}">
        <p14:creationId xmlns:p14="http://schemas.microsoft.com/office/powerpoint/2010/main" val="289894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ablation studies validate the effectiveness of individual components to the system’s </a:t>
            </a:r>
            <a:r>
              <a:rPr lang="en-US" dirty="0" err="1"/>
              <a:t>perfomance</a:t>
            </a:r>
            <a:r>
              <a:rPr lang="en-US" dirty="0"/>
              <a:t>. First, they examined the impact of track filtering approach on the MPI Sintel dataset. Using only visibility filtering gives an ATE of 0.118 meters. Adding dynamic filtering improves this to 0.085, and adding confidence filtering further improves to 0.054. With all components combined, we achieve our best result of 0.037.</a:t>
            </a:r>
          </a:p>
          <a:p>
            <a:pPr>
              <a:buNone/>
            </a:pPr>
            <a:r>
              <a:rPr lang="en-US" dirty="0"/>
              <a:t>For </a:t>
            </a:r>
            <a:r>
              <a:rPr lang="en-US" dirty="0" err="1"/>
              <a:t>keypoint</a:t>
            </a:r>
            <a:r>
              <a:rPr lang="en-US" dirty="0"/>
              <a:t> extraction, the results show that the distributed gradient-based sampling method achieves the best performance at 0.029 meters ATE, significantly outperforming uniform sampling and slightly better than random sampling and SIFT </a:t>
            </a:r>
            <a:r>
              <a:rPr lang="en-US" dirty="0" err="1"/>
              <a:t>keypoints</a:t>
            </a:r>
            <a:r>
              <a:rPr lang="en-US" dirty="0"/>
              <a:t>.</a:t>
            </a:r>
          </a:p>
          <a:p>
            <a:r>
              <a:rPr lang="en-US" dirty="0"/>
              <a:t>When comparing LEAP with </a:t>
            </a:r>
            <a:r>
              <a:rPr lang="en-US" dirty="0" err="1"/>
              <a:t>CoTracker</a:t>
            </a:r>
            <a:r>
              <a:rPr lang="en-US" dirty="0"/>
              <a:t> as the front-end, LEAP significantly outperforms </a:t>
            </a:r>
            <a:r>
              <a:rPr lang="en-US" dirty="0" err="1"/>
              <a:t>CoTracker</a:t>
            </a:r>
            <a:r>
              <a:rPr lang="en-US" dirty="0"/>
              <a:t> across all datasets, with especially dramatic improvements on dynamic scenes.</a:t>
            </a:r>
          </a:p>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15</a:t>
            </a:fld>
            <a:endParaRPr lang="en-US"/>
          </a:p>
        </p:txBody>
      </p:sp>
    </p:spTree>
    <p:extLst>
      <p:ext uri="{BB962C8B-B14F-4D97-AF65-F5344CB8AC3E}">
        <p14:creationId xmlns:p14="http://schemas.microsoft.com/office/powerpoint/2010/main" val="957333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dynamic track estimation is a key component of LEAP-VO. Here they present qualitative results across various datasets to demonstrate its effectiveness.</a:t>
            </a:r>
          </a:p>
          <a:p>
            <a:pPr>
              <a:buNone/>
            </a:pPr>
            <a:r>
              <a:rPr lang="en-US" dirty="0"/>
              <a:t>In Figure , we can see visualization results from three datasets. The odd columns show all point trajectories we track, while the even columns highlight only the points identified as dynamic by the model.</a:t>
            </a:r>
          </a:p>
          <a:p>
            <a:pPr>
              <a:buNone/>
            </a:pPr>
            <a:r>
              <a:rPr lang="en-US" dirty="0"/>
              <a:t>On the DAVIS dataset, this method accurately identifies the camel as a moving object while classifying the background as static. For MPI Sintel, which features more complex and rapid motion, this approach successfully captures the dynamic nature of characters and moving objects.</a:t>
            </a:r>
          </a:p>
          <a:p>
            <a:pPr>
              <a:buNone/>
            </a:pPr>
            <a:r>
              <a:rPr lang="en-US" dirty="0"/>
              <a:t>The </a:t>
            </a:r>
            <a:r>
              <a:rPr lang="en-US" dirty="0" err="1"/>
              <a:t>TartanAir</a:t>
            </a:r>
            <a:r>
              <a:rPr lang="en-US" dirty="0"/>
              <a:t>-Shibuya dataset presents the greatest challenge with multiple moving humans. Even here, this method reliably distinguishes between static and dynamic elements in the scene.</a:t>
            </a:r>
          </a:p>
          <a:p>
            <a:r>
              <a:rPr lang="en-US" dirty="0"/>
              <a:t>What's impressive is that this approach doesn't rely on semantic segmentation labels. Instead, it combines visual cues, temporal information, and inter-track relationships to determine the true motion state of each point. This means we can identify when objects that could move (like cars) are actually stationary, and conversely, when typically static objects are in motion.</a:t>
            </a:r>
          </a:p>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16</a:t>
            </a:fld>
            <a:endParaRPr lang="en-US"/>
          </a:p>
        </p:txBody>
      </p:sp>
    </p:spTree>
    <p:extLst>
      <p:ext uri="{BB962C8B-B14F-4D97-AF65-F5344CB8AC3E}">
        <p14:creationId xmlns:p14="http://schemas.microsoft.com/office/powerpoint/2010/main" val="172175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conclusion, LEAP-VO presents several significant contributions to the field of visual odometry. The LEAP module effectively combines visual, inter-track, and temporal cues to achieve robust point tracking even in challenging scenarios. The temporal probabilistic formulation provides meaningful uncertainty estimates that improve tracking reliability, while anchor-based approach enables effective handling of dynamic scenes.</a:t>
            </a:r>
          </a:p>
          <a:p>
            <a:pPr>
              <a:buNone/>
            </a:pPr>
            <a:r>
              <a:rPr lang="en-US" dirty="0"/>
              <a:t>What </a:t>
            </a:r>
            <a:r>
              <a:rPr lang="en-US"/>
              <a:t>distinguishes this work </a:t>
            </a:r>
            <a:r>
              <a:rPr lang="en-US" dirty="0"/>
              <a:t>is the novel integration of long-term point tracking as the front-end for visual odometry. This approach has proven highly effective, with our system significantly outperforming existing methods across various benchmarks. On Replica, we saw 20-30% improvement over other VO methods. On MPI Sintel with dynamic scenes, we achieved a 51% error reduction compared to the next best approach. Most impressively, on the challenging </a:t>
            </a:r>
            <a:r>
              <a:rPr lang="en-US" dirty="0" err="1"/>
              <a:t>TartanAir</a:t>
            </a:r>
            <a:r>
              <a:rPr lang="en-US" dirty="0"/>
              <a:t>-Shibuya dataset with multiple moving objects, we reduced the average trajectory error by 52%.</a:t>
            </a:r>
          </a:p>
          <a:p>
            <a:r>
              <a:rPr lang="en-US" dirty="0"/>
              <a:t>These results demonstrate that long-term tracking provides a powerful foundation for visual odometry, particularly in environments with occlusions and dynamic objects where traditional methods struggle. </a:t>
            </a:r>
          </a:p>
        </p:txBody>
      </p:sp>
      <p:sp>
        <p:nvSpPr>
          <p:cNvPr id="4" name="Slide Number Placeholder 3"/>
          <p:cNvSpPr>
            <a:spLocks noGrp="1"/>
          </p:cNvSpPr>
          <p:nvPr>
            <p:ph type="sldNum" sz="quarter" idx="5"/>
          </p:nvPr>
        </p:nvSpPr>
        <p:spPr/>
        <p:txBody>
          <a:bodyPr/>
          <a:lstStyle/>
          <a:p>
            <a:fld id="{5F8801BA-36E0-4523-ADA9-C48756789E7A}" type="slidenum">
              <a:rPr lang="en-US" smtClean="0"/>
              <a:t>17</a:t>
            </a:fld>
            <a:endParaRPr lang="en-US"/>
          </a:p>
        </p:txBody>
      </p:sp>
    </p:spTree>
    <p:extLst>
      <p:ext uri="{BB962C8B-B14F-4D97-AF65-F5344CB8AC3E}">
        <p14:creationId xmlns:p14="http://schemas.microsoft.com/office/powerpoint/2010/main" val="516174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18</a:t>
            </a:fld>
            <a:endParaRPr lang="en-US"/>
          </a:p>
        </p:txBody>
      </p:sp>
    </p:spTree>
    <p:extLst>
      <p:ext uri="{BB962C8B-B14F-4D97-AF65-F5344CB8AC3E}">
        <p14:creationId xmlns:p14="http://schemas.microsoft.com/office/powerpoint/2010/main" val="272742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Visual Odometry, or VO, is the process of estimating a camera’s movement—both its position and orientation—using images captured over time. It’s widely used in robotics, augmented reality, and especially autonomous driving. However, traditional VO systems have several issues: </a:t>
            </a:r>
          </a:p>
          <a:p>
            <a:pPr>
              <a:buNone/>
            </a:pPr>
            <a:r>
              <a:rPr lang="en-US" dirty="0"/>
              <a:t>● They often look at only two views at a time, ignoring how the scene evolves over longer sequences. </a:t>
            </a:r>
          </a:p>
          <a:p>
            <a:pPr>
              <a:buNone/>
            </a:pPr>
            <a:r>
              <a:rPr lang="en-US" dirty="0"/>
              <a:t>● They fail to understand the global motion patterns or identify if the full trajectory makes sense. </a:t>
            </a:r>
          </a:p>
          <a:p>
            <a:pPr>
              <a:buNone/>
            </a:pPr>
            <a:r>
              <a:rPr lang="en-US" dirty="0"/>
              <a:t>● Most systems can’t handle real-world problems like occlusions, moving objects, or low-texture environments. (Emphasize) These challenges can lead to incorrect motion estimation and system failures in critical applications like self-driving cars. That’s the problem space where LEAP-VO steps in—with a system that’s more intelligent, robust, and context-aware.</a:t>
            </a:r>
          </a:p>
        </p:txBody>
      </p:sp>
      <p:sp>
        <p:nvSpPr>
          <p:cNvPr id="4" name="Slide Number Placeholder 3"/>
          <p:cNvSpPr>
            <a:spLocks noGrp="1"/>
          </p:cNvSpPr>
          <p:nvPr>
            <p:ph type="sldNum" sz="quarter" idx="5"/>
          </p:nvPr>
        </p:nvSpPr>
        <p:spPr/>
        <p:txBody>
          <a:bodyPr/>
          <a:lstStyle/>
          <a:p>
            <a:fld id="{5F8801BA-36E0-4523-ADA9-C48756789E7A}" type="slidenum">
              <a:rPr lang="en-US" smtClean="0"/>
              <a:t>2</a:t>
            </a:fld>
            <a:endParaRPr lang="en-US"/>
          </a:p>
        </p:txBody>
      </p:sp>
    </p:spTree>
    <p:extLst>
      <p:ext uri="{BB962C8B-B14F-4D97-AF65-F5344CB8AC3E}">
        <p14:creationId xmlns:p14="http://schemas.microsoft.com/office/powerpoint/2010/main" val="306603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So, what exactly are we bringing to the table with LEAP-VO? The LEAP module introduces three key innovations: 1. Multi-source tracking – It combines visual cues, temporal patterns, and relationships between points to better estimate movement. 2. Anchor-based dynamic tracking – This helps distinguish between moving and static objects, something VO systems usually struggle with. 3. Probabilistic temporal modeling – Instead of just guessing the camera's position, we also measure how confident we are about that guess. </a:t>
            </a:r>
          </a:p>
          <a:p>
            <a:pPr>
              <a:buNone/>
            </a:pPr>
            <a:endParaRPr lang="en-US" dirty="0"/>
          </a:p>
          <a:p>
            <a:pPr>
              <a:buNone/>
            </a:pPr>
            <a:r>
              <a:rPr lang="en-US" dirty="0"/>
              <a:t>Imagine if a system could not only tell where it moved, but also say, “I’m 90% confident in this estimate.” That’s a game changer.</a:t>
            </a:r>
          </a:p>
        </p:txBody>
      </p:sp>
      <p:sp>
        <p:nvSpPr>
          <p:cNvPr id="4" name="Slide Number Placeholder 3"/>
          <p:cNvSpPr>
            <a:spLocks noGrp="1"/>
          </p:cNvSpPr>
          <p:nvPr>
            <p:ph type="sldNum" sz="quarter" idx="5"/>
          </p:nvPr>
        </p:nvSpPr>
        <p:spPr/>
        <p:txBody>
          <a:bodyPr/>
          <a:lstStyle/>
          <a:p>
            <a:fld id="{5F8801BA-36E0-4523-ADA9-C48756789E7A}" type="slidenum">
              <a:rPr lang="en-US" smtClean="0"/>
              <a:t>3</a:t>
            </a:fld>
            <a:endParaRPr lang="en-US"/>
          </a:p>
        </p:txBody>
      </p:sp>
    </p:spTree>
    <p:extLst>
      <p:ext uri="{BB962C8B-B14F-4D97-AF65-F5344CB8AC3E}">
        <p14:creationId xmlns:p14="http://schemas.microsoft.com/office/powerpoint/2010/main" val="246404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better understand how LEAP works, we need to look at the concept of Tracking Any Point, or TAP. Here’s how it works:</a:t>
            </a:r>
          </a:p>
          <a:p>
            <a:pPr>
              <a:buNone/>
            </a:pPr>
            <a:r>
              <a:rPr lang="en-US" dirty="0"/>
              <a:t> ● The input is a video sequence and a query point in one of the frames.</a:t>
            </a:r>
          </a:p>
          <a:p>
            <a:pPr>
              <a:buNone/>
            </a:pPr>
            <a:r>
              <a:rPr lang="en-US" dirty="0"/>
              <a:t> ● The output is a trajectory showing where that point moved across the sequence, and whether it was visible in each frame. (Explain how it works) Using a deep learning model: </a:t>
            </a:r>
          </a:p>
          <a:p>
            <a:pPr>
              <a:buNone/>
            </a:pPr>
            <a:r>
              <a:rPr lang="en-US" dirty="0"/>
              <a:t>● Each frame is processed to extract features.</a:t>
            </a:r>
          </a:p>
          <a:p>
            <a:pPr>
              <a:buNone/>
            </a:pPr>
            <a:r>
              <a:rPr lang="en-US" dirty="0"/>
              <a:t>● The model predicts where the point is likely to be in each frame, and then iteratively refines those predictions. </a:t>
            </a:r>
            <a:br>
              <a:rPr lang="en-US" dirty="0"/>
            </a:br>
            <a:br>
              <a:rPr lang="en-US" dirty="0"/>
            </a:br>
            <a:r>
              <a:rPr lang="en-US" dirty="0"/>
              <a:t>LEAP builds on this idea by making it smarter—incorporating uncertainty, motion context, and global structure to get more accurate results.</a:t>
            </a:r>
          </a:p>
        </p:txBody>
      </p:sp>
      <p:sp>
        <p:nvSpPr>
          <p:cNvPr id="4" name="Slide Number Placeholder 3"/>
          <p:cNvSpPr>
            <a:spLocks noGrp="1"/>
          </p:cNvSpPr>
          <p:nvPr>
            <p:ph type="sldNum" sz="quarter" idx="5"/>
          </p:nvPr>
        </p:nvSpPr>
        <p:spPr/>
        <p:txBody>
          <a:bodyPr/>
          <a:lstStyle/>
          <a:p>
            <a:fld id="{5F8801BA-36E0-4523-ADA9-C48756789E7A}" type="slidenum">
              <a:rPr lang="en-US" smtClean="0"/>
              <a:t>4</a:t>
            </a:fld>
            <a:endParaRPr lang="en-US"/>
          </a:p>
        </p:txBody>
      </p:sp>
    </p:spTree>
    <p:extLst>
      <p:ext uri="{BB962C8B-B14F-4D97-AF65-F5344CB8AC3E}">
        <p14:creationId xmlns:p14="http://schemas.microsoft.com/office/powerpoint/2010/main" val="366561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LEAP module is designed to track objects in a video. It has a special way of picking points to track, which helps it follow objects more accurately than older methods.</a:t>
            </a:r>
          </a:p>
          <a:p>
            <a:pPr>
              <a:buNone/>
            </a:pPr>
            <a:r>
              <a:rPr lang="en-US" dirty="0"/>
              <a:t>The system has three main parts:</a:t>
            </a:r>
          </a:p>
          <a:p>
            <a:pPr>
              <a:buFont typeface="+mj-lt"/>
              <a:buAutoNum type="arabicPeriod"/>
            </a:pPr>
            <a:r>
              <a:rPr lang="en-US" b="1" dirty="0"/>
              <a:t>Channel Component</a:t>
            </a:r>
            <a:r>
              <a:rPr lang="en-US" dirty="0"/>
              <a:t> – This part looks at the image and picks out important visual details.</a:t>
            </a:r>
          </a:p>
          <a:p>
            <a:pPr>
              <a:buFont typeface="+mj-lt"/>
              <a:buAutoNum type="arabicPeriod"/>
            </a:pPr>
            <a:r>
              <a:rPr lang="en-US" b="1" dirty="0"/>
              <a:t>Inter-track Attention</a:t>
            </a:r>
            <a:r>
              <a:rPr lang="en-US" dirty="0"/>
              <a:t> – This helps different tracking points "talk" to each other, so the system understands how objects are moving as a whole.</a:t>
            </a:r>
          </a:p>
          <a:p>
            <a:pPr>
              <a:buFont typeface="+mj-lt"/>
              <a:buAutoNum type="arabicPeriod"/>
            </a:pPr>
            <a:r>
              <a:rPr lang="en-US" b="1" dirty="0"/>
              <a:t>Temporal Component</a:t>
            </a:r>
            <a:r>
              <a:rPr lang="en-US" dirty="0"/>
              <a:t> – This part focuses on how things move over time, making tracking smoother.</a:t>
            </a:r>
          </a:p>
          <a:p>
            <a:pPr>
              <a:buNone/>
            </a:pPr>
            <a:endParaRPr lang="en-US" dirty="0"/>
          </a:p>
          <a:p>
            <a:pPr>
              <a:buNone/>
            </a:pPr>
            <a:r>
              <a:rPr lang="en-US" dirty="0"/>
              <a:t>All this information goes into a </a:t>
            </a:r>
            <a:r>
              <a:rPr lang="en-US" b="1" dirty="0"/>
              <a:t>refiner</a:t>
            </a:r>
            <a:r>
              <a:rPr lang="en-US" dirty="0"/>
              <a:t>, which keeps improving the tracking results. In the end, the system gives three key outputs:</a:t>
            </a:r>
          </a:p>
          <a:p>
            <a:pPr>
              <a:buFont typeface="Arial" panose="020B0604020202020204" pitchFamily="34" charset="0"/>
              <a:buChar char="•"/>
            </a:pPr>
            <a:endParaRPr lang="en-US" dirty="0"/>
          </a:p>
          <a:p>
            <a:pPr>
              <a:buFont typeface="Arial" panose="020B0604020202020204" pitchFamily="34" charset="0"/>
              <a:buChar char="•"/>
            </a:pPr>
            <a:r>
              <a:rPr lang="en-US" dirty="0"/>
              <a:t>Where objects are moving, along with how confident it is about those predictions.</a:t>
            </a:r>
          </a:p>
          <a:p>
            <a:pPr>
              <a:buFont typeface="Arial" panose="020B0604020202020204" pitchFamily="34" charset="0"/>
              <a:buChar char="•"/>
            </a:pPr>
            <a:r>
              <a:rPr lang="en-US" dirty="0"/>
              <a:t>Whether the tracked points are visible in each frame.</a:t>
            </a:r>
          </a:p>
          <a:p>
            <a:pPr>
              <a:buFont typeface="Arial" panose="020B0604020202020204" pitchFamily="34" charset="0"/>
              <a:buChar char="•"/>
            </a:pPr>
            <a:r>
              <a:rPr lang="en-US" dirty="0"/>
              <a:t>Labels that help identify different moving objects.</a:t>
            </a:r>
          </a:p>
        </p:txBody>
      </p:sp>
      <p:sp>
        <p:nvSpPr>
          <p:cNvPr id="4" name="Slide Number Placeholder 3"/>
          <p:cNvSpPr>
            <a:spLocks noGrp="1"/>
          </p:cNvSpPr>
          <p:nvPr>
            <p:ph type="sldNum" sz="quarter" idx="5"/>
          </p:nvPr>
        </p:nvSpPr>
        <p:spPr/>
        <p:txBody>
          <a:bodyPr/>
          <a:lstStyle/>
          <a:p>
            <a:fld id="{5F8801BA-36E0-4523-ADA9-C48756789E7A}" type="slidenum">
              <a:rPr lang="en-US" smtClean="0"/>
              <a:t>5</a:t>
            </a:fld>
            <a:endParaRPr lang="en-US"/>
          </a:p>
        </p:txBody>
      </p:sp>
    </p:spTree>
    <p:extLst>
      <p:ext uri="{BB962C8B-B14F-4D97-AF65-F5344CB8AC3E}">
        <p14:creationId xmlns:p14="http://schemas.microsoft.com/office/powerpoint/2010/main" val="281107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Challenge</a:t>
            </a:r>
          </a:p>
          <a:p>
            <a:pPr>
              <a:buFont typeface="+mj-lt"/>
              <a:buAutoNum type="arabicPeriod"/>
            </a:pPr>
            <a:r>
              <a:rPr lang="en-US" b="1" dirty="0"/>
              <a:t>VO systems require static 3D point correspondences</a:t>
            </a:r>
            <a:endParaRPr lang="en-US" dirty="0"/>
          </a:p>
          <a:p>
            <a:pPr marL="742950" lvl="1" indent="-285750">
              <a:buFont typeface="+mj-lt"/>
              <a:buAutoNum type="arabicPeriod"/>
            </a:pPr>
            <a:r>
              <a:rPr lang="en-US" dirty="0"/>
              <a:t>VO (Visual Odometry) works by tracking points in an image that should stay in the same place in real life. This helps the system understand movement.</a:t>
            </a:r>
          </a:p>
          <a:p>
            <a:pPr>
              <a:buFont typeface="+mj-lt"/>
              <a:buAutoNum type="arabicPeriod"/>
            </a:pPr>
            <a:r>
              <a:rPr lang="en-US" b="1" dirty="0"/>
              <a:t>Dynamic objects in the scene cause incorrect motion estimation</a:t>
            </a:r>
            <a:endParaRPr lang="en-US" dirty="0"/>
          </a:p>
          <a:p>
            <a:pPr marL="742950" lvl="1" indent="-285750">
              <a:buFont typeface="+mj-lt"/>
              <a:buAutoNum type="arabicPeriod"/>
            </a:pPr>
            <a:r>
              <a:rPr lang="en-US" dirty="0"/>
              <a:t>If something moves, like a car or a person, the system might get confused and think the whole camera is moving differently than it actually is. This leads to mistakes.</a:t>
            </a:r>
          </a:p>
          <a:p>
            <a:pPr>
              <a:buFont typeface="+mj-lt"/>
              <a:buAutoNum type="arabicPeriod"/>
            </a:pPr>
            <a:r>
              <a:rPr lang="en-US" b="1" dirty="0"/>
              <a:t>Need to distinguish between static and moving objects</a:t>
            </a:r>
            <a:endParaRPr lang="en-US" dirty="0"/>
          </a:p>
          <a:p>
            <a:pPr marL="742950" lvl="1" indent="-285750">
              <a:buFont typeface="+mj-lt"/>
              <a:buAutoNum type="arabicPeriod"/>
            </a:pPr>
            <a:r>
              <a:rPr lang="en-US" dirty="0"/>
              <a:t>The system needs to figure out which objects are staying still (like buildings) and which ones are moving (like people or cars).</a:t>
            </a:r>
          </a:p>
          <a:p>
            <a:pPr>
              <a:buNone/>
            </a:pPr>
            <a:r>
              <a:rPr lang="en-US" b="1" dirty="0"/>
              <a:t>Key Components</a:t>
            </a:r>
          </a:p>
          <a:p>
            <a:pPr>
              <a:buFont typeface="+mj-lt"/>
              <a:buAutoNum type="arabicPeriod"/>
            </a:pPr>
            <a:r>
              <a:rPr lang="en-US" b="1" dirty="0"/>
              <a:t>Visual cues (appearance-based)</a:t>
            </a:r>
            <a:endParaRPr lang="en-US" dirty="0"/>
          </a:p>
          <a:p>
            <a:pPr marL="742950" lvl="1" indent="-285750">
              <a:buFont typeface="+mj-lt"/>
              <a:buAutoNum type="arabicPeriod"/>
            </a:pPr>
            <a:r>
              <a:rPr lang="en-US" dirty="0"/>
              <a:t>The system looks at how things </a:t>
            </a:r>
            <a:r>
              <a:rPr lang="en-US" b="1" dirty="0"/>
              <a:t>look</a:t>
            </a:r>
            <a:r>
              <a:rPr lang="en-US" dirty="0"/>
              <a:t>—their color, shape, and texture—to recognize and track them.</a:t>
            </a:r>
          </a:p>
          <a:p>
            <a:pPr>
              <a:buFont typeface="+mj-lt"/>
              <a:buAutoNum type="arabicPeriod"/>
            </a:pPr>
            <a:r>
              <a:rPr lang="en-US" b="1" dirty="0"/>
              <a:t>Temporal information (motion-based)</a:t>
            </a:r>
            <a:endParaRPr lang="en-US" dirty="0"/>
          </a:p>
          <a:p>
            <a:pPr marL="742950" lvl="1" indent="-285750">
              <a:buFont typeface="+mj-lt"/>
              <a:buAutoNum type="arabicPeriod"/>
            </a:pPr>
            <a:r>
              <a:rPr lang="en-US" dirty="0"/>
              <a:t>The system watches how things </a:t>
            </a:r>
            <a:r>
              <a:rPr lang="en-US" b="1" dirty="0"/>
              <a:t>move over time</a:t>
            </a:r>
            <a:r>
              <a:rPr lang="en-US" dirty="0"/>
              <a:t> to understand if something is moving or staying still.</a:t>
            </a:r>
          </a:p>
          <a:p>
            <a:pPr>
              <a:buFont typeface="+mj-lt"/>
              <a:buAutoNum type="arabicPeriod"/>
            </a:pPr>
            <a:r>
              <a:rPr lang="en-US" b="1" dirty="0"/>
              <a:t>Inter-track relationships (anchor-based)</a:t>
            </a:r>
            <a:endParaRPr lang="en-US" dirty="0"/>
          </a:p>
          <a:p>
            <a:pPr marL="742950" lvl="1" indent="-285750">
              <a:buFont typeface="+mj-lt"/>
              <a:buAutoNum type="arabicPeriod"/>
            </a:pPr>
            <a:r>
              <a:rPr lang="en-US" dirty="0"/>
              <a:t>The system picks </a:t>
            </a:r>
            <a:r>
              <a:rPr lang="en-US" b="1" dirty="0"/>
              <a:t>important points (anchors)</a:t>
            </a:r>
            <a:r>
              <a:rPr lang="en-US" dirty="0"/>
              <a:t> in the image to help compare movements. This helps in understanding how objects move in relation to each other.</a:t>
            </a:r>
          </a:p>
          <a:p>
            <a:pPr>
              <a:buFont typeface="+mj-lt"/>
              <a:buAutoNum type="arabicPeriod"/>
            </a:pPr>
            <a:r>
              <a:rPr lang="en-US" b="1" dirty="0"/>
              <a:t>Combines strengths of segmentation and trajectory-based approach</a:t>
            </a:r>
            <a:endParaRPr lang="en-US" dirty="0"/>
          </a:p>
          <a:p>
            <a:pPr marL="742950" lvl="1" indent="-285750">
              <a:buFont typeface="+mj-lt"/>
              <a:buAutoNum type="arabicPeriod"/>
            </a:pPr>
            <a:r>
              <a:rPr lang="en-US" b="1" dirty="0"/>
              <a:t>Segmentation-based methods</a:t>
            </a:r>
            <a:r>
              <a:rPr lang="en-US" dirty="0"/>
              <a:t> help the system recognize </a:t>
            </a:r>
            <a:r>
              <a:rPr lang="en-US" b="1" dirty="0"/>
              <a:t>different objects</a:t>
            </a:r>
            <a:r>
              <a:rPr lang="en-US" dirty="0"/>
              <a:t> in an image.</a:t>
            </a:r>
          </a:p>
          <a:p>
            <a:pPr marL="742950" lvl="1" indent="-285750">
              <a:buFont typeface="+mj-lt"/>
              <a:buAutoNum type="arabicPeriod"/>
            </a:pPr>
            <a:r>
              <a:rPr lang="en-US" b="1" dirty="0"/>
              <a:t>Trajectory-based methods</a:t>
            </a:r>
            <a:r>
              <a:rPr lang="en-US" dirty="0"/>
              <a:t> help the system understand </a:t>
            </a:r>
            <a:r>
              <a:rPr lang="en-US" b="1" dirty="0"/>
              <a:t>how things move over time</a:t>
            </a:r>
            <a:r>
              <a:rPr lang="en-US" dirty="0"/>
              <a:t>.</a:t>
            </a:r>
          </a:p>
          <a:p>
            <a:pPr marL="742950" lvl="1" indent="-285750">
              <a:buFont typeface="+mj-lt"/>
              <a:buAutoNum type="arabicPeriod"/>
            </a:pPr>
            <a:r>
              <a:rPr lang="en-US" dirty="0"/>
              <a:t>By using both, the system becomes better at tracking movement in a complex scene.</a:t>
            </a:r>
          </a:p>
        </p:txBody>
      </p:sp>
      <p:sp>
        <p:nvSpPr>
          <p:cNvPr id="4" name="Slide Number Placeholder 3"/>
          <p:cNvSpPr>
            <a:spLocks noGrp="1"/>
          </p:cNvSpPr>
          <p:nvPr>
            <p:ph type="sldNum" sz="quarter" idx="5"/>
          </p:nvPr>
        </p:nvSpPr>
        <p:spPr/>
        <p:txBody>
          <a:bodyPr/>
          <a:lstStyle/>
          <a:p>
            <a:fld id="{5F8801BA-36E0-4523-ADA9-C48756789E7A}" type="slidenum">
              <a:rPr lang="en-US" smtClean="0"/>
              <a:t>6</a:t>
            </a:fld>
            <a:endParaRPr lang="en-US"/>
          </a:p>
        </p:txBody>
      </p:sp>
    </p:spTree>
    <p:extLst>
      <p:ext uri="{BB962C8B-B14F-4D97-AF65-F5344CB8AC3E}">
        <p14:creationId xmlns:p14="http://schemas.microsoft.com/office/powerpoint/2010/main" val="371653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Why Model Uncertainty?</a:t>
            </a:r>
          </a:p>
          <a:p>
            <a:pPr>
              <a:buFont typeface="+mj-lt"/>
              <a:buAutoNum type="arabicPeriod"/>
            </a:pPr>
            <a:r>
              <a:rPr lang="en-US" b="1" dirty="0"/>
              <a:t>Trajectory estimation errors in challenging conditions:</a:t>
            </a:r>
            <a:endParaRPr lang="en-US" dirty="0"/>
          </a:p>
          <a:p>
            <a:pPr marL="742950" lvl="1" indent="-285750">
              <a:buFont typeface="+mj-lt"/>
              <a:buAutoNum type="arabicPeriod"/>
            </a:pPr>
            <a:r>
              <a:rPr lang="en-US" dirty="0"/>
              <a:t>When tracking objects, mistakes happen in difficult situations like:</a:t>
            </a:r>
          </a:p>
          <a:p>
            <a:pPr marL="1143000" lvl="2" indent="-228600">
              <a:buFont typeface="+mj-lt"/>
              <a:buAutoNum type="arabicPeriod"/>
            </a:pPr>
            <a:r>
              <a:rPr lang="en-US" b="1" dirty="0"/>
              <a:t>Occlusions</a:t>
            </a:r>
            <a:r>
              <a:rPr lang="en-US" dirty="0"/>
              <a:t> (When something blocks the view of an object).</a:t>
            </a:r>
          </a:p>
          <a:p>
            <a:pPr marL="1143000" lvl="2" indent="-228600">
              <a:buFont typeface="+mj-lt"/>
              <a:buAutoNum type="arabicPeriod"/>
            </a:pPr>
            <a:r>
              <a:rPr lang="en-US" b="1" dirty="0"/>
              <a:t>Motion blur</a:t>
            </a:r>
            <a:r>
              <a:rPr lang="en-US" dirty="0"/>
              <a:t> (When objects look blurry due to fast movement).</a:t>
            </a:r>
          </a:p>
          <a:p>
            <a:pPr marL="1143000" lvl="2" indent="-228600">
              <a:buFont typeface="+mj-lt"/>
              <a:buAutoNum type="arabicPeriod"/>
            </a:pPr>
            <a:r>
              <a:rPr lang="en-US" b="1" dirty="0"/>
              <a:t>Low-texture regions</a:t>
            </a:r>
            <a:r>
              <a:rPr lang="en-US" dirty="0"/>
              <a:t> (When the surface has little detail, making it hard to track).</a:t>
            </a:r>
          </a:p>
          <a:p>
            <a:pPr>
              <a:buFont typeface="+mj-lt"/>
              <a:buAutoNum type="arabicPeriod"/>
            </a:pPr>
            <a:r>
              <a:rPr lang="en-US" b="1" dirty="0"/>
              <a:t>Quality-sensitive tasks require reliability assessment</a:t>
            </a:r>
            <a:endParaRPr lang="en-US" dirty="0"/>
          </a:p>
          <a:p>
            <a:pPr marL="742950" lvl="1" indent="-285750">
              <a:buFont typeface="+mj-lt"/>
              <a:buAutoNum type="arabicPeriod"/>
            </a:pPr>
            <a:r>
              <a:rPr lang="en-US" dirty="0"/>
              <a:t>Some tasks, like visual odometry, need </a:t>
            </a:r>
            <a:r>
              <a:rPr lang="en-US" b="1" dirty="0"/>
              <a:t>high accuracy</a:t>
            </a:r>
            <a:r>
              <a:rPr lang="en-US" dirty="0"/>
              <a:t>. We must know which tracking </a:t>
            </a:r>
            <a:r>
              <a:rPr lang="en-IN" dirty="0"/>
              <a:t>predictions we can trust.</a:t>
            </a:r>
          </a:p>
          <a:p>
            <a:pPr marL="742950" lvl="1" indent="-285750">
              <a:buFont typeface="+mj-lt"/>
              <a:buAutoNum type="arabicPeriod"/>
            </a:pPr>
            <a:endParaRPr lang="en-US" dirty="0"/>
          </a:p>
          <a:p>
            <a:pPr>
              <a:buNone/>
            </a:pPr>
            <a:r>
              <a:rPr lang="en-US" b="1" dirty="0"/>
              <a:t>Our Approach: Probabilistic Formulation</a:t>
            </a:r>
          </a:p>
          <a:p>
            <a:pPr>
              <a:buFont typeface="+mj-lt"/>
              <a:buAutoNum type="arabicPeriod"/>
            </a:pPr>
            <a:r>
              <a:rPr lang="en-US" b="1" dirty="0"/>
              <a:t>Model trajectory distribution: p(X|I, </a:t>
            </a:r>
            <a:r>
              <a:rPr lang="en-US" b="1" dirty="0" err="1"/>
              <a:t>xq</a:t>
            </a:r>
            <a:r>
              <a:rPr lang="en-US" b="1" dirty="0"/>
              <a:t>)</a:t>
            </a:r>
            <a:endParaRPr lang="en-US" dirty="0"/>
          </a:p>
          <a:p>
            <a:pPr marL="742950" lvl="1" indent="-285750">
              <a:buFont typeface="+mj-lt"/>
              <a:buAutoNum type="arabicPeriod"/>
            </a:pPr>
            <a:r>
              <a:rPr lang="en-US" dirty="0"/>
              <a:t>Instead of predicting just one position, we estimate a </a:t>
            </a:r>
            <a:r>
              <a:rPr lang="en-US" b="1" dirty="0"/>
              <a:t>range of possible paths</a:t>
            </a:r>
            <a:r>
              <a:rPr lang="en-US" dirty="0"/>
              <a:t> based on the image and query point.</a:t>
            </a:r>
          </a:p>
          <a:p>
            <a:pPr>
              <a:buFont typeface="+mj-lt"/>
              <a:buAutoNum type="arabicPeriod"/>
            </a:pPr>
            <a:r>
              <a:rPr lang="en-US" b="1" dirty="0"/>
              <a:t>Multivariate Cauchy distribution for X and Y coordinates</a:t>
            </a:r>
            <a:endParaRPr lang="en-US" dirty="0"/>
          </a:p>
          <a:p>
            <a:pPr marL="742950" lvl="1" indent="-285750">
              <a:buFont typeface="+mj-lt"/>
              <a:buAutoNum type="arabicPeriod"/>
            </a:pPr>
            <a:r>
              <a:rPr lang="en-US" dirty="0"/>
              <a:t>We use a special probability model (Cauchy distribution) to predict movement in </a:t>
            </a:r>
            <a:r>
              <a:rPr lang="en-US" b="1" dirty="0"/>
              <a:t>both horizontal (X) and vertical (Y) directions</a:t>
            </a:r>
            <a:r>
              <a:rPr lang="en-US" dirty="0"/>
              <a:t>.</a:t>
            </a:r>
          </a:p>
          <a:p>
            <a:pPr>
              <a:buFont typeface="+mj-lt"/>
              <a:buAutoNum type="arabicPeriod"/>
            </a:pPr>
            <a:r>
              <a:rPr lang="en-US" b="1" dirty="0"/>
              <a:t>Heavy-tailed distribution for stability in optimization</a:t>
            </a:r>
            <a:endParaRPr lang="en-US" dirty="0"/>
          </a:p>
          <a:p>
            <a:pPr marL="742950" lvl="1" indent="-285750">
              <a:buFont typeface="+mj-lt"/>
              <a:buAutoNum type="arabicPeriod"/>
            </a:pPr>
            <a:r>
              <a:rPr lang="en-US" dirty="0"/>
              <a:t>The Cauchy distribution is </a:t>
            </a:r>
            <a:r>
              <a:rPr lang="en-US" b="1" dirty="0"/>
              <a:t>good for handling difficult cases</a:t>
            </a:r>
            <a:r>
              <a:rPr lang="en-US" dirty="0"/>
              <a:t> because it gives less importance to extreme errors, making predictions more stable.</a:t>
            </a:r>
          </a:p>
          <a:p>
            <a:pPr>
              <a:buNone/>
            </a:pPr>
            <a:r>
              <a:rPr lang="en-US" dirty="0"/>
              <a:t>KERNAL BASED ESTIMATION</a:t>
            </a:r>
          </a:p>
          <a:p>
            <a:pPr>
              <a:buNone/>
            </a:pPr>
            <a:br>
              <a:rPr lang="en-US" dirty="0"/>
            </a:br>
            <a:r>
              <a:rPr lang="en-US" dirty="0"/>
              <a:t>Instead of predicting just one position, the model predicts a </a:t>
            </a:r>
            <a:r>
              <a:rPr lang="en-US" b="1" dirty="0"/>
              <a:t>distribution of positions</a:t>
            </a:r>
            <a:r>
              <a:rPr lang="en-US" dirty="0"/>
              <a:t> for better tracking.</a:t>
            </a:r>
          </a:p>
          <a:p>
            <a:pPr>
              <a:buNone/>
            </a:pPr>
            <a:r>
              <a:rPr lang="en-US" dirty="0"/>
              <a:t>To do this, it builds </a:t>
            </a:r>
            <a:r>
              <a:rPr lang="en-US" b="1" dirty="0"/>
              <a:t>scale matrices</a:t>
            </a:r>
            <a:r>
              <a:rPr lang="en-US" dirty="0"/>
              <a:t> using a </a:t>
            </a:r>
            <a:r>
              <a:rPr lang="en-US" b="1" dirty="0"/>
              <a:t>kernel-based method</a:t>
            </a:r>
            <a:r>
              <a:rPr lang="en-US" dirty="0"/>
              <a:t> to measure uncertainty.</a:t>
            </a:r>
          </a:p>
          <a:p>
            <a:pPr>
              <a:buNone/>
            </a:pPr>
            <a:r>
              <a:rPr lang="en-US" dirty="0"/>
              <a:t>These matrices are then </a:t>
            </a:r>
            <a:r>
              <a:rPr lang="en-US" b="1" dirty="0"/>
              <a:t>refined</a:t>
            </a:r>
            <a:r>
              <a:rPr lang="en-US" dirty="0"/>
              <a:t> using MLE and NLL loss to improve tracking accuracy.</a:t>
            </a:r>
            <a:br>
              <a:rPr lang="en-US" dirty="0"/>
            </a:br>
            <a:endParaRPr lang="en-US" dirty="0"/>
          </a:p>
          <a:p>
            <a:pPr>
              <a:buNone/>
            </a:pPr>
            <a:r>
              <a:rPr lang="en-US" b="1" dirty="0"/>
              <a:t>ϕ(</a:t>
            </a:r>
            <a:r>
              <a:rPr lang="en-US" b="1" dirty="0" err="1"/>
              <a:t>xs</a:t>
            </a:r>
            <a:r>
              <a:rPr lang="en-US" b="1" dirty="0"/>
              <a:t>)</a:t>
            </a:r>
            <a:r>
              <a:rPr lang="en-US" dirty="0"/>
              <a:t> represents the </a:t>
            </a:r>
            <a:r>
              <a:rPr lang="en-US" b="1" dirty="0"/>
              <a:t>uncertainty</a:t>
            </a:r>
            <a:r>
              <a:rPr lang="en-US" dirty="0"/>
              <a:t> about where a point is located in the tracking process.</a:t>
            </a:r>
          </a:p>
          <a:p>
            <a:pPr>
              <a:buNone/>
            </a:pPr>
            <a:r>
              <a:rPr lang="en-US" dirty="0"/>
              <a:t>The formula </a:t>
            </a:r>
            <a:r>
              <a:rPr lang="en-US" b="1" dirty="0"/>
              <a:t>ϕ(</a:t>
            </a:r>
            <a:r>
              <a:rPr lang="en-US" b="1" dirty="0" err="1"/>
              <a:t>xs</a:t>
            </a:r>
            <a:r>
              <a:rPr lang="en-US" b="1" dirty="0"/>
              <a:t>) = </a:t>
            </a:r>
            <a:r>
              <a:rPr lang="en-US" b="1" dirty="0" err="1"/>
              <a:t>Σa</a:t>
            </a:r>
            <a:r>
              <a:rPr lang="en-US" b="1" dirty="0"/>
              <a:t>[</a:t>
            </a:r>
            <a:r>
              <a:rPr lang="en-US" b="1" dirty="0" err="1"/>
              <a:t>s,s</a:t>
            </a:r>
            <a:r>
              <a:rPr lang="en-US" b="1" dirty="0"/>
              <a:t>] + </a:t>
            </a:r>
            <a:r>
              <a:rPr lang="en-US" b="1" dirty="0" err="1"/>
              <a:t>Σb</a:t>
            </a:r>
            <a:r>
              <a:rPr lang="en-US" b="1" dirty="0"/>
              <a:t>[</a:t>
            </a:r>
            <a:r>
              <a:rPr lang="en-US" b="1" dirty="0" err="1"/>
              <a:t>s,s</a:t>
            </a:r>
            <a:r>
              <a:rPr lang="en-US" b="1" dirty="0"/>
              <a:t>]</a:t>
            </a:r>
            <a:r>
              <a:rPr lang="en-US" dirty="0"/>
              <a:t> means that the total uncertainty (ϕ(</a:t>
            </a:r>
            <a:r>
              <a:rPr lang="en-US" dirty="0" err="1"/>
              <a:t>xs</a:t>
            </a:r>
            <a:r>
              <a:rPr lang="en-US" dirty="0"/>
              <a:t>)) is the sum of two parts:</a:t>
            </a:r>
          </a:p>
          <a:p>
            <a:endParaRPr lang="en-US" dirty="0"/>
          </a:p>
          <a:p>
            <a:pPr marL="457200" lvl="1" indent="0">
              <a:buFont typeface="+mj-lt"/>
              <a:buNone/>
            </a:pPr>
            <a:endParaRPr lang="en-IN" dirty="0"/>
          </a:p>
        </p:txBody>
      </p:sp>
      <p:sp>
        <p:nvSpPr>
          <p:cNvPr id="4" name="Slide Number Placeholder 3"/>
          <p:cNvSpPr>
            <a:spLocks noGrp="1"/>
          </p:cNvSpPr>
          <p:nvPr>
            <p:ph type="sldNum" sz="quarter" idx="5"/>
          </p:nvPr>
        </p:nvSpPr>
        <p:spPr/>
        <p:txBody>
          <a:bodyPr/>
          <a:lstStyle/>
          <a:p>
            <a:fld id="{5F8801BA-36E0-4523-ADA9-C48756789E7A}" type="slidenum">
              <a:rPr lang="en-US" smtClean="0"/>
              <a:t>7</a:t>
            </a:fld>
            <a:endParaRPr lang="en-US"/>
          </a:p>
        </p:txBody>
      </p:sp>
    </p:spTree>
    <p:extLst>
      <p:ext uri="{BB962C8B-B14F-4D97-AF65-F5344CB8AC3E}">
        <p14:creationId xmlns:p14="http://schemas.microsoft.com/office/powerpoint/2010/main" val="202510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01BA-36E0-4523-ADA9-C48756789E7A}" type="slidenum">
              <a:rPr lang="en-US" smtClean="0"/>
              <a:t>8</a:t>
            </a:fld>
            <a:endParaRPr lang="en-US"/>
          </a:p>
        </p:txBody>
      </p:sp>
    </p:spTree>
    <p:extLst>
      <p:ext uri="{BB962C8B-B14F-4D97-AF65-F5344CB8AC3E}">
        <p14:creationId xmlns:p14="http://schemas.microsoft.com/office/powerpoint/2010/main" val="225339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1. Combined Loss for Trajectory, Visibility, and Dynamic Label Prediction</a:t>
            </a:r>
          </a:p>
          <a:p>
            <a:pPr>
              <a:buFont typeface="Arial" panose="020B0604020202020204" pitchFamily="34" charset="0"/>
              <a:buChar char="•"/>
            </a:pPr>
            <a:r>
              <a:rPr lang="en-IN" dirty="0"/>
              <a:t>The model learns by minimizing a </a:t>
            </a:r>
            <a:r>
              <a:rPr lang="en-IN" b="1" dirty="0"/>
              <a:t>total loss</a:t>
            </a:r>
            <a:r>
              <a:rPr lang="en-IN" dirty="0"/>
              <a:t>, which is a combination of three different losses:</a:t>
            </a:r>
          </a:p>
          <a:p>
            <a:pPr marL="742950" lvl="1" indent="-285750">
              <a:buFont typeface="Arial" panose="020B0604020202020204" pitchFamily="34" charset="0"/>
              <a:buChar char="•"/>
            </a:pPr>
            <a:r>
              <a:rPr lang="en-IN" b="1" dirty="0"/>
              <a:t>Trajectory loss</a:t>
            </a:r>
            <a:r>
              <a:rPr lang="en-IN" dirty="0"/>
              <a:t> → Helps predict where the object is moving.</a:t>
            </a:r>
          </a:p>
          <a:p>
            <a:pPr marL="742950" lvl="1" indent="-285750">
              <a:buFont typeface="Arial" panose="020B0604020202020204" pitchFamily="34" charset="0"/>
              <a:buChar char="•"/>
            </a:pPr>
            <a:r>
              <a:rPr lang="en-IN" b="1" dirty="0"/>
              <a:t>Visibility loss</a:t>
            </a:r>
            <a:r>
              <a:rPr lang="en-IN" dirty="0"/>
              <a:t> → Checks if the object is visible or hidden.</a:t>
            </a:r>
          </a:p>
          <a:p>
            <a:pPr marL="742950" lvl="1" indent="-285750">
              <a:buFont typeface="Arial" panose="020B0604020202020204" pitchFamily="34" charset="0"/>
              <a:buChar char="•"/>
            </a:pPr>
            <a:r>
              <a:rPr lang="en-IN" b="1" dirty="0"/>
              <a:t>Dynamic label loss</a:t>
            </a:r>
            <a:r>
              <a:rPr lang="en-IN" dirty="0"/>
              <a:t> → Determines whether the object is moving or stationary.</a:t>
            </a:r>
          </a:p>
          <a:p>
            <a:pPr>
              <a:buNone/>
            </a:pPr>
            <a:r>
              <a:rPr lang="en-IN" b="1" dirty="0"/>
              <a:t>2. Main Trajectory Loss (</a:t>
            </a:r>
            <a:r>
              <a:rPr lang="en-IN" b="1" dirty="0" err="1"/>
              <a:t>L_main</a:t>
            </a:r>
            <a:r>
              <a:rPr lang="en-IN" b="1" dirty="0"/>
              <a:t>)</a:t>
            </a:r>
          </a:p>
          <a:p>
            <a:pPr>
              <a:buFont typeface="Arial" panose="020B0604020202020204" pitchFamily="34" charset="0"/>
              <a:buChar char="•"/>
            </a:pPr>
            <a:r>
              <a:rPr lang="en-IN" b="1" dirty="0"/>
              <a:t>What it does</a:t>
            </a:r>
            <a:r>
              <a:rPr lang="en-IN" dirty="0"/>
              <a:t>: Ensures the model accurately predicts the object's position over time.</a:t>
            </a:r>
          </a:p>
          <a:p>
            <a:pPr>
              <a:buFont typeface="Arial" panose="020B0604020202020204" pitchFamily="34" charset="0"/>
              <a:buChar char="•"/>
            </a:pPr>
            <a:r>
              <a:rPr lang="en-IN" b="1" dirty="0"/>
              <a:t>How it works</a:t>
            </a:r>
            <a:r>
              <a:rPr lang="en-IN" dirty="0"/>
              <a:t>:</a:t>
            </a:r>
          </a:p>
          <a:p>
            <a:pPr marL="742950" lvl="1" indent="-285750">
              <a:buFont typeface="Arial" panose="020B0604020202020204" pitchFamily="34" charset="0"/>
              <a:buChar char="•"/>
            </a:pPr>
            <a:r>
              <a:rPr lang="en-IN" dirty="0"/>
              <a:t>Uses </a:t>
            </a:r>
            <a:r>
              <a:rPr lang="en-IN" b="1" dirty="0"/>
              <a:t>Negative Log-Likelihood (NLL)</a:t>
            </a:r>
            <a:r>
              <a:rPr lang="en-IN" dirty="0"/>
              <a:t> to measure how well the predicted position matches the actual position.</a:t>
            </a:r>
          </a:p>
          <a:p>
            <a:pPr marL="742950" lvl="1" indent="-285750">
              <a:buFont typeface="Arial" panose="020B0604020202020204" pitchFamily="34" charset="0"/>
              <a:buChar char="•"/>
            </a:pPr>
            <a:r>
              <a:rPr lang="en-IN" dirty="0"/>
              <a:t>Applies </a:t>
            </a:r>
            <a:r>
              <a:rPr lang="en-IN" b="1" dirty="0"/>
              <a:t>exponential weighting (</a:t>
            </a:r>
            <a:r>
              <a:rPr lang="el-GR" b="1" dirty="0"/>
              <a:t>γ</a:t>
            </a:r>
            <a:r>
              <a:rPr lang="en-IN" b="1" dirty="0"/>
              <a:t>ᵏ)</a:t>
            </a:r>
            <a:r>
              <a:rPr lang="en-IN" dirty="0"/>
              <a:t> → Gives more importance to recent predictions.</a:t>
            </a:r>
          </a:p>
          <a:p>
            <a:pPr>
              <a:buFont typeface="Arial" panose="020B0604020202020204" pitchFamily="34" charset="0"/>
              <a:buChar char="•"/>
            </a:pPr>
            <a:r>
              <a:rPr lang="en-IN" b="1" dirty="0"/>
              <a:t>Formula: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t>L_main</a:t>
            </a:r>
            <a:r>
              <a:rPr lang="en-US" sz="1200" dirty="0"/>
              <a:t> = </a:t>
            </a:r>
            <a:r>
              <a:rPr lang="el-GR" sz="1200" dirty="0"/>
              <a:t>Σ</a:t>
            </a:r>
            <a:r>
              <a:rPr lang="en-US" sz="1200" dirty="0"/>
              <a:t>ₖ </a:t>
            </a:r>
            <a:r>
              <a:rPr lang="el-GR" sz="1200" dirty="0"/>
              <a:t>γ</a:t>
            </a:r>
            <a:r>
              <a:rPr lang="en-US" sz="1200" dirty="0"/>
              <a:t>ᴷ⁻ᵏ L_NLL(Xᵏ, X*, </a:t>
            </a:r>
            <a:r>
              <a:rPr lang="el-GR" sz="1200" dirty="0"/>
              <a:t>Σ</a:t>
            </a:r>
            <a:r>
              <a:rPr lang="en-US" sz="1200" dirty="0"/>
              <a:t>ₐᵏ, </a:t>
            </a:r>
            <a:r>
              <a:rPr lang="el-GR" sz="1200" dirty="0"/>
              <a:t>Σ</a:t>
            </a:r>
            <a:r>
              <a:rPr lang="en-US" sz="1200" dirty="0"/>
              <a:t>ₑᵏ)</a:t>
            </a:r>
          </a:p>
          <a:p>
            <a:pPr>
              <a:buFont typeface="Arial" panose="020B0604020202020204" pitchFamily="34" charset="0"/>
              <a:buChar char="•"/>
            </a:pPr>
            <a:endParaRPr lang="en-IN" dirty="0"/>
          </a:p>
          <a:p>
            <a:pPr marL="742950" lvl="1" indent="-285750">
              <a:buFont typeface="Arial" panose="020B0604020202020204" pitchFamily="34" charset="0"/>
              <a:buChar char="•"/>
            </a:pPr>
            <a:r>
              <a:rPr lang="en-US" sz="1200" dirty="0"/>
              <a:t>Xᵏ</a:t>
            </a:r>
            <a:r>
              <a:rPr lang="en-IN" dirty="0"/>
              <a:t>= predicted position at time step </a:t>
            </a:r>
            <a:r>
              <a:rPr lang="en-IN" b="1" dirty="0"/>
              <a:t>k</a:t>
            </a:r>
            <a:endParaRPr lang="en-IN" dirty="0"/>
          </a:p>
          <a:p>
            <a:pPr marL="742950" lvl="1" indent="-285750">
              <a:buFont typeface="Arial" panose="020B0604020202020204" pitchFamily="34" charset="0"/>
              <a:buChar char="•"/>
            </a:pPr>
            <a:r>
              <a:rPr lang="en-US" sz="1200" dirty="0"/>
              <a:t>X*</a:t>
            </a:r>
            <a:r>
              <a:rPr lang="en-IN" dirty="0"/>
              <a:t>= actual position</a:t>
            </a:r>
          </a:p>
          <a:p>
            <a:pPr marL="742950" lvl="1" indent="-285750">
              <a:buFont typeface="Arial" panose="020B0604020202020204" pitchFamily="34" charset="0"/>
              <a:buChar char="•"/>
            </a:pPr>
            <a:r>
              <a:rPr lang="el-GR" sz="1200" dirty="0"/>
              <a:t>Σ</a:t>
            </a:r>
            <a:r>
              <a:rPr lang="en-US" sz="1200" dirty="0"/>
              <a:t>ₐᵏ, </a:t>
            </a:r>
            <a:r>
              <a:rPr lang="el-GR" sz="1200" dirty="0"/>
              <a:t>Σ</a:t>
            </a:r>
            <a:r>
              <a:rPr lang="en-US" sz="1200" dirty="0"/>
              <a:t>ₑᵏ</a:t>
            </a:r>
            <a:r>
              <a:rPr lang="en-IN" dirty="0"/>
              <a:t>​ = uncertainty (scale) matrices</a:t>
            </a:r>
          </a:p>
          <a:p>
            <a:pPr marL="742950" lvl="1" indent="-285750">
              <a:buFont typeface="Arial" panose="020B0604020202020204" pitchFamily="34" charset="0"/>
              <a:buChar char="•"/>
            </a:pPr>
            <a:r>
              <a:rPr lang="el-GR" dirty="0"/>
              <a:t>γ\</a:t>
            </a:r>
            <a:r>
              <a:rPr lang="en-IN" dirty="0"/>
              <a:t>gamma</a:t>
            </a:r>
            <a:r>
              <a:rPr lang="el-GR" dirty="0"/>
              <a:t>γ = </a:t>
            </a:r>
            <a:r>
              <a:rPr lang="en-IN" dirty="0"/>
              <a:t>weight factor for importance</a:t>
            </a:r>
          </a:p>
          <a:p>
            <a:pPr>
              <a:buNone/>
            </a:pPr>
            <a:r>
              <a:rPr lang="en-IN" b="1" dirty="0"/>
              <a:t>3. Visibility Loss (</a:t>
            </a:r>
            <a:r>
              <a:rPr lang="en-IN" b="1" dirty="0" err="1"/>
              <a:t>L_vis</a:t>
            </a:r>
            <a:r>
              <a:rPr lang="en-IN" b="1" dirty="0"/>
              <a:t>)</a:t>
            </a:r>
          </a:p>
          <a:p>
            <a:pPr>
              <a:buFont typeface="Arial" panose="020B0604020202020204" pitchFamily="34" charset="0"/>
              <a:buChar char="•"/>
            </a:pPr>
            <a:r>
              <a:rPr lang="en-IN" b="1" dirty="0"/>
              <a:t>What it does</a:t>
            </a:r>
            <a:r>
              <a:rPr lang="en-IN" dirty="0"/>
              <a:t>: Helps the model predict if the object is </a:t>
            </a:r>
            <a:r>
              <a:rPr lang="en-IN" b="1" dirty="0"/>
              <a:t>visible</a:t>
            </a:r>
            <a:r>
              <a:rPr lang="en-IN" dirty="0"/>
              <a:t> or </a:t>
            </a:r>
            <a:r>
              <a:rPr lang="en-IN" b="1" dirty="0"/>
              <a:t>hidden</a:t>
            </a:r>
            <a:r>
              <a:rPr lang="en-IN" dirty="0"/>
              <a:t>.</a:t>
            </a:r>
          </a:p>
          <a:p>
            <a:pPr>
              <a:buFont typeface="Arial" panose="020B0604020202020204" pitchFamily="34" charset="0"/>
              <a:buChar char="•"/>
            </a:pPr>
            <a:r>
              <a:rPr lang="en-IN" b="1" dirty="0"/>
              <a:t>How it works</a:t>
            </a:r>
            <a:r>
              <a:rPr lang="en-IN" dirty="0"/>
              <a:t>:</a:t>
            </a:r>
          </a:p>
          <a:p>
            <a:pPr marL="742950" lvl="1" indent="-285750">
              <a:buFont typeface="Arial" panose="020B0604020202020204" pitchFamily="34" charset="0"/>
              <a:buChar char="•"/>
            </a:pPr>
            <a:r>
              <a:rPr lang="en-IN" dirty="0"/>
              <a:t>Uses </a:t>
            </a:r>
            <a:r>
              <a:rPr lang="en-IN" b="1" dirty="0"/>
              <a:t>binary cross-entropy loss</a:t>
            </a:r>
            <a:r>
              <a:rPr lang="en-IN" dirty="0"/>
              <a:t>, a method commonly used for classification tasks.</a:t>
            </a:r>
          </a:p>
          <a:p>
            <a:pPr>
              <a:buFont typeface="Arial" panose="020B0604020202020204" pitchFamily="34" charset="0"/>
              <a:buChar char="•"/>
            </a:pPr>
            <a:r>
              <a:rPr lang="en-IN" b="1" dirty="0"/>
              <a:t>Formula:</a:t>
            </a:r>
            <a:endParaRPr lang="en-IN" dirty="0"/>
          </a:p>
          <a:p>
            <a:pPr marL="0" indent="0">
              <a:buNone/>
            </a:pPr>
            <a:r>
              <a:rPr lang="en-US" sz="1200" dirty="0" err="1"/>
              <a:t>L_vis</a:t>
            </a:r>
            <a:r>
              <a:rPr lang="en-US" sz="1200" dirty="0"/>
              <a:t> = (1 - V*) log(1 - V) + V* log V</a:t>
            </a:r>
          </a:p>
          <a:p>
            <a:pPr marL="742950" lvl="1" indent="-285750">
              <a:buFont typeface="Arial" panose="020B0604020202020204" pitchFamily="34" charset="0"/>
              <a:buChar char="•"/>
            </a:pPr>
            <a:r>
              <a:rPr lang="en-US" sz="1200" dirty="0"/>
              <a:t>V*</a:t>
            </a:r>
            <a:r>
              <a:rPr lang="en-IN" dirty="0"/>
              <a:t>= actual visibility (1 = visible, 0 = not visible)</a:t>
            </a:r>
          </a:p>
          <a:p>
            <a:pPr marL="742950" lvl="1" indent="-285750">
              <a:buFont typeface="Arial" panose="020B0604020202020204" pitchFamily="34" charset="0"/>
              <a:buChar char="•"/>
            </a:pPr>
            <a:r>
              <a:rPr lang="en-IN" dirty="0"/>
              <a:t>V= predicted visibility</a:t>
            </a:r>
          </a:p>
          <a:p>
            <a:pPr>
              <a:buNone/>
            </a:pPr>
            <a:r>
              <a:rPr lang="en-IN" b="1" dirty="0"/>
              <a:t>4. Dynamic Track Loss (</a:t>
            </a:r>
            <a:r>
              <a:rPr lang="en-IN" b="1" dirty="0" err="1"/>
              <a:t>L_dyn</a:t>
            </a:r>
            <a:r>
              <a:rPr lang="en-IN" b="1" dirty="0"/>
              <a:t>)</a:t>
            </a:r>
          </a:p>
          <a:p>
            <a:pPr>
              <a:buFont typeface="Arial" panose="020B0604020202020204" pitchFamily="34" charset="0"/>
              <a:buChar char="•"/>
            </a:pPr>
            <a:r>
              <a:rPr lang="en-IN" b="1" dirty="0"/>
              <a:t>What it does</a:t>
            </a:r>
            <a:r>
              <a:rPr lang="en-IN" dirty="0"/>
              <a:t>: Helps the model determine if the object is </a:t>
            </a:r>
            <a:r>
              <a:rPr lang="en-IN" b="1" dirty="0"/>
              <a:t>moving</a:t>
            </a:r>
            <a:r>
              <a:rPr lang="en-IN" dirty="0"/>
              <a:t> or </a:t>
            </a:r>
            <a:r>
              <a:rPr lang="en-IN" b="1" dirty="0"/>
              <a:t>static</a:t>
            </a:r>
            <a:r>
              <a:rPr lang="en-IN" dirty="0"/>
              <a:t>.</a:t>
            </a:r>
          </a:p>
          <a:p>
            <a:pPr>
              <a:buFont typeface="Arial" panose="020B0604020202020204" pitchFamily="34" charset="0"/>
              <a:buChar char="•"/>
            </a:pPr>
            <a:r>
              <a:rPr lang="en-IN" b="1" dirty="0"/>
              <a:t>How it works</a:t>
            </a:r>
            <a:r>
              <a:rPr lang="en-IN" dirty="0"/>
              <a:t>:</a:t>
            </a:r>
          </a:p>
          <a:p>
            <a:pPr marL="742950" lvl="1" indent="-285750">
              <a:buFont typeface="Arial" panose="020B0604020202020204" pitchFamily="34" charset="0"/>
              <a:buChar char="•"/>
            </a:pPr>
            <a:r>
              <a:rPr lang="en-IN" dirty="0"/>
              <a:t>Uses </a:t>
            </a:r>
            <a:r>
              <a:rPr lang="en-IN" b="1" dirty="0"/>
              <a:t>binary cross-entropy loss</a:t>
            </a:r>
            <a:r>
              <a:rPr lang="en-IN" dirty="0"/>
              <a:t>, just like the visibility loss.</a:t>
            </a:r>
          </a:p>
          <a:p>
            <a:pPr>
              <a:buFont typeface="Arial" panose="020B0604020202020204" pitchFamily="34" charset="0"/>
              <a:buChar char="•"/>
            </a:pPr>
            <a:r>
              <a:rPr lang="en-IN" b="1" dirty="0"/>
              <a:t>Formula:</a:t>
            </a:r>
            <a:endParaRPr lang="en-IN" dirty="0"/>
          </a:p>
          <a:p>
            <a:pPr marL="0" indent="0">
              <a:buNone/>
            </a:pPr>
            <a:r>
              <a:rPr lang="en-US" sz="1200" dirty="0" err="1"/>
              <a:t>L_dyn</a:t>
            </a:r>
            <a:r>
              <a:rPr lang="en-US" sz="1200" dirty="0"/>
              <a:t> = (1 - </a:t>
            </a:r>
            <a:r>
              <a:rPr lang="en-US" sz="1200" dirty="0" err="1"/>
              <a:t>m_d</a:t>
            </a:r>
            <a:r>
              <a:rPr lang="en-US" sz="1200" dirty="0"/>
              <a:t>*) log(1 - </a:t>
            </a:r>
            <a:r>
              <a:rPr lang="en-US" sz="1200" dirty="0" err="1"/>
              <a:t>m_d</a:t>
            </a:r>
            <a:r>
              <a:rPr lang="en-US" sz="1200" dirty="0"/>
              <a:t>) + </a:t>
            </a:r>
            <a:r>
              <a:rPr lang="en-US" sz="1200" dirty="0" err="1"/>
              <a:t>m_d</a:t>
            </a:r>
            <a:r>
              <a:rPr lang="en-US" sz="1200" dirty="0"/>
              <a:t>* log </a:t>
            </a:r>
            <a:r>
              <a:rPr lang="en-US" sz="1200" dirty="0" err="1"/>
              <a:t>m_d</a:t>
            </a:r>
            <a:endParaRPr lang="en-US" sz="1200" dirty="0"/>
          </a:p>
          <a:p>
            <a:pPr marL="742950" lvl="1" indent="-285750">
              <a:buFont typeface="Arial" panose="020B0604020202020204" pitchFamily="34" charset="0"/>
              <a:buChar char="•"/>
            </a:pPr>
            <a:r>
              <a:rPr lang="en-US" sz="1200" dirty="0"/>
              <a:t>md*</a:t>
            </a:r>
            <a:r>
              <a:rPr lang="en-IN" dirty="0"/>
              <a:t>= actual movement status (1 = moving, 0 = static)</a:t>
            </a:r>
          </a:p>
          <a:p>
            <a:pPr marL="742950" lvl="1" indent="-285750">
              <a:buFont typeface="Arial" panose="020B0604020202020204" pitchFamily="34" charset="0"/>
              <a:buChar char="•"/>
            </a:pPr>
            <a:r>
              <a:rPr lang="en-US" sz="1200" dirty="0"/>
              <a:t>md</a:t>
            </a:r>
            <a:r>
              <a:rPr lang="en-IN" dirty="0"/>
              <a:t>​ = predicted movement status</a:t>
            </a:r>
          </a:p>
          <a:p>
            <a:pPr>
              <a:buNone/>
            </a:pPr>
            <a:r>
              <a:rPr lang="en-IN" b="1" dirty="0"/>
              <a:t>5. Total Loss (</a:t>
            </a:r>
            <a:r>
              <a:rPr lang="en-IN" b="1" dirty="0" err="1"/>
              <a:t>L_total</a:t>
            </a:r>
            <a:r>
              <a:rPr lang="en-IN" b="1" dirty="0"/>
              <a:t>)</a:t>
            </a:r>
          </a:p>
          <a:p>
            <a:pPr>
              <a:buFont typeface="Arial" panose="020B0604020202020204" pitchFamily="34" charset="0"/>
              <a:buChar char="•"/>
            </a:pPr>
            <a:r>
              <a:rPr lang="en-IN" b="1" dirty="0"/>
              <a:t>What it does</a:t>
            </a:r>
            <a:r>
              <a:rPr lang="en-IN" dirty="0"/>
              <a:t>: Combines all three losses (trajectory, visibility, and dynamic tracking) to train the model effectively.</a:t>
            </a:r>
          </a:p>
          <a:p>
            <a:pPr>
              <a:buFont typeface="Arial" panose="020B0604020202020204" pitchFamily="34" charset="0"/>
              <a:buChar char="•"/>
            </a:pPr>
            <a:r>
              <a:rPr lang="en-IN" b="1" dirty="0"/>
              <a:t>How it works</a:t>
            </a:r>
            <a:r>
              <a:rPr lang="en-IN" dirty="0"/>
              <a:t>:</a:t>
            </a:r>
          </a:p>
          <a:p>
            <a:pPr marL="742950" lvl="1" indent="-285750">
              <a:buFont typeface="Arial" panose="020B0604020202020204" pitchFamily="34" charset="0"/>
              <a:buChar char="•"/>
            </a:pPr>
            <a:r>
              <a:rPr lang="en-IN" dirty="0"/>
              <a:t>Different losses are given different weights to control their importance:</a:t>
            </a:r>
          </a:p>
          <a:p>
            <a:pPr marL="1143000" lvl="2" indent="-228600">
              <a:buFont typeface="Arial" panose="020B0604020202020204" pitchFamily="34" charset="0"/>
              <a:buChar char="•"/>
            </a:pPr>
            <a:r>
              <a:rPr lang="en-IN" b="1" dirty="0"/>
              <a:t>w₁ = 1.0</a:t>
            </a:r>
            <a:r>
              <a:rPr lang="en-IN" dirty="0"/>
              <a:t> → Main trajectory loss is most important.</a:t>
            </a:r>
          </a:p>
          <a:p>
            <a:pPr marL="1143000" lvl="2" indent="-228600">
              <a:buFont typeface="Arial" panose="020B0604020202020204" pitchFamily="34" charset="0"/>
              <a:buChar char="•"/>
            </a:pPr>
            <a:r>
              <a:rPr lang="en-IN" b="1" dirty="0"/>
              <a:t>w₂ = 0.5</a:t>
            </a:r>
            <a:r>
              <a:rPr lang="en-IN" dirty="0"/>
              <a:t> → Visibility loss is half as important.</a:t>
            </a:r>
          </a:p>
          <a:p>
            <a:pPr marL="1143000" lvl="2" indent="-228600">
              <a:buFont typeface="Arial" panose="020B0604020202020204" pitchFamily="34" charset="0"/>
              <a:buChar char="•"/>
            </a:pPr>
            <a:r>
              <a:rPr lang="en-IN" b="1" dirty="0"/>
              <a:t>w₃ = 0.5</a:t>
            </a:r>
            <a:r>
              <a:rPr lang="en-IN" dirty="0"/>
              <a:t> → Dynamic tracking loss is also half as important.</a:t>
            </a:r>
          </a:p>
          <a:p>
            <a:pPr>
              <a:buFont typeface="Arial" panose="020B0604020202020204" pitchFamily="34" charset="0"/>
              <a:buChar char="•"/>
            </a:pPr>
            <a:r>
              <a:rPr lang="en-IN" b="1" dirty="0"/>
              <a:t>Formula:</a:t>
            </a:r>
            <a:endParaRPr lang="en-IN" dirty="0"/>
          </a:p>
          <a:p>
            <a:pPr>
              <a:buFont typeface="Arial" panose="020B0604020202020204" pitchFamily="34" charset="0"/>
              <a:buChar char="•"/>
            </a:pPr>
            <a:r>
              <a:rPr lang="en-IN" dirty="0" err="1"/>
              <a:t>Ltotal</a:t>
            </a:r>
            <a:r>
              <a:rPr lang="en-IN" dirty="0"/>
              <a:t>=w1Lmain+w2Lvis+w3LdynL_{\text{total}} = w_1 L_{\text{main}} + w_2 L_{\text{vis}} + w_3 L_{\text{</a:t>
            </a:r>
            <a:r>
              <a:rPr lang="en-IN" dirty="0" err="1"/>
              <a:t>dyn</a:t>
            </a:r>
            <a:r>
              <a:rPr lang="en-IN" dirty="0"/>
              <a:t>}}</a:t>
            </a:r>
            <a:r>
              <a:rPr lang="en-IN" dirty="0" err="1"/>
              <a:t>Ltotal</a:t>
            </a:r>
            <a:r>
              <a:rPr lang="en-IN" dirty="0"/>
              <a:t>​=w1​</a:t>
            </a:r>
            <a:r>
              <a:rPr lang="en-IN" dirty="0" err="1"/>
              <a:t>Lmain</a:t>
            </a:r>
            <a:r>
              <a:rPr lang="en-IN" dirty="0"/>
              <a:t>​+w2​</a:t>
            </a:r>
            <a:r>
              <a:rPr lang="en-IN" dirty="0" err="1"/>
              <a:t>Lvis</a:t>
            </a:r>
            <a:r>
              <a:rPr lang="en-IN" dirty="0"/>
              <a:t>​+w3​</a:t>
            </a:r>
            <a:r>
              <a:rPr lang="en-IN" dirty="0" err="1"/>
              <a:t>Ldyn</a:t>
            </a:r>
            <a:r>
              <a:rPr lang="en-IN" dirty="0"/>
              <a:t>​</a:t>
            </a:r>
          </a:p>
        </p:txBody>
      </p:sp>
      <p:sp>
        <p:nvSpPr>
          <p:cNvPr id="4" name="Slide Number Placeholder 3"/>
          <p:cNvSpPr>
            <a:spLocks noGrp="1"/>
          </p:cNvSpPr>
          <p:nvPr>
            <p:ph type="sldNum" sz="quarter" idx="5"/>
          </p:nvPr>
        </p:nvSpPr>
        <p:spPr/>
        <p:txBody>
          <a:bodyPr/>
          <a:lstStyle/>
          <a:p>
            <a:fld id="{5F8801BA-36E0-4523-ADA9-C48756789E7A}" type="slidenum">
              <a:rPr lang="en-US" smtClean="0"/>
              <a:t>9</a:t>
            </a:fld>
            <a:endParaRPr lang="en-US"/>
          </a:p>
        </p:txBody>
      </p:sp>
    </p:spTree>
    <p:extLst>
      <p:ext uri="{BB962C8B-B14F-4D97-AF65-F5344CB8AC3E}">
        <p14:creationId xmlns:p14="http://schemas.microsoft.com/office/powerpoint/2010/main" val="114080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2990-8570-C5E8-5CB5-9A65AB540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612C48-058D-DA22-144C-6EB2165B8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B0B195-66E0-23BA-CDD5-54DC3D9BAA37}"/>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185FE700-41CA-B56A-7217-5CD7140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DA17-5115-AF5F-CFD1-2D22516C1268}"/>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79155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7BB5-8A65-FBE6-4E50-3837ED49A7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69E8A-FFF1-9A19-F12E-DACD045CD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A8820-FF20-EABC-7260-2B4E4DD0A847}"/>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F94B7395-7EE7-44C4-DF94-CCDE0AEA0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1E402-4121-66BC-BBF4-524C011EA5EB}"/>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18796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4CB3F-9974-ABA0-47FF-FB82D6EC93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D588D1-03D9-0E5D-3179-334FD620D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6543C-58D2-19C9-E356-42FD72EDFDE3}"/>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3F515EFE-73EE-165D-C18E-4388C4F11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F899-8722-6BE7-5710-D3C0350E7F2E}"/>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426268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10AC-97CF-C7EE-5BAA-7BF6C5EE4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B470D-5E44-F37D-CDC8-E950A2E18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8C443-061D-DBA8-B34C-D9CE2FE361F7}"/>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369069F1-3248-C1F2-125F-48F4B78C7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77C7-3BA1-8295-C8DE-70008AB1419F}"/>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326640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D827-A318-5480-A5CF-D5E86D816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043D8-13B1-C7A0-B167-C290D7ED9B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E288B-8311-4273-7BEF-2E646403C642}"/>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3DBE0DC4-655F-DF92-DFC8-1F33DC785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C8787-8A99-4D42-AD81-629597D7FE36}"/>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83961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C921-AB12-91B9-8586-1E5FC43E5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7F568-38E2-733A-0797-411200C1F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658113-B0AE-183A-1461-879834ACA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02FAA-9CBE-8CFE-CF92-2DF7F95CE64C}"/>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6" name="Footer Placeholder 5">
            <a:extLst>
              <a:ext uri="{FF2B5EF4-FFF2-40B4-BE49-F238E27FC236}">
                <a16:creationId xmlns:a16="http://schemas.microsoft.com/office/drawing/2014/main" id="{90E189E9-CAF2-94F9-CD9D-6717550FC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738FA-E1A0-D212-24C9-9B50F7A58C12}"/>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53296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0499-B89A-03C4-6693-B96C3CFEB8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38D0E-55D2-C6BA-561D-724D54301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0A5AF-599D-BCAE-7D02-53678AA80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249E9C-62CC-A69F-C06D-EC09141BF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0D426-8949-C783-94DB-912ADAE4A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04E14-E981-0178-878B-6F7C1CE060D0}"/>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8" name="Footer Placeholder 7">
            <a:extLst>
              <a:ext uri="{FF2B5EF4-FFF2-40B4-BE49-F238E27FC236}">
                <a16:creationId xmlns:a16="http://schemas.microsoft.com/office/drawing/2014/main" id="{69E59DE5-B0F1-31AA-255D-700862915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3BB6C-DB8F-B722-63DF-9742268106C1}"/>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4935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16FA-4CE5-7897-00FB-C5E6E25E9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DAB22C-41CA-E105-7857-DEB593C29FD1}"/>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4" name="Footer Placeholder 3">
            <a:extLst>
              <a:ext uri="{FF2B5EF4-FFF2-40B4-BE49-F238E27FC236}">
                <a16:creationId xmlns:a16="http://schemas.microsoft.com/office/drawing/2014/main" id="{D08FF972-1FF0-D6B2-A35F-0C36ED8F1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FE181F-BF9C-774D-FA89-522A35EEE110}"/>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188590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58E70-F26A-F9F2-27FA-02D5A0AC70F6}"/>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3" name="Footer Placeholder 2">
            <a:extLst>
              <a:ext uri="{FF2B5EF4-FFF2-40B4-BE49-F238E27FC236}">
                <a16:creationId xmlns:a16="http://schemas.microsoft.com/office/drawing/2014/main" id="{773E3DB0-47AE-52CC-EAD2-A292AD877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7B1D-F36D-CBCD-8EFD-57FFB4097B99}"/>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1712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225C-A0FB-08BD-DC5A-21F59F994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B5C9F-F0C2-4B31-36DE-91870428A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65A7E2-6D08-02A4-D5AC-ABB287032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58B95-0953-2E98-7B10-69BD84217EBF}"/>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6" name="Footer Placeholder 5">
            <a:extLst>
              <a:ext uri="{FF2B5EF4-FFF2-40B4-BE49-F238E27FC236}">
                <a16:creationId xmlns:a16="http://schemas.microsoft.com/office/drawing/2014/main" id="{F6C0B205-FCF7-3DE9-F24C-B9C6C1086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A6D8A-ABFF-4C7C-2E15-16B9BE45F8D4}"/>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230984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8EFA-692E-1F55-2927-28D153EDF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90234D-2870-08A0-4398-2D9868842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00C5A6-81FB-76D3-5BC6-9AA71F06D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0E348-4A2C-5E24-0D5C-41659DAA9FD0}"/>
              </a:ext>
            </a:extLst>
          </p:cNvPr>
          <p:cNvSpPr>
            <a:spLocks noGrp="1"/>
          </p:cNvSpPr>
          <p:nvPr>
            <p:ph type="dt" sz="half" idx="10"/>
          </p:nvPr>
        </p:nvSpPr>
        <p:spPr/>
        <p:txBody>
          <a:bodyPr/>
          <a:lstStyle/>
          <a:p>
            <a:fld id="{28C7B405-E58A-4BB5-BA31-159A3D16102B}" type="datetimeFigureOut">
              <a:rPr lang="en-US" smtClean="0"/>
              <a:t>4/7/2025</a:t>
            </a:fld>
            <a:endParaRPr lang="en-US"/>
          </a:p>
        </p:txBody>
      </p:sp>
      <p:sp>
        <p:nvSpPr>
          <p:cNvPr id="6" name="Footer Placeholder 5">
            <a:extLst>
              <a:ext uri="{FF2B5EF4-FFF2-40B4-BE49-F238E27FC236}">
                <a16:creationId xmlns:a16="http://schemas.microsoft.com/office/drawing/2014/main" id="{780BFF13-11E0-F10D-1D60-C17B42E30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EDE6D-C6E9-7E89-C404-D2A996ECC439}"/>
              </a:ext>
            </a:extLst>
          </p:cNvPr>
          <p:cNvSpPr>
            <a:spLocks noGrp="1"/>
          </p:cNvSpPr>
          <p:nvPr>
            <p:ph type="sldNum" sz="quarter" idx="12"/>
          </p:nvPr>
        </p:nvSpPr>
        <p:spPr/>
        <p:txBody>
          <a:bodyPr/>
          <a:lstStyle/>
          <a:p>
            <a:fld id="{D504680F-8D90-4B91-8853-757EF2364D18}" type="slidenum">
              <a:rPr lang="en-US" smtClean="0"/>
              <a:t>‹#›</a:t>
            </a:fld>
            <a:endParaRPr lang="en-US"/>
          </a:p>
        </p:txBody>
      </p:sp>
    </p:spTree>
    <p:extLst>
      <p:ext uri="{BB962C8B-B14F-4D97-AF65-F5344CB8AC3E}">
        <p14:creationId xmlns:p14="http://schemas.microsoft.com/office/powerpoint/2010/main" val="328543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D0D55-DA0B-6B74-9EFF-8A9B4BEBA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F3EAB-8B6C-A091-41D9-BF23C7124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4CF5C-67B6-1905-0B38-E2826C0EE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C7B405-E58A-4BB5-BA31-159A3D16102B}" type="datetimeFigureOut">
              <a:rPr lang="en-US" smtClean="0"/>
              <a:t>4/7/2025</a:t>
            </a:fld>
            <a:endParaRPr lang="en-US"/>
          </a:p>
        </p:txBody>
      </p:sp>
      <p:sp>
        <p:nvSpPr>
          <p:cNvPr id="5" name="Footer Placeholder 4">
            <a:extLst>
              <a:ext uri="{FF2B5EF4-FFF2-40B4-BE49-F238E27FC236}">
                <a16:creationId xmlns:a16="http://schemas.microsoft.com/office/drawing/2014/main" id="{75860D2D-0B25-4452-73C8-020EFAA6E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A16B7A-50E8-14CB-A218-FACD0D888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04680F-8D90-4B91-8853-757EF2364D18}" type="slidenum">
              <a:rPr lang="en-US" smtClean="0"/>
              <a:t>‹#›</a:t>
            </a:fld>
            <a:endParaRPr lang="en-US"/>
          </a:p>
        </p:txBody>
      </p:sp>
    </p:spTree>
    <p:extLst>
      <p:ext uri="{BB962C8B-B14F-4D97-AF65-F5344CB8AC3E}">
        <p14:creationId xmlns:p14="http://schemas.microsoft.com/office/powerpoint/2010/main" val="1010049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99F31-6382-F68E-96A5-AEBC58743DBC}"/>
              </a:ext>
            </a:extLst>
          </p:cNvPr>
          <p:cNvSpPr>
            <a:spLocks noGrp="1"/>
          </p:cNvSpPr>
          <p:nvPr>
            <p:ph type="ctrTitle"/>
          </p:nvPr>
        </p:nvSpPr>
        <p:spPr>
          <a:xfrm>
            <a:off x="1136397" y="502021"/>
            <a:ext cx="4959603" cy="2057029"/>
          </a:xfrm>
        </p:spPr>
        <p:txBody>
          <a:bodyPr vert="horz" lIns="91440" tIns="45720" rIns="91440" bIns="45720" rtlCol="0" anchor="b">
            <a:normAutofit/>
          </a:bodyPr>
          <a:lstStyle/>
          <a:p>
            <a:pPr algn="l"/>
            <a:r>
              <a:rPr lang="en-US" sz="3400" kern="1200">
                <a:solidFill>
                  <a:schemeClr val="tx1"/>
                </a:solidFill>
                <a:latin typeface="+mj-lt"/>
                <a:ea typeface="+mj-ea"/>
                <a:cs typeface="+mj-cs"/>
              </a:rPr>
              <a:t>LEAP-VO: Long-term Effective Any Point Tracking for Visual Odometry</a:t>
            </a:r>
            <a:endParaRPr lang="en-US" sz="3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628E620C-50E5-423D-0FB4-B081A857E867}"/>
              </a:ext>
            </a:extLst>
          </p:cNvPr>
          <p:cNvSpPr>
            <a:spLocks noGrp="1"/>
          </p:cNvSpPr>
          <p:nvPr>
            <p:ph type="subTitle" idx="1"/>
          </p:nvPr>
        </p:nvSpPr>
        <p:spPr>
          <a:xfrm>
            <a:off x="2997200" y="4565650"/>
            <a:ext cx="4140200" cy="1375327"/>
          </a:xfrm>
        </p:spPr>
        <p:txBody>
          <a:bodyPr vert="horz" lIns="91440" tIns="45720" rIns="91440" bIns="45720" rtlCol="0" anchor="t">
            <a:normAutofit fontScale="92500" lnSpcReduction="20000"/>
          </a:bodyPr>
          <a:lstStyle/>
          <a:p>
            <a:pPr algn="l"/>
            <a:endParaRPr lang="en-US" sz="2000" dirty="0"/>
          </a:p>
          <a:p>
            <a:pPr indent="-228600" algn="l">
              <a:buFont typeface="Arial" panose="020B0604020202020204" pitchFamily="34" charset="0"/>
              <a:buChar char="•"/>
            </a:pPr>
            <a:r>
              <a:rPr lang="en-US" sz="2000" dirty="0"/>
              <a:t>LENKALLAPALLY SAI CHARAN</a:t>
            </a:r>
          </a:p>
          <a:p>
            <a:pPr indent="-228600" algn="l">
              <a:buFont typeface="Arial" panose="020B0604020202020204" pitchFamily="34" charset="0"/>
              <a:buChar char="•"/>
            </a:pPr>
            <a:r>
              <a:rPr lang="en-US" sz="2000" dirty="0"/>
              <a:t>GUDDU YADAV		</a:t>
            </a:r>
          </a:p>
          <a:p>
            <a:pPr indent="-228600" algn="l">
              <a:buFont typeface="Arial" panose="020B0604020202020204" pitchFamily="34" charset="0"/>
              <a:buChar char="•"/>
            </a:pPr>
            <a:r>
              <a:rPr lang="en-US" sz="2000" dirty="0"/>
              <a:t>AMRUTH REDDY NAGI REDDY PALLI</a:t>
            </a:r>
          </a:p>
        </p:txBody>
      </p:sp>
      <p:pic>
        <p:nvPicPr>
          <p:cNvPr id="7" name="Graphic 6" descr="Target">
            <a:extLst>
              <a:ext uri="{FF2B5EF4-FFF2-40B4-BE49-F238E27FC236}">
                <a16:creationId xmlns:a16="http://schemas.microsoft.com/office/drawing/2014/main" id="{CE212CB8-D994-8830-DE99-A08665704F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2442" y="621610"/>
            <a:ext cx="520102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09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4931D-1691-A988-C2DD-C44E29493BEE}"/>
              </a:ext>
            </a:extLst>
          </p:cNvPr>
          <p:cNvSpPr>
            <a:spLocks noGrp="1"/>
          </p:cNvSpPr>
          <p:nvPr>
            <p:ph type="title"/>
          </p:nvPr>
        </p:nvSpPr>
        <p:spPr>
          <a:xfrm>
            <a:off x="589560" y="856180"/>
            <a:ext cx="4560584" cy="1128068"/>
          </a:xfrm>
        </p:spPr>
        <p:txBody>
          <a:bodyPr anchor="ctr">
            <a:normAutofit/>
          </a:bodyPr>
          <a:lstStyle/>
          <a:p>
            <a:r>
              <a:rPr lang="en-US" sz="3700"/>
              <a:t>LEAP-VO System Overview</a:t>
            </a:r>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4CCF7E-08E3-854E-33D3-4C24630673FC}"/>
              </a:ext>
            </a:extLst>
          </p:cNvPr>
          <p:cNvSpPr>
            <a:spLocks noGrp="1"/>
          </p:cNvSpPr>
          <p:nvPr>
            <p:ph idx="1"/>
          </p:nvPr>
        </p:nvSpPr>
        <p:spPr>
          <a:xfrm>
            <a:off x="590719" y="2330505"/>
            <a:ext cx="4559425" cy="3979585"/>
          </a:xfrm>
        </p:spPr>
        <p:txBody>
          <a:bodyPr anchor="ctr">
            <a:normAutofit/>
          </a:bodyPr>
          <a:lstStyle/>
          <a:p>
            <a:pPr>
              <a:buNone/>
            </a:pPr>
            <a:r>
              <a:rPr lang="en-US" sz="1400" b="1" dirty="0"/>
              <a:t>Core Components:</a:t>
            </a:r>
          </a:p>
          <a:p>
            <a:pPr>
              <a:buFont typeface="Arial" panose="020B0604020202020204" pitchFamily="34" charset="0"/>
              <a:buChar char="•"/>
            </a:pPr>
            <a:r>
              <a:rPr lang="en-US" sz="1400" b="1" dirty="0" err="1"/>
              <a:t>Keypoint</a:t>
            </a:r>
            <a:r>
              <a:rPr lang="en-US" sz="1400" b="1" dirty="0"/>
              <a:t> Extraction</a:t>
            </a:r>
            <a:r>
              <a:rPr lang="en-US" sz="1400" dirty="0"/>
              <a:t>: Gradient-based sampling for robust features</a:t>
            </a:r>
          </a:p>
          <a:p>
            <a:pPr>
              <a:buFont typeface="Arial" panose="020B0604020202020204" pitchFamily="34" charset="0"/>
              <a:buChar char="•"/>
            </a:pPr>
            <a:r>
              <a:rPr lang="en-US" sz="1400" b="1" dirty="0"/>
              <a:t>LEAP Tracking</a:t>
            </a:r>
            <a:r>
              <a:rPr lang="en-US" sz="1400" dirty="0"/>
              <a:t>: Long-term tracking across multiple frames</a:t>
            </a:r>
          </a:p>
          <a:p>
            <a:pPr>
              <a:buFont typeface="Arial" panose="020B0604020202020204" pitchFamily="34" charset="0"/>
              <a:buChar char="•"/>
            </a:pPr>
            <a:r>
              <a:rPr lang="en-US" sz="1400" b="1" dirty="0"/>
              <a:t>Track Filtering</a:t>
            </a:r>
            <a:r>
              <a:rPr lang="en-US" sz="1400" dirty="0"/>
              <a:t>: Removes uncertain, occluded, and dynamic points</a:t>
            </a:r>
          </a:p>
          <a:p>
            <a:pPr>
              <a:buFont typeface="Arial" panose="020B0604020202020204" pitchFamily="34" charset="0"/>
              <a:buChar char="•"/>
            </a:pPr>
            <a:r>
              <a:rPr lang="en-US" sz="1400" b="1" dirty="0"/>
              <a:t>Sliding Window Bundle Adjustment</a:t>
            </a:r>
            <a:r>
              <a:rPr lang="en-US" sz="1400" dirty="0"/>
              <a:t>: Jointly optimizes camera poses and 3D points</a:t>
            </a:r>
          </a:p>
          <a:p>
            <a:pPr>
              <a:buNone/>
            </a:pPr>
            <a:r>
              <a:rPr lang="en-US" sz="1400" b="1" dirty="0"/>
              <a:t>Key Advantages:</a:t>
            </a:r>
          </a:p>
          <a:p>
            <a:pPr>
              <a:buFont typeface="Arial" panose="020B0604020202020204" pitchFamily="34" charset="0"/>
              <a:buChar char="•"/>
            </a:pPr>
            <a:r>
              <a:rPr lang="en-US" sz="1400" dirty="0"/>
              <a:t>Bidirectional tracking (forward and backward in time)</a:t>
            </a:r>
          </a:p>
          <a:p>
            <a:pPr>
              <a:buFont typeface="Arial" panose="020B0604020202020204" pitchFamily="34" charset="0"/>
              <a:buChar char="•"/>
            </a:pPr>
            <a:r>
              <a:rPr lang="en-US" sz="1400" dirty="0"/>
              <a:t>Leverages temporal context for occlusion handling</a:t>
            </a:r>
          </a:p>
          <a:p>
            <a:pPr>
              <a:buFont typeface="Arial" panose="020B0604020202020204" pitchFamily="34" charset="0"/>
              <a:buChar char="•"/>
            </a:pPr>
            <a:r>
              <a:rPr lang="en-US" sz="1400" dirty="0"/>
              <a:t>Effective in dynamic environments through explicit motion modeling</a:t>
            </a:r>
          </a:p>
          <a:p>
            <a:endParaRPr lang="en-US" sz="1400" dirty="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oftware process&#10;&#10;AI-generated content may be incorrect.">
            <a:extLst>
              <a:ext uri="{FF2B5EF4-FFF2-40B4-BE49-F238E27FC236}">
                <a16:creationId xmlns:a16="http://schemas.microsoft.com/office/drawing/2014/main" id="{000D7526-417D-3204-FF17-3D24C3F3B873}"/>
              </a:ext>
            </a:extLst>
          </p:cNvPr>
          <p:cNvPicPr>
            <a:picLocks noChangeAspect="1"/>
          </p:cNvPicPr>
          <p:nvPr/>
        </p:nvPicPr>
        <p:blipFill>
          <a:blip r:embed="rId3"/>
          <a:srcRect l="21003" r="1113" b="1"/>
          <a:stretch/>
        </p:blipFill>
        <p:spPr>
          <a:xfrm>
            <a:off x="5977788" y="799352"/>
            <a:ext cx="5425410" cy="5259296"/>
          </a:xfrm>
          <a:prstGeom prst="rect">
            <a:avLst/>
          </a:prstGeom>
        </p:spPr>
      </p:pic>
    </p:spTree>
    <p:extLst>
      <p:ext uri="{BB962C8B-B14F-4D97-AF65-F5344CB8AC3E}">
        <p14:creationId xmlns:p14="http://schemas.microsoft.com/office/powerpoint/2010/main" val="45545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6F361-4D39-7FE4-EA72-0AA49955F4AD}"/>
              </a:ext>
            </a:extLst>
          </p:cNvPr>
          <p:cNvSpPr>
            <a:spLocks noGrp="1"/>
          </p:cNvSpPr>
          <p:nvPr>
            <p:ph type="title"/>
          </p:nvPr>
        </p:nvSpPr>
        <p:spPr>
          <a:xfrm>
            <a:off x="1136397" y="502021"/>
            <a:ext cx="4959603" cy="978067"/>
          </a:xfrm>
        </p:spPr>
        <p:txBody>
          <a:bodyPr anchor="b">
            <a:normAutofit/>
          </a:bodyPr>
          <a:lstStyle/>
          <a:p>
            <a:r>
              <a:rPr lang="en-US" sz="4000" dirty="0"/>
              <a:t>Track Filtering</a:t>
            </a:r>
          </a:p>
        </p:txBody>
      </p:sp>
      <p:sp>
        <p:nvSpPr>
          <p:cNvPr id="3" name="Content Placeholder 2">
            <a:extLst>
              <a:ext uri="{FF2B5EF4-FFF2-40B4-BE49-F238E27FC236}">
                <a16:creationId xmlns:a16="http://schemas.microsoft.com/office/drawing/2014/main" id="{411FB5B9-65F3-1187-A3BD-A73BAE2E35C4}"/>
              </a:ext>
            </a:extLst>
          </p:cNvPr>
          <p:cNvSpPr>
            <a:spLocks noGrp="1"/>
          </p:cNvSpPr>
          <p:nvPr>
            <p:ph idx="1"/>
          </p:nvPr>
        </p:nvSpPr>
        <p:spPr>
          <a:xfrm>
            <a:off x="1136397" y="1720312"/>
            <a:ext cx="4959603" cy="4220665"/>
          </a:xfrm>
        </p:spPr>
        <p:txBody>
          <a:bodyPr anchor="t">
            <a:normAutofit/>
          </a:bodyPr>
          <a:lstStyle/>
          <a:p>
            <a:pPr>
              <a:buNone/>
            </a:pPr>
            <a:r>
              <a:rPr lang="en-US" sz="1400" b="1" dirty="0"/>
              <a:t>Why Track Filtering?</a:t>
            </a:r>
          </a:p>
          <a:p>
            <a:pPr>
              <a:buFont typeface="Arial" panose="020B0604020202020204" pitchFamily="34" charset="0"/>
              <a:buChar char="•"/>
            </a:pPr>
            <a:r>
              <a:rPr lang="en-US" sz="1400" dirty="0"/>
              <a:t>Not all tracked points are suitable for visual odometry</a:t>
            </a:r>
          </a:p>
          <a:p>
            <a:pPr>
              <a:buFont typeface="Arial" panose="020B0604020202020204" pitchFamily="34" charset="0"/>
              <a:buChar char="•"/>
            </a:pPr>
            <a:r>
              <a:rPr lang="en-US" sz="1400" dirty="0"/>
              <a:t>Need to identify and remove problematic tracks</a:t>
            </a:r>
          </a:p>
          <a:p>
            <a:pPr>
              <a:buNone/>
            </a:pPr>
            <a:r>
              <a:rPr lang="en-US" sz="1400" b="1" dirty="0"/>
              <a:t>Three Filtering Criteria:</a:t>
            </a:r>
          </a:p>
          <a:p>
            <a:pPr>
              <a:buFont typeface="+mj-lt"/>
              <a:buAutoNum type="arabicPeriod"/>
            </a:pPr>
            <a:r>
              <a:rPr lang="en-US" sz="1400" b="1" dirty="0"/>
              <a:t>Visibility Filtering</a:t>
            </a:r>
            <a:r>
              <a:rPr lang="en-US" sz="1400" dirty="0"/>
              <a:t> </a:t>
            </a:r>
          </a:p>
          <a:p>
            <a:pPr marL="742950" lvl="1" indent="-285750">
              <a:buFont typeface="+mj-lt"/>
              <a:buAutoNum type="arabicPeriod"/>
            </a:pPr>
            <a:r>
              <a:rPr lang="en-US" sz="1400" dirty="0"/>
              <a:t>Only use points marked as visible (v &gt; </a:t>
            </a:r>
            <a:r>
              <a:rPr lang="en-US" sz="1400" dirty="0" err="1"/>
              <a:t>γv</a:t>
            </a:r>
            <a:r>
              <a:rPr lang="en-US" sz="1400" dirty="0"/>
              <a:t>)</a:t>
            </a:r>
          </a:p>
          <a:p>
            <a:pPr marL="742950" lvl="1" indent="-285750">
              <a:buFont typeface="+mj-lt"/>
              <a:buAutoNum type="arabicPeriod"/>
            </a:pPr>
            <a:r>
              <a:rPr lang="en-US" sz="1400" dirty="0"/>
              <a:t>Threshold: </a:t>
            </a:r>
            <a:r>
              <a:rPr lang="en-US" sz="1400" dirty="0" err="1"/>
              <a:t>γv</a:t>
            </a:r>
            <a:r>
              <a:rPr lang="en-US" sz="1400" dirty="0"/>
              <a:t> = 0.9</a:t>
            </a:r>
          </a:p>
          <a:p>
            <a:pPr>
              <a:buFont typeface="+mj-lt"/>
              <a:buAutoNum type="arabicPeriod"/>
            </a:pPr>
            <a:r>
              <a:rPr lang="en-US" sz="1400" b="1" dirty="0"/>
              <a:t>Dynamic Track Filtering</a:t>
            </a:r>
            <a:r>
              <a:rPr lang="en-US" sz="1400" dirty="0"/>
              <a:t> </a:t>
            </a:r>
          </a:p>
          <a:p>
            <a:pPr marL="742950" lvl="1" indent="-285750">
              <a:buFont typeface="+mj-lt"/>
              <a:buAutoNum type="arabicPeriod"/>
            </a:pPr>
            <a:r>
              <a:rPr lang="en-US" sz="1400" dirty="0"/>
              <a:t>Remove points on moving objects (md &lt; </a:t>
            </a:r>
            <a:r>
              <a:rPr lang="en-US" sz="1400" dirty="0" err="1"/>
              <a:t>γd</a:t>
            </a:r>
            <a:r>
              <a:rPr lang="en-US" sz="1400" dirty="0"/>
              <a:t>)</a:t>
            </a:r>
          </a:p>
          <a:p>
            <a:pPr marL="742950" lvl="1" indent="-285750">
              <a:buFont typeface="+mj-lt"/>
              <a:buAutoNum type="arabicPeriod"/>
            </a:pPr>
            <a:r>
              <a:rPr lang="en-US" sz="1400" dirty="0"/>
              <a:t>Threshold: </a:t>
            </a:r>
            <a:r>
              <a:rPr lang="en-US" sz="1400" dirty="0" err="1"/>
              <a:t>γd</a:t>
            </a:r>
            <a:r>
              <a:rPr lang="en-US" sz="1400" dirty="0"/>
              <a:t> = 0.9</a:t>
            </a:r>
          </a:p>
          <a:p>
            <a:pPr>
              <a:buFont typeface="+mj-lt"/>
              <a:buAutoNum type="arabicPeriod"/>
            </a:pPr>
            <a:r>
              <a:rPr lang="en-US" sz="1400" b="1" dirty="0"/>
              <a:t>Uncertainty Filtering</a:t>
            </a:r>
            <a:r>
              <a:rPr lang="en-US" sz="1400" dirty="0"/>
              <a:t> </a:t>
            </a:r>
          </a:p>
          <a:p>
            <a:pPr marL="742950" lvl="1" indent="-285750">
              <a:buFont typeface="+mj-lt"/>
              <a:buAutoNum type="arabicPeriod"/>
            </a:pPr>
            <a:r>
              <a:rPr lang="en-US" sz="1400" dirty="0"/>
              <a:t>Filter out low-confidence tracks (Φ ≤ Q(</a:t>
            </a:r>
            <a:r>
              <a:rPr lang="en-US" sz="1400" dirty="0" err="1"/>
              <a:t>γu</a:t>
            </a:r>
            <a:r>
              <a:rPr lang="en-US" sz="1400" dirty="0"/>
              <a:t>))</a:t>
            </a:r>
          </a:p>
          <a:p>
            <a:pPr marL="742950" lvl="1" indent="-285750">
              <a:buFont typeface="+mj-lt"/>
              <a:buAutoNum type="arabicPeriod"/>
            </a:pPr>
            <a:r>
              <a:rPr lang="en-US" sz="1400" dirty="0"/>
              <a:t>Based on distribution uncertainty</a:t>
            </a:r>
          </a:p>
          <a:p>
            <a:pPr marL="742950" lvl="1" indent="-285750">
              <a:buFont typeface="+mj-lt"/>
              <a:buAutoNum type="arabicPeriod"/>
            </a:pPr>
            <a:r>
              <a:rPr lang="en-US" sz="1400" dirty="0"/>
              <a:t>Threshold: </a:t>
            </a:r>
            <a:r>
              <a:rPr lang="en-US" sz="1400" dirty="0" err="1"/>
              <a:t>γu</a:t>
            </a:r>
            <a:r>
              <a:rPr lang="en-US" sz="1400" dirty="0"/>
              <a:t> = 0.8</a:t>
            </a:r>
          </a:p>
          <a:p>
            <a:endParaRPr lang="en-US" sz="1400" dirty="0"/>
          </a:p>
          <a:p>
            <a:endParaRPr lang="en-US" sz="1400" dirty="0"/>
          </a:p>
        </p:txBody>
      </p:sp>
      <p:pic>
        <p:nvPicPr>
          <p:cNvPr id="5" name="Picture 4">
            <a:extLst>
              <a:ext uri="{FF2B5EF4-FFF2-40B4-BE49-F238E27FC236}">
                <a16:creationId xmlns:a16="http://schemas.microsoft.com/office/drawing/2014/main" id="{78741D4B-E8BF-AFBC-9676-8B7A0E3D0CB5}"/>
              </a:ext>
            </a:extLst>
          </p:cNvPr>
          <p:cNvPicPr>
            <a:picLocks noChangeAspect="1"/>
          </p:cNvPicPr>
          <p:nvPr/>
        </p:nvPicPr>
        <p:blipFill>
          <a:blip r:embed="rId3"/>
          <a:stretch>
            <a:fillRect/>
          </a:stretch>
        </p:blipFill>
        <p:spPr>
          <a:xfrm>
            <a:off x="6096000" y="1583799"/>
            <a:ext cx="5617465" cy="3933598"/>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47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408E1-5938-6154-46A1-4FA991205837}"/>
              </a:ext>
            </a:extLst>
          </p:cNvPr>
          <p:cNvSpPr>
            <a:spLocks noGrp="1"/>
          </p:cNvSpPr>
          <p:nvPr>
            <p:ph type="title"/>
          </p:nvPr>
        </p:nvSpPr>
        <p:spPr>
          <a:xfrm>
            <a:off x="1153618" y="1239927"/>
            <a:ext cx="4008586" cy="4680583"/>
          </a:xfrm>
        </p:spPr>
        <p:txBody>
          <a:bodyPr anchor="ctr">
            <a:normAutofit/>
          </a:bodyPr>
          <a:lstStyle/>
          <a:p>
            <a:r>
              <a:rPr lang="en-US" sz="4000" dirty="0"/>
              <a:t>Experimental Setup</a:t>
            </a:r>
          </a:p>
        </p:txBody>
      </p:sp>
      <p:sp>
        <p:nvSpPr>
          <p:cNvPr id="3" name="Content Placeholder 2">
            <a:extLst>
              <a:ext uri="{FF2B5EF4-FFF2-40B4-BE49-F238E27FC236}">
                <a16:creationId xmlns:a16="http://schemas.microsoft.com/office/drawing/2014/main" id="{C94FD51E-FAF3-2AD1-C354-8040BBDCEB10}"/>
              </a:ext>
            </a:extLst>
          </p:cNvPr>
          <p:cNvSpPr>
            <a:spLocks noGrp="1"/>
          </p:cNvSpPr>
          <p:nvPr>
            <p:ph idx="1"/>
          </p:nvPr>
        </p:nvSpPr>
        <p:spPr>
          <a:xfrm>
            <a:off x="5861050" y="1003611"/>
            <a:ext cx="5402697" cy="4916900"/>
          </a:xfrm>
        </p:spPr>
        <p:txBody>
          <a:bodyPr anchor="ctr">
            <a:noAutofit/>
          </a:bodyPr>
          <a:lstStyle/>
          <a:p>
            <a:pPr>
              <a:buNone/>
            </a:pPr>
            <a:r>
              <a:rPr lang="en-US" sz="1400" b="1" dirty="0"/>
              <a:t>Datasets</a:t>
            </a:r>
          </a:p>
          <a:p>
            <a:pPr>
              <a:buFont typeface="Arial" panose="020B0604020202020204" pitchFamily="34" charset="0"/>
              <a:buChar char="•"/>
            </a:pPr>
            <a:r>
              <a:rPr lang="en-US" sz="1400" b="1" dirty="0"/>
              <a:t>Replica</a:t>
            </a:r>
            <a:r>
              <a:rPr lang="en-US" sz="1400" dirty="0"/>
              <a:t>: 8 static indoor scenes, 16 camera trajectories, 900 frames each </a:t>
            </a:r>
          </a:p>
          <a:p>
            <a:pPr marL="742950" lvl="1" indent="-285750">
              <a:buFont typeface="Arial" panose="020B0604020202020204" pitchFamily="34" charset="0"/>
              <a:buChar char="•"/>
            </a:pPr>
            <a:r>
              <a:rPr lang="en-US" sz="1400" dirty="0"/>
              <a:t>Synthetic environments with challenging occlusions</a:t>
            </a:r>
          </a:p>
          <a:p>
            <a:pPr>
              <a:buFont typeface="Arial" panose="020B0604020202020204" pitchFamily="34" charset="0"/>
              <a:buChar char="•"/>
            </a:pPr>
            <a:r>
              <a:rPr lang="en-US" sz="1400" b="1" dirty="0"/>
              <a:t>MPI Sintel</a:t>
            </a:r>
            <a:r>
              <a:rPr lang="en-US" sz="1400" dirty="0"/>
              <a:t>: Dynamic scenes from animated films </a:t>
            </a:r>
          </a:p>
          <a:p>
            <a:pPr marL="742950" lvl="1" indent="-285750">
              <a:buFont typeface="Arial" panose="020B0604020202020204" pitchFamily="34" charset="0"/>
              <a:buChar char="•"/>
            </a:pPr>
            <a:r>
              <a:rPr lang="en-US" sz="1400" dirty="0"/>
              <a:t>Complex object motion, motion blur, defocus effects</a:t>
            </a:r>
          </a:p>
          <a:p>
            <a:pPr marL="742950" lvl="1" indent="-285750">
              <a:buFont typeface="Arial" panose="020B0604020202020204" pitchFamily="34" charset="0"/>
              <a:buChar char="•"/>
            </a:pPr>
            <a:r>
              <a:rPr lang="en-US" sz="1400" dirty="0"/>
              <a:t>20-50 frames per sequence</a:t>
            </a:r>
          </a:p>
          <a:p>
            <a:pPr>
              <a:buFont typeface="Arial" panose="020B0604020202020204" pitchFamily="34" charset="0"/>
              <a:buChar char="•"/>
            </a:pPr>
            <a:r>
              <a:rPr lang="en-US" sz="1400" b="1" dirty="0" err="1"/>
              <a:t>TartanAir</a:t>
            </a:r>
            <a:r>
              <a:rPr lang="en-US" sz="1400" b="1" dirty="0"/>
              <a:t> Shibuya</a:t>
            </a:r>
            <a:r>
              <a:rPr lang="en-US" sz="1400" dirty="0"/>
              <a:t>: Real-world dynamic environments </a:t>
            </a:r>
          </a:p>
          <a:p>
            <a:pPr marL="742950" lvl="1" indent="-285750">
              <a:buFont typeface="Arial" panose="020B0604020202020204" pitchFamily="34" charset="0"/>
              <a:buChar char="•"/>
            </a:pPr>
            <a:r>
              <a:rPr lang="en-US" sz="1400" dirty="0"/>
              <a:t>"Standing Humans" and "Road Crossing" scenarios</a:t>
            </a:r>
          </a:p>
          <a:p>
            <a:pPr marL="742950" lvl="1" indent="-285750">
              <a:buFont typeface="Arial" panose="020B0604020202020204" pitchFamily="34" charset="0"/>
              <a:buChar char="•"/>
            </a:pPr>
            <a:r>
              <a:rPr lang="en-US" sz="1400" dirty="0"/>
              <a:t>100 frames per sequence, 30+ tracked moving humans</a:t>
            </a:r>
          </a:p>
          <a:p>
            <a:pPr>
              <a:buNone/>
            </a:pPr>
            <a:r>
              <a:rPr lang="en-US" sz="1400" b="1" dirty="0"/>
              <a:t>Evaluation Metrics</a:t>
            </a:r>
          </a:p>
          <a:p>
            <a:pPr>
              <a:buFont typeface="Arial" panose="020B0604020202020204" pitchFamily="34" charset="0"/>
              <a:buChar char="•"/>
            </a:pPr>
            <a:r>
              <a:rPr lang="en-US" sz="1400" b="1" dirty="0"/>
              <a:t>ATE</a:t>
            </a:r>
            <a:r>
              <a:rPr lang="en-US" sz="1400" dirty="0"/>
              <a:t>: Absolute Translation Error (overall trajectory accuracy)</a:t>
            </a:r>
          </a:p>
          <a:p>
            <a:pPr>
              <a:buFont typeface="Arial" panose="020B0604020202020204" pitchFamily="34" charset="0"/>
              <a:buChar char="•"/>
            </a:pPr>
            <a:r>
              <a:rPr lang="en-US" sz="1400" b="1" dirty="0"/>
              <a:t>RPE trans</a:t>
            </a:r>
            <a:r>
              <a:rPr lang="en-US" sz="1400" dirty="0"/>
              <a:t>: Relative Position Error (translation)</a:t>
            </a:r>
          </a:p>
          <a:p>
            <a:pPr>
              <a:buFont typeface="Arial" panose="020B0604020202020204" pitchFamily="34" charset="0"/>
              <a:buChar char="•"/>
            </a:pPr>
            <a:r>
              <a:rPr lang="en-US" sz="1400" b="1" dirty="0"/>
              <a:t>RPE rot</a:t>
            </a:r>
            <a:r>
              <a:rPr lang="en-US" sz="1400" dirty="0"/>
              <a:t>: Relative Position Error (rotation)</a:t>
            </a:r>
          </a:p>
          <a:p>
            <a:pPr>
              <a:buNone/>
            </a:pPr>
            <a:r>
              <a:rPr lang="en-US" sz="1400" b="1" dirty="0"/>
              <a:t>Implementation Details</a:t>
            </a:r>
          </a:p>
          <a:p>
            <a:pPr>
              <a:buFont typeface="Arial" panose="020B0604020202020204" pitchFamily="34" charset="0"/>
              <a:buChar char="•"/>
            </a:pPr>
            <a:r>
              <a:rPr lang="en-US" sz="1400" dirty="0"/>
              <a:t>Training: 100,000 steps on TAP-</a:t>
            </a:r>
            <a:r>
              <a:rPr lang="en-US" sz="1400" dirty="0" err="1"/>
              <a:t>VidKubric</a:t>
            </a:r>
            <a:r>
              <a:rPr lang="en-US" sz="1400" dirty="0"/>
              <a:t> dataset</a:t>
            </a:r>
          </a:p>
          <a:p>
            <a:pPr>
              <a:buFont typeface="Arial" panose="020B0604020202020204" pitchFamily="34" charset="0"/>
              <a:buChar char="•"/>
            </a:pPr>
            <a:r>
              <a:rPr lang="en-US" sz="1400" dirty="0"/>
              <a:t>Hardware: 4 NVIDIA A100 GPUs</a:t>
            </a:r>
          </a:p>
        </p:txBody>
      </p:sp>
    </p:spTree>
    <p:extLst>
      <p:ext uri="{BB962C8B-B14F-4D97-AF65-F5344CB8AC3E}">
        <p14:creationId xmlns:p14="http://schemas.microsoft.com/office/powerpoint/2010/main" val="350183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EF7C7-AB28-7478-64F9-71E5DAB17DF4}"/>
              </a:ext>
            </a:extLst>
          </p:cNvPr>
          <p:cNvSpPr>
            <a:spLocks noGrp="1"/>
          </p:cNvSpPr>
          <p:nvPr>
            <p:ph type="title"/>
          </p:nvPr>
        </p:nvSpPr>
        <p:spPr>
          <a:xfrm>
            <a:off x="793662" y="386930"/>
            <a:ext cx="10066122" cy="1298448"/>
          </a:xfrm>
        </p:spPr>
        <p:txBody>
          <a:bodyPr anchor="b">
            <a:normAutofit/>
          </a:bodyPr>
          <a:lstStyle/>
          <a:p>
            <a:r>
              <a:rPr lang="en-US" sz="4000" dirty="0"/>
              <a:t>Results - Static Scenes</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4344CF-D37A-84C0-DB63-0F38B6D1F086}"/>
              </a:ext>
            </a:extLst>
          </p:cNvPr>
          <p:cNvSpPr>
            <a:spLocks noGrp="1"/>
          </p:cNvSpPr>
          <p:nvPr>
            <p:ph idx="1"/>
          </p:nvPr>
        </p:nvSpPr>
        <p:spPr>
          <a:xfrm>
            <a:off x="793661" y="2599509"/>
            <a:ext cx="4530898" cy="3639450"/>
          </a:xfrm>
        </p:spPr>
        <p:txBody>
          <a:bodyPr anchor="ctr">
            <a:normAutofit/>
          </a:bodyPr>
          <a:lstStyle/>
          <a:p>
            <a:pPr>
              <a:buNone/>
            </a:pPr>
            <a:r>
              <a:rPr lang="en-US" sz="1800" b="1" dirty="0"/>
              <a:t>Key Observations</a:t>
            </a:r>
          </a:p>
          <a:p>
            <a:pPr>
              <a:buFont typeface="Arial" panose="020B0604020202020204" pitchFamily="34" charset="0"/>
              <a:buChar char="•"/>
            </a:pPr>
            <a:r>
              <a:rPr lang="en-US" sz="1800" dirty="0"/>
              <a:t>LEAP-VO outperforms other VO methods in all metrics</a:t>
            </a:r>
          </a:p>
          <a:p>
            <a:pPr>
              <a:buFont typeface="Arial" panose="020B0604020202020204" pitchFamily="34" charset="0"/>
              <a:buChar char="•"/>
            </a:pPr>
            <a:r>
              <a:rPr lang="en-US" sz="1800" dirty="0"/>
              <a:t>Traditional methods (ORB-SLAM2, </a:t>
            </a:r>
            <a:r>
              <a:rPr lang="en-US" sz="1800" dirty="0" err="1"/>
              <a:t>DynaSLAM</a:t>
            </a:r>
            <a:r>
              <a:rPr lang="en-US" sz="1800" dirty="0"/>
              <a:t>) benefit from </a:t>
            </a:r>
            <a:r>
              <a:rPr lang="en-US" sz="1800" dirty="0" err="1"/>
              <a:t>relocalization</a:t>
            </a:r>
            <a:endParaRPr lang="en-US" sz="1800" dirty="0"/>
          </a:p>
          <a:p>
            <a:pPr>
              <a:buFont typeface="Arial" panose="020B0604020202020204" pitchFamily="34" charset="0"/>
              <a:buChar char="•"/>
            </a:pPr>
            <a:r>
              <a:rPr lang="en-US" sz="1800" dirty="0"/>
              <a:t>LEAP-VO's temporal context handling improves robustness to occlusions</a:t>
            </a:r>
          </a:p>
          <a:p>
            <a:pPr>
              <a:buFont typeface="Arial" panose="020B0604020202020204" pitchFamily="34" charset="0"/>
              <a:buChar char="•"/>
            </a:pPr>
            <a:r>
              <a:rPr lang="en-US" sz="1800" dirty="0"/>
              <a:t>Our method shows better performance without requiring loop closure</a:t>
            </a:r>
          </a:p>
          <a:p>
            <a:endParaRPr lang="en-US" sz="1800" dirty="0"/>
          </a:p>
        </p:txBody>
      </p:sp>
      <p:pic>
        <p:nvPicPr>
          <p:cNvPr id="6" name="Picture 5">
            <a:extLst>
              <a:ext uri="{FF2B5EF4-FFF2-40B4-BE49-F238E27FC236}">
                <a16:creationId xmlns:a16="http://schemas.microsoft.com/office/drawing/2014/main" id="{27C9E6B2-4242-B0CA-F2BF-B09CEDC2D6B3}"/>
              </a:ext>
            </a:extLst>
          </p:cNvPr>
          <p:cNvPicPr>
            <a:picLocks noChangeAspect="1"/>
          </p:cNvPicPr>
          <p:nvPr/>
        </p:nvPicPr>
        <p:blipFill>
          <a:blip r:embed="rId3"/>
          <a:stretch>
            <a:fillRect/>
          </a:stretch>
        </p:blipFill>
        <p:spPr>
          <a:xfrm>
            <a:off x="5911532" y="2813883"/>
            <a:ext cx="5150277" cy="3077290"/>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70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3FE7C-F437-8D58-92CF-1303E9387D4D}"/>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Results - Dynamic Scenes</a:t>
            </a:r>
          </a:p>
        </p:txBody>
      </p:sp>
      <p:pic>
        <p:nvPicPr>
          <p:cNvPr id="9" name="Content Placeholder 8" descr="A table with numbers and letters&#10;&#10;AI-generated content may be incorrect.">
            <a:extLst>
              <a:ext uri="{FF2B5EF4-FFF2-40B4-BE49-F238E27FC236}">
                <a16:creationId xmlns:a16="http://schemas.microsoft.com/office/drawing/2014/main" id="{06A84A55-64BE-AB47-A592-F08F82F7E26C}"/>
              </a:ext>
            </a:extLst>
          </p:cNvPr>
          <p:cNvPicPr>
            <a:picLocks noGrp="1" noChangeAspect="1"/>
          </p:cNvPicPr>
          <p:nvPr>
            <p:ph idx="1"/>
          </p:nvPr>
        </p:nvPicPr>
        <p:blipFill>
          <a:blip r:embed="rId3"/>
          <a:stretch>
            <a:fillRect/>
          </a:stretch>
        </p:blipFill>
        <p:spPr>
          <a:xfrm>
            <a:off x="283283" y="2671494"/>
            <a:ext cx="4846278" cy="3632547"/>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BA61E0DF-8F74-A4F6-D215-E2FF942238D8}"/>
              </a:ext>
            </a:extLst>
          </p:cNvPr>
          <p:cNvPicPr>
            <a:picLocks noChangeAspect="1"/>
          </p:cNvPicPr>
          <p:nvPr/>
        </p:nvPicPr>
        <p:blipFill>
          <a:blip r:embed="rId4"/>
          <a:stretch>
            <a:fillRect/>
          </a:stretch>
        </p:blipFill>
        <p:spPr>
          <a:xfrm>
            <a:off x="5363736" y="2530258"/>
            <a:ext cx="6327083" cy="3632547"/>
          </a:xfrm>
          <a:prstGeom prst="rect">
            <a:avLst/>
          </a:prstGeom>
        </p:spPr>
      </p:pic>
    </p:spTree>
    <p:extLst>
      <p:ext uri="{BB962C8B-B14F-4D97-AF65-F5344CB8AC3E}">
        <p14:creationId xmlns:p14="http://schemas.microsoft.com/office/powerpoint/2010/main" val="28935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A4FF3-B6C4-EC0C-386B-1D5C30C17ABA}"/>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rPr>
              <a:t>Ablation Studies</a:t>
            </a:r>
          </a:p>
        </p:txBody>
      </p:sp>
      <p:pic>
        <p:nvPicPr>
          <p:cNvPr id="5" name="Content Placeholder 4" descr="A table with numbers and ticks&#10;&#10;AI-generated content may be incorrect.">
            <a:extLst>
              <a:ext uri="{FF2B5EF4-FFF2-40B4-BE49-F238E27FC236}">
                <a16:creationId xmlns:a16="http://schemas.microsoft.com/office/drawing/2014/main" id="{47A82BA7-88F6-87B2-FAC5-DEA04545C676}"/>
              </a:ext>
            </a:extLst>
          </p:cNvPr>
          <p:cNvPicPr>
            <a:picLocks noGrp="1" noChangeAspect="1"/>
          </p:cNvPicPr>
          <p:nvPr>
            <p:ph idx="1"/>
          </p:nvPr>
        </p:nvPicPr>
        <p:blipFill>
          <a:blip r:embed="rId3"/>
          <a:stretch>
            <a:fillRect/>
          </a:stretch>
        </p:blipFill>
        <p:spPr>
          <a:xfrm>
            <a:off x="4974086" y="313198"/>
            <a:ext cx="4974087" cy="1355031"/>
          </a:xfrm>
          <a:prstGeom prst="rect">
            <a:avLst/>
          </a:prstGeom>
        </p:spPr>
      </p:pic>
      <p:pic>
        <p:nvPicPr>
          <p:cNvPr id="11" name="Picture 10" descr="A table with numbers and a few words&#10;&#10;AI-generated content may be incorrect.">
            <a:extLst>
              <a:ext uri="{FF2B5EF4-FFF2-40B4-BE49-F238E27FC236}">
                <a16:creationId xmlns:a16="http://schemas.microsoft.com/office/drawing/2014/main" id="{C79A7E75-8CDF-F3F4-481D-98CF3CE49B23}"/>
              </a:ext>
            </a:extLst>
          </p:cNvPr>
          <p:cNvPicPr>
            <a:picLocks noChangeAspect="1"/>
          </p:cNvPicPr>
          <p:nvPr/>
        </p:nvPicPr>
        <p:blipFill>
          <a:blip r:embed="rId4"/>
          <a:stretch>
            <a:fillRect/>
          </a:stretch>
        </p:blipFill>
        <p:spPr>
          <a:xfrm>
            <a:off x="5147441" y="4556234"/>
            <a:ext cx="4855780" cy="1578728"/>
          </a:xfrm>
          <a:prstGeom prst="rect">
            <a:avLst/>
          </a:prstGeom>
        </p:spPr>
      </p:pic>
      <p:pic>
        <p:nvPicPr>
          <p:cNvPr id="9" name="Picture 8" descr="A close-up of a number&#10;&#10;AI-generated content may be incorrect.">
            <a:extLst>
              <a:ext uri="{FF2B5EF4-FFF2-40B4-BE49-F238E27FC236}">
                <a16:creationId xmlns:a16="http://schemas.microsoft.com/office/drawing/2014/main" id="{C79EFE9E-6838-B54E-9E55-856174AABF35}"/>
              </a:ext>
            </a:extLst>
          </p:cNvPr>
          <p:cNvPicPr>
            <a:picLocks noChangeAspect="1"/>
          </p:cNvPicPr>
          <p:nvPr/>
        </p:nvPicPr>
        <p:blipFill>
          <a:blip r:embed="rId5"/>
          <a:stretch>
            <a:fillRect/>
          </a:stretch>
        </p:blipFill>
        <p:spPr>
          <a:xfrm>
            <a:off x="4971948" y="2265198"/>
            <a:ext cx="5031273" cy="1578728"/>
          </a:xfrm>
          <a:prstGeom prst="rect">
            <a:avLst/>
          </a:prstGeom>
        </p:spPr>
      </p:pic>
    </p:spTree>
    <p:extLst>
      <p:ext uri="{BB962C8B-B14F-4D97-AF65-F5344CB8AC3E}">
        <p14:creationId xmlns:p14="http://schemas.microsoft.com/office/powerpoint/2010/main" val="95778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4791B-0A06-7971-B546-A8EA36568B75}"/>
              </a:ext>
            </a:extLst>
          </p:cNvPr>
          <p:cNvSpPr>
            <a:spLocks noGrp="1"/>
          </p:cNvSpPr>
          <p:nvPr>
            <p:ph type="title"/>
          </p:nvPr>
        </p:nvSpPr>
        <p:spPr>
          <a:xfrm>
            <a:off x="589560" y="856180"/>
            <a:ext cx="4560584" cy="1128068"/>
          </a:xfrm>
        </p:spPr>
        <p:txBody>
          <a:bodyPr anchor="ctr">
            <a:normAutofit/>
          </a:bodyPr>
          <a:lstStyle/>
          <a:p>
            <a:r>
              <a:rPr lang="en-US" sz="3200" dirty="0"/>
              <a:t>Dynamic Track Estimation Results</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26DCFB-BC5A-A204-3CD1-9166B41ED3F6}"/>
              </a:ext>
            </a:extLst>
          </p:cNvPr>
          <p:cNvSpPr>
            <a:spLocks noGrp="1"/>
          </p:cNvSpPr>
          <p:nvPr>
            <p:ph idx="1"/>
          </p:nvPr>
        </p:nvSpPr>
        <p:spPr>
          <a:xfrm>
            <a:off x="590719" y="2330505"/>
            <a:ext cx="4559425" cy="3979585"/>
          </a:xfrm>
        </p:spPr>
        <p:txBody>
          <a:bodyPr anchor="ctr">
            <a:normAutofit/>
          </a:bodyPr>
          <a:lstStyle/>
          <a:p>
            <a:pPr>
              <a:buNone/>
            </a:pPr>
            <a:r>
              <a:rPr lang="en-US" sz="1400" b="1" dirty="0"/>
              <a:t>Performance Across Different Scenarios</a:t>
            </a:r>
          </a:p>
          <a:p>
            <a:pPr>
              <a:buFont typeface="Arial" panose="020B0604020202020204" pitchFamily="34" charset="0"/>
              <a:buChar char="•"/>
            </a:pPr>
            <a:r>
              <a:rPr lang="en-US" sz="1400" b="1" dirty="0"/>
              <a:t>DAVIS</a:t>
            </a:r>
            <a:r>
              <a:rPr lang="en-US" sz="1400" dirty="0"/>
              <a:t>: Single object motion with clean background</a:t>
            </a:r>
          </a:p>
          <a:p>
            <a:pPr>
              <a:buFont typeface="Arial" panose="020B0604020202020204" pitchFamily="34" charset="0"/>
              <a:buChar char="•"/>
            </a:pPr>
            <a:r>
              <a:rPr lang="en-US" sz="1400" b="1" dirty="0"/>
              <a:t>MPI Sintel</a:t>
            </a:r>
            <a:r>
              <a:rPr lang="en-US" sz="1400" dirty="0"/>
              <a:t>: Complex and rapid motion</a:t>
            </a:r>
          </a:p>
          <a:p>
            <a:pPr>
              <a:buFont typeface="Arial" panose="020B0604020202020204" pitchFamily="34" charset="0"/>
              <a:buChar char="•"/>
            </a:pPr>
            <a:r>
              <a:rPr lang="en-US" sz="1400" b="1" dirty="0" err="1"/>
              <a:t>TartanAir</a:t>
            </a:r>
            <a:r>
              <a:rPr lang="en-US" sz="1400" b="1" dirty="0"/>
              <a:t>-Shibuya</a:t>
            </a:r>
            <a:r>
              <a:rPr lang="en-US" sz="1400" dirty="0"/>
              <a:t>: Multiple moving objects with occlusion</a:t>
            </a:r>
          </a:p>
          <a:p>
            <a:pPr>
              <a:buNone/>
            </a:pPr>
            <a:r>
              <a:rPr lang="en-US" sz="1400" b="1" dirty="0"/>
              <a:t>Key Capabilities</a:t>
            </a:r>
          </a:p>
          <a:p>
            <a:pPr>
              <a:buFont typeface="Arial" panose="020B0604020202020204" pitchFamily="34" charset="0"/>
              <a:buChar char="•"/>
            </a:pPr>
            <a:r>
              <a:rPr lang="en-US" sz="1400" dirty="0"/>
              <a:t>Utilizes visual appearance cues</a:t>
            </a:r>
          </a:p>
          <a:p>
            <a:pPr>
              <a:buFont typeface="Arial" panose="020B0604020202020204" pitchFamily="34" charset="0"/>
              <a:buChar char="•"/>
            </a:pPr>
            <a:r>
              <a:rPr lang="en-US" sz="1400" dirty="0"/>
              <a:t>Captures motion patterns through temporal modeling</a:t>
            </a:r>
          </a:p>
          <a:p>
            <a:pPr>
              <a:buFont typeface="Arial" panose="020B0604020202020204" pitchFamily="34" charset="0"/>
              <a:buChar char="•"/>
            </a:pPr>
            <a:r>
              <a:rPr lang="en-US" sz="1400" dirty="0"/>
              <a:t>Leverages inter-object relationships via anchor points</a:t>
            </a:r>
          </a:p>
          <a:p>
            <a:pPr>
              <a:buFont typeface="Arial" panose="020B0604020202020204" pitchFamily="34" charset="0"/>
              <a:buChar char="•"/>
            </a:pPr>
            <a:r>
              <a:rPr lang="en-US" sz="1400" dirty="0"/>
              <a:t>Functions without requiring semantic segmentation labels</a:t>
            </a:r>
          </a:p>
          <a:p>
            <a:pPr>
              <a:buFont typeface="Arial" panose="020B0604020202020204" pitchFamily="34" charset="0"/>
              <a:buChar char="•"/>
            </a:pPr>
            <a:r>
              <a:rPr lang="en-US" sz="1400" dirty="0"/>
              <a:t>Identifies true motion state (not just object category)</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lage of images of a camel&#10;&#10;AI-generated content may be incorrect.">
            <a:extLst>
              <a:ext uri="{FF2B5EF4-FFF2-40B4-BE49-F238E27FC236}">
                <a16:creationId xmlns:a16="http://schemas.microsoft.com/office/drawing/2014/main" id="{27C6976F-C241-A3D1-829F-C958590E47ED}"/>
              </a:ext>
            </a:extLst>
          </p:cNvPr>
          <p:cNvPicPr>
            <a:picLocks noChangeAspect="1"/>
          </p:cNvPicPr>
          <p:nvPr/>
        </p:nvPicPr>
        <p:blipFill>
          <a:blip r:embed="rId3"/>
          <a:srcRect l="1324" r="2739" b="1"/>
          <a:stretch/>
        </p:blipFill>
        <p:spPr>
          <a:xfrm>
            <a:off x="5627850" y="799352"/>
            <a:ext cx="5775348" cy="5259296"/>
          </a:xfrm>
          <a:prstGeom prst="rect">
            <a:avLst/>
          </a:prstGeom>
        </p:spPr>
      </p:pic>
    </p:spTree>
    <p:extLst>
      <p:ext uri="{BB962C8B-B14F-4D97-AF65-F5344CB8AC3E}">
        <p14:creationId xmlns:p14="http://schemas.microsoft.com/office/powerpoint/2010/main" val="313031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2695F-FE09-C289-72F7-15405577EAB5}"/>
              </a:ext>
            </a:extLst>
          </p:cNvPr>
          <p:cNvSpPr>
            <a:spLocks noGrp="1"/>
          </p:cNvSpPr>
          <p:nvPr>
            <p:ph type="title"/>
          </p:nvPr>
        </p:nvSpPr>
        <p:spPr>
          <a:xfrm>
            <a:off x="1282963" y="565689"/>
            <a:ext cx="9849751" cy="883404"/>
          </a:xfrm>
        </p:spPr>
        <p:txBody>
          <a:bodyPr anchor="b">
            <a:normAutofit/>
          </a:bodyPr>
          <a:lstStyle/>
          <a:p>
            <a:r>
              <a:rPr lang="en-US" sz="3200" dirty="0"/>
              <a:t>Conclusion</a:t>
            </a:r>
          </a:p>
        </p:txBody>
      </p:sp>
      <p:sp>
        <p:nvSpPr>
          <p:cNvPr id="3" name="Content Placeholder 2">
            <a:extLst>
              <a:ext uri="{FF2B5EF4-FFF2-40B4-BE49-F238E27FC236}">
                <a16:creationId xmlns:a16="http://schemas.microsoft.com/office/drawing/2014/main" id="{D15C4212-A8CF-C41E-1FA2-2405B725121A}"/>
              </a:ext>
            </a:extLst>
          </p:cNvPr>
          <p:cNvSpPr>
            <a:spLocks noGrp="1"/>
          </p:cNvSpPr>
          <p:nvPr>
            <p:ph idx="1"/>
          </p:nvPr>
        </p:nvSpPr>
        <p:spPr>
          <a:xfrm>
            <a:off x="1289304" y="1449093"/>
            <a:ext cx="9849751" cy="4485988"/>
          </a:xfrm>
        </p:spPr>
        <p:txBody>
          <a:bodyPr anchor="ctr">
            <a:normAutofit/>
          </a:bodyPr>
          <a:lstStyle/>
          <a:p>
            <a:pPr>
              <a:buNone/>
            </a:pPr>
            <a:r>
              <a:rPr lang="en-US" sz="1400" b="1" dirty="0"/>
              <a:t>Key Contributions</a:t>
            </a:r>
          </a:p>
          <a:p>
            <a:pPr>
              <a:buFont typeface="Arial" panose="020B0604020202020204" pitchFamily="34" charset="0"/>
              <a:buChar char="•"/>
            </a:pPr>
            <a:r>
              <a:rPr lang="en-US" sz="1400" dirty="0"/>
              <a:t>LEAP module combines visual, inter-track, and temporal cues for robust tracking</a:t>
            </a:r>
          </a:p>
          <a:p>
            <a:pPr>
              <a:buFont typeface="Arial" panose="020B0604020202020204" pitchFamily="34" charset="0"/>
              <a:buChar char="•"/>
            </a:pPr>
            <a:r>
              <a:rPr lang="en-US" sz="1400" dirty="0"/>
              <a:t>Temporal probabilistic formulation provides meaningful uncertainty estimates</a:t>
            </a:r>
          </a:p>
          <a:p>
            <a:pPr>
              <a:buFont typeface="Arial" panose="020B0604020202020204" pitchFamily="34" charset="0"/>
              <a:buChar char="•"/>
            </a:pPr>
            <a:r>
              <a:rPr lang="en-US" sz="1400" dirty="0"/>
              <a:t>Anchor-based dynamic track estimation enables effective performance in dynamic scenes</a:t>
            </a:r>
          </a:p>
          <a:p>
            <a:pPr>
              <a:buFont typeface="Arial" panose="020B0604020202020204" pitchFamily="34" charset="0"/>
              <a:buChar char="•"/>
            </a:pPr>
            <a:r>
              <a:rPr lang="en-US" sz="1400" dirty="0"/>
              <a:t>Novel integration of long-term point tracking as visual odometry front-end</a:t>
            </a:r>
          </a:p>
          <a:p>
            <a:pPr>
              <a:buNone/>
            </a:pPr>
            <a:r>
              <a:rPr lang="en-US" sz="1400" b="1" dirty="0"/>
              <a:t>Results Summary</a:t>
            </a:r>
          </a:p>
          <a:p>
            <a:pPr>
              <a:buFont typeface="Arial" panose="020B0604020202020204" pitchFamily="34" charset="0"/>
              <a:buChar char="•"/>
            </a:pPr>
            <a:r>
              <a:rPr lang="en-US" sz="1400" dirty="0"/>
              <a:t>Outperforms existing methods across static and dynamic environments</a:t>
            </a:r>
          </a:p>
          <a:p>
            <a:pPr>
              <a:buFont typeface="Arial" panose="020B0604020202020204" pitchFamily="34" charset="0"/>
              <a:buChar char="•"/>
            </a:pPr>
            <a:r>
              <a:rPr lang="en-US" sz="1400" b="1" dirty="0"/>
              <a:t>Replica</a:t>
            </a:r>
            <a:r>
              <a:rPr lang="en-US" sz="1400" dirty="0"/>
              <a:t>: 20-30% improvement over other VO methods</a:t>
            </a:r>
          </a:p>
          <a:p>
            <a:pPr>
              <a:buFont typeface="Arial" panose="020B0604020202020204" pitchFamily="34" charset="0"/>
              <a:buChar char="•"/>
            </a:pPr>
            <a:r>
              <a:rPr lang="en-US" sz="1400" b="1" dirty="0"/>
              <a:t>MPI Sintel</a:t>
            </a:r>
            <a:r>
              <a:rPr lang="en-US" sz="1400" dirty="0"/>
              <a:t>: 51% improvement over next best method</a:t>
            </a:r>
          </a:p>
          <a:p>
            <a:pPr>
              <a:buFont typeface="Arial" panose="020B0604020202020204" pitchFamily="34" charset="0"/>
              <a:buChar char="•"/>
            </a:pPr>
            <a:r>
              <a:rPr lang="en-US" sz="1400" b="1" dirty="0" err="1"/>
              <a:t>TartanAir</a:t>
            </a:r>
            <a:r>
              <a:rPr lang="en-US" sz="1400" b="1" dirty="0"/>
              <a:t>-Shibuya</a:t>
            </a:r>
            <a:r>
              <a:rPr lang="en-US" sz="1400" dirty="0"/>
              <a:t>: 52% reduction in ATE compared to previous state-of-the-art</a:t>
            </a:r>
          </a:p>
          <a:p>
            <a:pPr>
              <a:buNone/>
            </a:pPr>
            <a:r>
              <a:rPr lang="en-US" sz="1400" b="1" dirty="0"/>
              <a:t>Impact</a:t>
            </a:r>
          </a:p>
          <a:p>
            <a:pPr>
              <a:buFont typeface="Arial" panose="020B0604020202020204" pitchFamily="34" charset="0"/>
              <a:buChar char="•"/>
            </a:pPr>
            <a:r>
              <a:rPr lang="en-US" sz="1400" dirty="0"/>
              <a:t>Significantly advances visual odometry performance in challenging scenarios</a:t>
            </a:r>
          </a:p>
          <a:p>
            <a:pPr>
              <a:buFont typeface="Arial" panose="020B0604020202020204" pitchFamily="34" charset="0"/>
              <a:buChar char="•"/>
            </a:pPr>
            <a:r>
              <a:rPr lang="en-US" sz="1400" dirty="0"/>
              <a:t>Demonstrates effectiveness of long-term tracking for robust camera pose estimation</a:t>
            </a:r>
          </a:p>
        </p:txBody>
      </p:sp>
    </p:spTree>
    <p:extLst>
      <p:ext uri="{BB962C8B-B14F-4D97-AF65-F5344CB8AC3E}">
        <p14:creationId xmlns:p14="http://schemas.microsoft.com/office/powerpoint/2010/main" val="30405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5B76D-2498-858F-3A0F-F37583E248FF}"/>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cxnSp>
        <p:nvCxnSpPr>
          <p:cNvPr id="27" name="Straight Connector 2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7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7393D-AA12-BEA3-47B1-831E1A887D75}"/>
              </a:ext>
            </a:extLst>
          </p:cNvPr>
          <p:cNvSpPr>
            <a:spLocks noGrp="1"/>
          </p:cNvSpPr>
          <p:nvPr>
            <p:ph type="title"/>
          </p:nvPr>
        </p:nvSpPr>
        <p:spPr>
          <a:xfrm>
            <a:off x="793662" y="386930"/>
            <a:ext cx="10066122" cy="1298448"/>
          </a:xfrm>
        </p:spPr>
        <p:txBody>
          <a:bodyPr anchor="b">
            <a:normAutofit/>
          </a:bodyPr>
          <a:lstStyle/>
          <a:p>
            <a:r>
              <a:rPr lang="en-US" sz="4800"/>
              <a:t>Introduction &amp; Problem Statement</a:t>
            </a:r>
            <a:endParaRPr lang="en-US" sz="4800" dirty="0"/>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471F7-B47D-10D1-3514-56AA4C4F370D}"/>
              </a:ext>
            </a:extLst>
          </p:cNvPr>
          <p:cNvSpPr>
            <a:spLocks noGrp="1"/>
          </p:cNvSpPr>
          <p:nvPr>
            <p:ph idx="1"/>
          </p:nvPr>
        </p:nvSpPr>
        <p:spPr>
          <a:xfrm>
            <a:off x="793661" y="2386361"/>
            <a:ext cx="4530898" cy="3852598"/>
          </a:xfrm>
        </p:spPr>
        <p:txBody>
          <a:bodyPr anchor="ctr">
            <a:normAutofit/>
          </a:bodyPr>
          <a:lstStyle/>
          <a:p>
            <a:pPr>
              <a:buNone/>
            </a:pPr>
            <a:r>
              <a:rPr lang="en-US" sz="1200" b="1" dirty="0"/>
              <a:t>Visual Odometry  </a:t>
            </a:r>
            <a:r>
              <a:rPr lang="en-US" sz="1200" dirty="0"/>
              <a:t>is the process of estimating the position and orientation of a camera by analyzing the changes in the visual input it receives over time.</a:t>
            </a:r>
          </a:p>
          <a:p>
            <a:pPr>
              <a:buNone/>
            </a:pPr>
            <a:r>
              <a:rPr lang="en-US" sz="1200" b="1" dirty="0"/>
              <a:t>Real World Applications:</a:t>
            </a:r>
          </a:p>
          <a:p>
            <a:pPr>
              <a:buNone/>
            </a:pPr>
            <a:r>
              <a:rPr lang="en-US" sz="1200" dirty="0"/>
              <a:t>robotics, mixed reality, autonomous driving.</a:t>
            </a:r>
          </a:p>
          <a:p>
            <a:pPr>
              <a:buNone/>
            </a:pPr>
            <a:r>
              <a:rPr lang="en-US" sz="1200" b="1" dirty="0"/>
              <a:t>Limitations of Current Visual Odometry Approaches</a:t>
            </a:r>
          </a:p>
          <a:p>
            <a:pPr>
              <a:buFont typeface="Arial" panose="020B0604020202020204" pitchFamily="34" charset="0"/>
              <a:buChar char="•"/>
            </a:pPr>
            <a:r>
              <a:rPr lang="en-US" sz="1200" dirty="0"/>
              <a:t>Most existing methods focus on </a:t>
            </a:r>
            <a:r>
              <a:rPr lang="en-US" sz="1200" b="1" dirty="0"/>
              <a:t>two-view point tracking</a:t>
            </a:r>
            <a:endParaRPr lang="en-US" sz="1200" dirty="0"/>
          </a:p>
          <a:p>
            <a:pPr>
              <a:buFont typeface="Arial" panose="020B0604020202020204" pitchFamily="34" charset="0"/>
              <a:buChar char="•"/>
            </a:pPr>
            <a:r>
              <a:rPr lang="en-US" sz="1200" dirty="0"/>
              <a:t>Ignore rich </a:t>
            </a:r>
            <a:r>
              <a:rPr lang="en-US" sz="1200" b="1" dirty="0"/>
              <a:t>temporal context</a:t>
            </a:r>
            <a:r>
              <a:rPr lang="en-US" sz="1200" dirty="0"/>
              <a:t> in image sequences</a:t>
            </a:r>
          </a:p>
          <a:p>
            <a:pPr>
              <a:buFont typeface="Arial" panose="020B0604020202020204" pitchFamily="34" charset="0"/>
              <a:buChar char="•"/>
            </a:pPr>
            <a:r>
              <a:rPr lang="en-US" sz="1200" dirty="0"/>
              <a:t>Lack </a:t>
            </a:r>
            <a:r>
              <a:rPr lang="en-US" sz="1200" b="1" dirty="0"/>
              <a:t>global motion pattern</a:t>
            </a:r>
            <a:r>
              <a:rPr lang="en-US" sz="1200" dirty="0"/>
              <a:t> capture</a:t>
            </a:r>
          </a:p>
          <a:p>
            <a:pPr>
              <a:buFont typeface="Arial" panose="020B0604020202020204" pitchFamily="34" charset="0"/>
              <a:buChar char="•"/>
            </a:pPr>
            <a:r>
              <a:rPr lang="en-US" sz="1200" dirty="0"/>
              <a:t>No assessment of </a:t>
            </a:r>
            <a:r>
              <a:rPr lang="en-US" sz="1200" b="1" dirty="0"/>
              <a:t>full trajectory reliability</a:t>
            </a:r>
            <a:endParaRPr lang="en-US" sz="1200" dirty="0"/>
          </a:p>
          <a:p>
            <a:pPr>
              <a:buFont typeface="Arial" panose="020B0604020202020204" pitchFamily="34" charset="0"/>
              <a:buChar char="•"/>
            </a:pPr>
            <a:r>
              <a:rPr lang="en-US" sz="1200" dirty="0"/>
              <a:t>Poor performance in scenarios with: </a:t>
            </a:r>
          </a:p>
          <a:p>
            <a:pPr marL="742950" lvl="1" indent="-285750">
              <a:buFont typeface="Arial" panose="020B0604020202020204" pitchFamily="34" charset="0"/>
              <a:buChar char="•"/>
            </a:pPr>
            <a:r>
              <a:rPr lang="en-US" sz="1200" dirty="0"/>
              <a:t>Occlusions</a:t>
            </a:r>
          </a:p>
          <a:p>
            <a:pPr marL="742950" lvl="1" indent="-285750">
              <a:buFont typeface="Arial" panose="020B0604020202020204" pitchFamily="34" charset="0"/>
              <a:buChar char="•"/>
            </a:pPr>
            <a:r>
              <a:rPr lang="en-US" sz="1200" dirty="0"/>
              <a:t>Dynamic objects</a:t>
            </a:r>
          </a:p>
          <a:p>
            <a:pPr marL="742950" lvl="1" indent="-285750">
              <a:buFont typeface="Arial" panose="020B0604020202020204" pitchFamily="34" charset="0"/>
              <a:buChar char="•"/>
            </a:pPr>
            <a:r>
              <a:rPr lang="en-US" sz="1200" dirty="0"/>
              <a:t>Low-texture areas</a:t>
            </a:r>
          </a:p>
        </p:txBody>
      </p:sp>
      <p:pic>
        <p:nvPicPr>
          <p:cNvPr id="6" name="Picture 5">
            <a:extLst>
              <a:ext uri="{FF2B5EF4-FFF2-40B4-BE49-F238E27FC236}">
                <a16:creationId xmlns:a16="http://schemas.microsoft.com/office/drawing/2014/main" id="{35DED2A0-ED09-1871-AA5B-E268C890A406}"/>
              </a:ext>
            </a:extLst>
          </p:cNvPr>
          <p:cNvPicPr>
            <a:picLocks noChangeAspect="1"/>
          </p:cNvPicPr>
          <p:nvPr/>
        </p:nvPicPr>
        <p:blipFill>
          <a:blip r:embed="rId3"/>
          <a:stretch>
            <a:fillRect/>
          </a:stretch>
        </p:blipFill>
        <p:spPr>
          <a:xfrm>
            <a:off x="5911532" y="2841359"/>
            <a:ext cx="5150277" cy="3000036"/>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1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335AF-57EB-13B2-DE8E-55EF83495B8C}"/>
              </a:ext>
            </a:extLst>
          </p:cNvPr>
          <p:cNvSpPr>
            <a:spLocks noGrp="1"/>
          </p:cNvSpPr>
          <p:nvPr>
            <p:ph type="title"/>
          </p:nvPr>
        </p:nvSpPr>
        <p:spPr>
          <a:xfrm>
            <a:off x="808638" y="386930"/>
            <a:ext cx="9236700" cy="1188950"/>
          </a:xfrm>
        </p:spPr>
        <p:txBody>
          <a:bodyPr anchor="b">
            <a:normAutofit/>
          </a:bodyPr>
          <a:lstStyle/>
          <a:p>
            <a:r>
              <a:rPr lang="en-US" sz="5400"/>
              <a:t>Contributions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3CC1B2-1543-FCF4-8E9D-C490A8ED5440}"/>
              </a:ext>
            </a:extLst>
          </p:cNvPr>
          <p:cNvSpPr>
            <a:spLocks noGrp="1"/>
          </p:cNvSpPr>
          <p:nvPr>
            <p:ph idx="1"/>
          </p:nvPr>
        </p:nvSpPr>
        <p:spPr>
          <a:xfrm>
            <a:off x="793660" y="2599509"/>
            <a:ext cx="10143668" cy="3435531"/>
          </a:xfrm>
        </p:spPr>
        <p:txBody>
          <a:bodyPr anchor="ctr">
            <a:normAutofit/>
          </a:bodyPr>
          <a:lstStyle/>
          <a:p>
            <a:pPr>
              <a:buNone/>
            </a:pPr>
            <a:r>
              <a:rPr lang="en-US" sz="2000" b="1" dirty="0"/>
              <a:t>LEAP: Long-term Effective Any Point Tracking</a:t>
            </a:r>
          </a:p>
          <a:p>
            <a:pPr>
              <a:buNone/>
            </a:pPr>
            <a:r>
              <a:rPr lang="en-US" sz="2000" b="1" dirty="0"/>
              <a:t>Key Innovations:</a:t>
            </a:r>
            <a:endParaRPr lang="en-US" sz="2000" dirty="0"/>
          </a:p>
          <a:p>
            <a:pPr>
              <a:buFont typeface="Arial" panose="020B0604020202020204" pitchFamily="34" charset="0"/>
              <a:buChar char="•"/>
            </a:pPr>
            <a:r>
              <a:rPr lang="en-US" sz="2000" dirty="0"/>
              <a:t>Combines visual, inter-track, and temporal cues for robust tracking</a:t>
            </a:r>
          </a:p>
          <a:p>
            <a:pPr>
              <a:buFont typeface="Arial" panose="020B0604020202020204" pitchFamily="34" charset="0"/>
              <a:buChar char="•"/>
            </a:pPr>
            <a:r>
              <a:rPr lang="en-US" sz="2000" dirty="0"/>
              <a:t>Anchor-based dynamic track estimation </a:t>
            </a:r>
          </a:p>
          <a:p>
            <a:pPr marL="742950" lvl="1" indent="-285750">
              <a:buFont typeface="Arial" panose="020B0604020202020204" pitchFamily="34" charset="0"/>
              <a:buChar char="•"/>
            </a:pPr>
            <a:r>
              <a:rPr lang="en-US" sz="2000" dirty="0"/>
              <a:t>Identifies static vs. moving objects in the scene</a:t>
            </a:r>
          </a:p>
          <a:p>
            <a:pPr marL="742950" lvl="1" indent="-285750">
              <a:buFont typeface="Arial" panose="020B0604020202020204" pitchFamily="34" charset="0"/>
              <a:buChar char="•"/>
            </a:pPr>
            <a:r>
              <a:rPr lang="en-US" sz="2000" dirty="0"/>
              <a:t>Leverages mindfully selected anchor points for global motion analysis</a:t>
            </a:r>
          </a:p>
          <a:p>
            <a:pPr>
              <a:buFont typeface="Arial" panose="020B0604020202020204" pitchFamily="34" charset="0"/>
              <a:buChar char="•"/>
            </a:pPr>
            <a:r>
              <a:rPr lang="en-US" sz="2000" dirty="0"/>
              <a:t>Temporal probabilistic formulation </a:t>
            </a:r>
          </a:p>
          <a:p>
            <a:pPr marL="742950" lvl="1" indent="-285750">
              <a:buFont typeface="Arial" panose="020B0604020202020204" pitchFamily="34" charset="0"/>
              <a:buChar char="•"/>
            </a:pPr>
            <a:r>
              <a:rPr lang="en-US" sz="2000" dirty="0"/>
              <a:t>Reasons about point-wise uncertainty</a:t>
            </a:r>
          </a:p>
          <a:p>
            <a:pPr marL="742950" lvl="1" indent="-285750">
              <a:buFont typeface="Arial" panose="020B0604020202020204" pitchFamily="34" charset="0"/>
              <a:buChar char="•"/>
            </a:pPr>
            <a:r>
              <a:rPr lang="en-US" sz="2000" dirty="0"/>
              <a:t>Integrates distribution updates into iterative refinement</a:t>
            </a:r>
          </a:p>
        </p:txBody>
      </p:sp>
    </p:spTree>
    <p:extLst>
      <p:ext uri="{BB962C8B-B14F-4D97-AF65-F5344CB8AC3E}">
        <p14:creationId xmlns:p14="http://schemas.microsoft.com/office/powerpoint/2010/main" val="284576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E55D2-B3AF-23B2-9489-EA7F7B278FC5}"/>
              </a:ext>
            </a:extLst>
          </p:cNvPr>
          <p:cNvSpPr>
            <a:spLocks noGrp="1"/>
          </p:cNvSpPr>
          <p:nvPr>
            <p:ph type="title"/>
          </p:nvPr>
        </p:nvSpPr>
        <p:spPr>
          <a:xfrm>
            <a:off x="1043631" y="809898"/>
            <a:ext cx="9942716" cy="1554480"/>
          </a:xfrm>
        </p:spPr>
        <p:txBody>
          <a:bodyPr anchor="ctr">
            <a:normAutofit/>
          </a:bodyPr>
          <a:lstStyle/>
          <a:p>
            <a:r>
              <a:rPr lang="en-US" sz="4800"/>
              <a:t>Tracking Any Point- Background</a:t>
            </a:r>
          </a:p>
        </p:txBody>
      </p:sp>
      <p:sp>
        <p:nvSpPr>
          <p:cNvPr id="3" name="Content Placeholder 2">
            <a:extLst>
              <a:ext uri="{FF2B5EF4-FFF2-40B4-BE49-F238E27FC236}">
                <a16:creationId xmlns:a16="http://schemas.microsoft.com/office/drawing/2014/main" id="{0A9E727F-FD5E-A0A4-F2E8-1827C55F6213}"/>
              </a:ext>
            </a:extLst>
          </p:cNvPr>
          <p:cNvSpPr>
            <a:spLocks noGrp="1"/>
          </p:cNvSpPr>
          <p:nvPr>
            <p:ph idx="1"/>
          </p:nvPr>
        </p:nvSpPr>
        <p:spPr>
          <a:xfrm>
            <a:off x="1045028" y="2761616"/>
            <a:ext cx="9941319" cy="3380564"/>
          </a:xfrm>
        </p:spPr>
        <p:txBody>
          <a:bodyPr anchor="ctr">
            <a:normAutofit/>
          </a:bodyPr>
          <a:lstStyle/>
          <a:p>
            <a:pPr>
              <a:buNone/>
            </a:pPr>
            <a:r>
              <a:rPr lang="en-US" sz="1700" b="1"/>
              <a:t>Tracking Any Point (TAP) Formulation</a:t>
            </a:r>
          </a:p>
          <a:p>
            <a:pPr>
              <a:buFont typeface="Arial" panose="020B0604020202020204" pitchFamily="34" charset="0"/>
              <a:buChar char="•"/>
            </a:pPr>
            <a:r>
              <a:rPr lang="en-US" sz="1700" b="1"/>
              <a:t>Input</a:t>
            </a:r>
            <a:r>
              <a:rPr lang="en-US" sz="1700"/>
              <a:t>: Image sequence I = [I₁, ..., Iₛ], query point x_q in frame s_q</a:t>
            </a:r>
          </a:p>
          <a:p>
            <a:pPr>
              <a:buFont typeface="Arial" panose="020B0604020202020204" pitchFamily="34" charset="0"/>
              <a:buChar char="•"/>
            </a:pPr>
            <a:r>
              <a:rPr lang="en-US" sz="1700" b="1"/>
              <a:t>Output</a:t>
            </a:r>
            <a:r>
              <a:rPr lang="en-US" sz="1700"/>
              <a:t>: Trajectory X = [x₁, ..., xₛ] and visibility V = [v₁, ..., vₛ]</a:t>
            </a:r>
          </a:p>
          <a:p>
            <a:pPr>
              <a:buNone/>
            </a:pPr>
            <a:r>
              <a:rPr lang="en-US" sz="1700" b="1"/>
              <a:t>PIPs Approach</a:t>
            </a:r>
          </a:p>
          <a:p>
            <a:pPr>
              <a:buFont typeface="Arial" panose="020B0604020202020204" pitchFamily="34" charset="0"/>
              <a:buChar char="•"/>
            </a:pPr>
            <a:r>
              <a:rPr lang="en-US" sz="1700"/>
              <a:t>Feature extraction for each image Is → feature map Ys = F(Is)</a:t>
            </a:r>
          </a:p>
          <a:p>
            <a:pPr>
              <a:buFont typeface="Arial" panose="020B0604020202020204" pitchFamily="34" charset="0"/>
              <a:buChar char="•"/>
            </a:pPr>
            <a:r>
              <a:rPr lang="en-US" sz="1700"/>
              <a:t>Point features obtained via bilinear sampling</a:t>
            </a:r>
          </a:p>
          <a:p>
            <a:pPr>
              <a:buFont typeface="Arial" panose="020B0604020202020204" pitchFamily="34" charset="0"/>
              <a:buChar char="•"/>
            </a:pPr>
            <a:r>
              <a:rPr lang="en-US" sz="1700"/>
              <a:t>Iterative refinement process: </a:t>
            </a:r>
          </a:p>
          <a:p>
            <a:pPr marL="742950" lvl="1" indent="-285750">
              <a:buFont typeface="Arial" panose="020B0604020202020204" pitchFamily="34" charset="0"/>
              <a:buChar char="•"/>
            </a:pPr>
            <a:r>
              <a:rPr lang="en-US" sz="1700"/>
              <a:t>Compute local cost volumes around current estimates</a:t>
            </a:r>
          </a:p>
          <a:p>
            <a:pPr marL="742950" lvl="1" indent="-285750">
              <a:buFont typeface="Arial" panose="020B0604020202020204" pitchFamily="34" charset="0"/>
              <a:buChar char="•"/>
            </a:pPr>
            <a:r>
              <a:rPr lang="en-US" sz="1700"/>
              <a:t>Update point positions and features based on local evidence</a:t>
            </a:r>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21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32E33-352C-26A8-71C5-474732A92574}"/>
              </a:ext>
            </a:extLst>
          </p:cNvPr>
          <p:cNvSpPr>
            <a:spLocks noGrp="1"/>
          </p:cNvSpPr>
          <p:nvPr>
            <p:ph type="title"/>
          </p:nvPr>
        </p:nvSpPr>
        <p:spPr>
          <a:xfrm>
            <a:off x="793662" y="386930"/>
            <a:ext cx="10066122" cy="1298448"/>
          </a:xfrm>
        </p:spPr>
        <p:txBody>
          <a:bodyPr anchor="b">
            <a:normAutofit/>
          </a:bodyPr>
          <a:lstStyle/>
          <a:p>
            <a:r>
              <a:rPr lang="en-US" sz="4800"/>
              <a:t>LEAP Module Architecture</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C504A3-C4A2-103D-A7C6-61A3413E6D91}"/>
              </a:ext>
            </a:extLst>
          </p:cNvPr>
          <p:cNvSpPr>
            <a:spLocks noGrp="1"/>
          </p:cNvSpPr>
          <p:nvPr>
            <p:ph idx="1"/>
          </p:nvPr>
        </p:nvSpPr>
        <p:spPr>
          <a:xfrm>
            <a:off x="793661" y="2599509"/>
            <a:ext cx="4530898" cy="3639450"/>
          </a:xfrm>
        </p:spPr>
        <p:txBody>
          <a:bodyPr anchor="ctr">
            <a:normAutofit/>
          </a:bodyPr>
          <a:lstStyle/>
          <a:p>
            <a:pPr>
              <a:buNone/>
            </a:pPr>
            <a:r>
              <a:rPr lang="en-US" sz="1700" b="1"/>
              <a:t>Core Components:</a:t>
            </a:r>
          </a:p>
          <a:p>
            <a:pPr>
              <a:buFont typeface="Arial" panose="020B0604020202020204" pitchFamily="34" charset="0"/>
              <a:buChar char="•"/>
            </a:pPr>
            <a:r>
              <a:rPr lang="en-US" sz="1700" b="1"/>
              <a:t>Channel</a:t>
            </a:r>
            <a:r>
              <a:rPr lang="en-US" sz="1700"/>
              <a:t>: Extracts visual cues from image features</a:t>
            </a:r>
          </a:p>
          <a:p>
            <a:pPr>
              <a:buFont typeface="Arial" panose="020B0604020202020204" pitchFamily="34" charset="0"/>
              <a:buChar char="•"/>
            </a:pPr>
            <a:r>
              <a:rPr lang="en-US" sz="1700" b="1"/>
              <a:t>Inter-track Attention</a:t>
            </a:r>
            <a:r>
              <a:rPr lang="en-US" sz="1700"/>
              <a:t>: Leverages relationships between different tracks</a:t>
            </a:r>
          </a:p>
          <a:p>
            <a:pPr>
              <a:buFont typeface="Arial" panose="020B0604020202020204" pitchFamily="34" charset="0"/>
              <a:buChar char="•"/>
            </a:pPr>
            <a:r>
              <a:rPr lang="en-US" sz="1700" b="1"/>
              <a:t>Temporal Modeling</a:t>
            </a:r>
            <a:r>
              <a:rPr lang="en-US" sz="1700"/>
              <a:t>: Captures motion patterns over time</a:t>
            </a:r>
          </a:p>
          <a:p>
            <a:pPr>
              <a:buNone/>
            </a:pPr>
            <a:r>
              <a:rPr lang="en-US" sz="1700" b="1"/>
              <a:t>Key Outputs:</a:t>
            </a:r>
          </a:p>
          <a:p>
            <a:pPr>
              <a:buFont typeface="Arial" panose="020B0604020202020204" pitchFamily="34" charset="0"/>
              <a:buChar char="•"/>
            </a:pPr>
            <a:r>
              <a:rPr lang="en-US" sz="1700"/>
              <a:t>Trajectory Distribution (with uncertainty)</a:t>
            </a:r>
          </a:p>
          <a:p>
            <a:pPr>
              <a:buFont typeface="Arial" panose="020B0604020202020204" pitchFamily="34" charset="0"/>
              <a:buChar char="•"/>
            </a:pPr>
            <a:r>
              <a:rPr lang="en-US" sz="1700"/>
              <a:t>Point Visibility</a:t>
            </a:r>
          </a:p>
          <a:p>
            <a:pPr>
              <a:buFont typeface="Arial" panose="020B0604020202020204" pitchFamily="34" charset="0"/>
              <a:buChar char="•"/>
            </a:pPr>
            <a:r>
              <a:rPr lang="en-US" sz="1700"/>
              <a:t>Dynamic Motion Estimation</a:t>
            </a:r>
          </a:p>
          <a:p>
            <a:endParaRPr lang="en-US" sz="1700"/>
          </a:p>
        </p:txBody>
      </p:sp>
      <p:pic>
        <p:nvPicPr>
          <p:cNvPr id="4" name="Picture 3" descr="A diagram of a process&#10;&#10;AI-generated content may be incorrect.">
            <a:extLst>
              <a:ext uri="{FF2B5EF4-FFF2-40B4-BE49-F238E27FC236}">
                <a16:creationId xmlns:a16="http://schemas.microsoft.com/office/drawing/2014/main" id="{415BD03B-6858-28B7-D6F6-BFD7A6A2E9E5}"/>
              </a:ext>
            </a:extLst>
          </p:cNvPr>
          <p:cNvPicPr>
            <a:picLocks noChangeAspect="1"/>
          </p:cNvPicPr>
          <p:nvPr/>
        </p:nvPicPr>
        <p:blipFill>
          <a:blip r:embed="rId3"/>
          <a:stretch>
            <a:fillRect/>
          </a:stretch>
        </p:blipFill>
        <p:spPr>
          <a:xfrm>
            <a:off x="5911532" y="3021618"/>
            <a:ext cx="5150277" cy="2639517"/>
          </a:xfrm>
          <a:prstGeom prst="rect">
            <a:avLst/>
          </a:prstGeom>
        </p:spPr>
      </p:pic>
      <p:sp>
        <p:nvSpPr>
          <p:cNvPr id="24" name="Rectangle 2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05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7AA70-D4F4-C9EB-CE29-8E2679EF3644}"/>
              </a:ext>
            </a:extLst>
          </p:cNvPr>
          <p:cNvSpPr>
            <a:spLocks noGrp="1"/>
          </p:cNvSpPr>
          <p:nvPr>
            <p:ph type="title"/>
          </p:nvPr>
        </p:nvSpPr>
        <p:spPr>
          <a:xfrm>
            <a:off x="793662" y="386930"/>
            <a:ext cx="10066122" cy="1298448"/>
          </a:xfrm>
        </p:spPr>
        <p:txBody>
          <a:bodyPr anchor="b">
            <a:normAutofit/>
          </a:bodyPr>
          <a:lstStyle/>
          <a:p>
            <a:r>
              <a:rPr lang="en-US" b="1"/>
              <a:t>Anchor-based Dynamic Track Estimation</a:t>
            </a:r>
            <a:endParaRPr lang="en-US"/>
          </a:p>
        </p:txBody>
      </p:sp>
      <p:sp>
        <p:nvSpPr>
          <p:cNvPr id="51" name="Rectangle 5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3D6E87-847A-1883-C48A-D2FD9F242689}"/>
              </a:ext>
            </a:extLst>
          </p:cNvPr>
          <p:cNvSpPr>
            <a:spLocks noGrp="1"/>
          </p:cNvSpPr>
          <p:nvPr>
            <p:ph idx="1"/>
          </p:nvPr>
        </p:nvSpPr>
        <p:spPr>
          <a:xfrm>
            <a:off x="793661" y="2599509"/>
            <a:ext cx="4530898" cy="3639450"/>
          </a:xfrm>
        </p:spPr>
        <p:txBody>
          <a:bodyPr anchor="ctr">
            <a:normAutofit/>
          </a:bodyPr>
          <a:lstStyle/>
          <a:p>
            <a:pPr>
              <a:buNone/>
            </a:pPr>
            <a:r>
              <a:rPr lang="en-US" sz="1300" b="1"/>
              <a:t>The Challenge</a:t>
            </a:r>
          </a:p>
          <a:p>
            <a:pPr>
              <a:buFont typeface="Arial" panose="020B0604020202020204" pitchFamily="34" charset="0"/>
              <a:buChar char="•"/>
            </a:pPr>
            <a:r>
              <a:rPr lang="en-US" sz="1300"/>
              <a:t>VO systems require static 3D point correspondences</a:t>
            </a:r>
          </a:p>
          <a:p>
            <a:pPr>
              <a:buFont typeface="Arial" panose="020B0604020202020204" pitchFamily="34" charset="0"/>
              <a:buChar char="•"/>
            </a:pPr>
            <a:r>
              <a:rPr lang="en-US" sz="1300"/>
              <a:t>Dynamic objects in the scene cause incorrect motion estimation</a:t>
            </a:r>
          </a:p>
          <a:p>
            <a:pPr>
              <a:buFont typeface="Arial" panose="020B0604020202020204" pitchFamily="34" charset="0"/>
              <a:buChar char="•"/>
            </a:pPr>
            <a:r>
              <a:rPr lang="en-US" sz="1300"/>
              <a:t>Need to distinguish between static and moving objects</a:t>
            </a:r>
          </a:p>
          <a:p>
            <a:pPr marL="0" indent="0">
              <a:buNone/>
            </a:pPr>
            <a:endParaRPr lang="en-US" sz="1300"/>
          </a:p>
          <a:p>
            <a:pPr>
              <a:buNone/>
            </a:pPr>
            <a:r>
              <a:rPr lang="en-US" sz="1300" b="1"/>
              <a:t>Key Components:</a:t>
            </a:r>
          </a:p>
          <a:p>
            <a:pPr>
              <a:buFont typeface="Arial" panose="020B0604020202020204" pitchFamily="34" charset="0"/>
              <a:buChar char="•"/>
            </a:pPr>
            <a:r>
              <a:rPr lang="en-US" sz="1300"/>
              <a:t>Visual cues (appearance-based)</a:t>
            </a:r>
          </a:p>
          <a:p>
            <a:pPr>
              <a:buFont typeface="Arial" panose="020B0604020202020204" pitchFamily="34" charset="0"/>
              <a:buChar char="•"/>
            </a:pPr>
            <a:r>
              <a:rPr lang="en-US" sz="1300"/>
              <a:t>Temporal information (motion-based)</a:t>
            </a:r>
          </a:p>
          <a:p>
            <a:pPr>
              <a:buFont typeface="Arial" panose="020B0604020202020204" pitchFamily="34" charset="0"/>
              <a:buChar char="•"/>
            </a:pPr>
            <a:r>
              <a:rPr lang="en-US" sz="1300"/>
              <a:t>Inter-track relationships (anchor-based)</a:t>
            </a:r>
          </a:p>
          <a:p>
            <a:pPr>
              <a:buFont typeface="Arial" panose="020B0604020202020204" pitchFamily="34" charset="0"/>
              <a:buChar char="•"/>
            </a:pPr>
            <a:r>
              <a:rPr lang="en-US" sz="1300"/>
              <a:t>Combines strengths of segmentation and trajectory-based approache</a:t>
            </a:r>
          </a:p>
          <a:p>
            <a:pPr marL="0" indent="0">
              <a:buNone/>
            </a:pPr>
            <a:endParaRPr lang="en-US" sz="1300"/>
          </a:p>
        </p:txBody>
      </p:sp>
      <p:pic>
        <p:nvPicPr>
          <p:cNvPr id="7" name="Picture 6" descr="A person sitting in a chair&#10;&#10;AI-generated content may be incorrect.">
            <a:extLst>
              <a:ext uri="{FF2B5EF4-FFF2-40B4-BE49-F238E27FC236}">
                <a16:creationId xmlns:a16="http://schemas.microsoft.com/office/drawing/2014/main" id="{498B46F5-DA05-4B50-FDE4-7117A749A80D}"/>
              </a:ext>
            </a:extLst>
          </p:cNvPr>
          <p:cNvPicPr>
            <a:picLocks noChangeAspect="1"/>
          </p:cNvPicPr>
          <p:nvPr/>
        </p:nvPicPr>
        <p:blipFill>
          <a:blip r:embed="rId3"/>
          <a:stretch>
            <a:fillRect/>
          </a:stretch>
        </p:blipFill>
        <p:spPr>
          <a:xfrm>
            <a:off x="5911532" y="2950802"/>
            <a:ext cx="5150277" cy="2781149"/>
          </a:xfrm>
          <a:prstGeom prst="rect">
            <a:avLst/>
          </a:prstGeom>
        </p:spPr>
      </p:pic>
      <p:sp>
        <p:nvSpPr>
          <p:cNvPr id="55" name="Rectangle 5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83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0079D-B46B-BEBC-B7B7-E246C328E4B9}"/>
              </a:ext>
            </a:extLst>
          </p:cNvPr>
          <p:cNvSpPr>
            <a:spLocks noGrp="1"/>
          </p:cNvSpPr>
          <p:nvPr>
            <p:ph type="title"/>
          </p:nvPr>
        </p:nvSpPr>
        <p:spPr>
          <a:xfrm>
            <a:off x="645065" y="1463040"/>
            <a:ext cx="3796306" cy="2690949"/>
          </a:xfrm>
        </p:spPr>
        <p:txBody>
          <a:bodyPr anchor="t">
            <a:normAutofit/>
          </a:bodyPr>
          <a:lstStyle/>
          <a:p>
            <a:r>
              <a:rPr lang="en-US" sz="4800"/>
              <a:t>Temporal Probability Modeling</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82CD3C-EB2D-DE4A-58E9-324B004E11A4}"/>
              </a:ext>
            </a:extLst>
          </p:cNvPr>
          <p:cNvSpPr>
            <a:spLocks noGrp="1"/>
          </p:cNvSpPr>
          <p:nvPr>
            <p:ph idx="1"/>
          </p:nvPr>
        </p:nvSpPr>
        <p:spPr>
          <a:xfrm>
            <a:off x="5656218" y="1463039"/>
            <a:ext cx="5542387" cy="4300447"/>
          </a:xfrm>
        </p:spPr>
        <p:txBody>
          <a:bodyPr anchor="t">
            <a:normAutofit/>
          </a:bodyPr>
          <a:lstStyle/>
          <a:p>
            <a:pPr>
              <a:buNone/>
            </a:pPr>
            <a:r>
              <a:rPr lang="en-US" sz="1800" b="1"/>
              <a:t>Why Model Uncertainty?</a:t>
            </a:r>
          </a:p>
          <a:p>
            <a:pPr>
              <a:buFont typeface="Arial" panose="020B0604020202020204" pitchFamily="34" charset="0"/>
              <a:buChar char="•"/>
            </a:pPr>
            <a:r>
              <a:rPr lang="en-US" sz="1800"/>
              <a:t>Trajectory estimation errors in challenging conditions: </a:t>
            </a:r>
          </a:p>
          <a:p>
            <a:pPr marL="742950" lvl="1" indent="-285750">
              <a:buFont typeface="Arial" panose="020B0604020202020204" pitchFamily="34" charset="0"/>
              <a:buChar char="•"/>
            </a:pPr>
            <a:r>
              <a:rPr lang="en-US" sz="1800"/>
              <a:t>Occlusions</a:t>
            </a:r>
          </a:p>
          <a:p>
            <a:pPr marL="742950" lvl="1" indent="-285750">
              <a:buFont typeface="Arial" panose="020B0604020202020204" pitchFamily="34" charset="0"/>
              <a:buChar char="•"/>
            </a:pPr>
            <a:r>
              <a:rPr lang="en-US" sz="1800"/>
              <a:t>Motion blur</a:t>
            </a:r>
          </a:p>
          <a:p>
            <a:pPr marL="742950" lvl="1" indent="-285750">
              <a:buFont typeface="Arial" panose="020B0604020202020204" pitchFamily="34" charset="0"/>
              <a:buChar char="•"/>
            </a:pPr>
            <a:r>
              <a:rPr lang="en-US" sz="1800"/>
              <a:t>Low-texture regions</a:t>
            </a:r>
          </a:p>
          <a:p>
            <a:pPr>
              <a:buFont typeface="Arial" panose="020B0604020202020204" pitchFamily="34" charset="0"/>
              <a:buChar char="•"/>
            </a:pPr>
            <a:r>
              <a:rPr lang="en-US" sz="1800"/>
              <a:t>Quality-sensitive tasks require reliability assessment</a:t>
            </a:r>
          </a:p>
          <a:p>
            <a:pPr>
              <a:buNone/>
            </a:pPr>
            <a:r>
              <a:rPr lang="en-US" sz="1800" b="1"/>
              <a:t>Our Approach: Probabilistic Formulation</a:t>
            </a:r>
          </a:p>
          <a:p>
            <a:pPr>
              <a:buFont typeface="Arial" panose="020B0604020202020204" pitchFamily="34" charset="0"/>
              <a:buChar char="•"/>
            </a:pPr>
            <a:r>
              <a:rPr lang="en-US" sz="1800"/>
              <a:t>Model trajectory distribution: p(X|I, xq)</a:t>
            </a:r>
          </a:p>
          <a:p>
            <a:pPr>
              <a:buFont typeface="Arial" panose="020B0604020202020204" pitchFamily="34" charset="0"/>
              <a:buChar char="•"/>
            </a:pPr>
            <a:r>
              <a:rPr lang="en-US" sz="1800"/>
              <a:t>Multivariate Cauchy distribution for X and Y coordinates</a:t>
            </a:r>
          </a:p>
          <a:p>
            <a:pPr>
              <a:buFont typeface="Arial" panose="020B0604020202020204" pitchFamily="34" charset="0"/>
              <a:buChar char="•"/>
            </a:pPr>
            <a:r>
              <a:rPr lang="en-US" sz="1800"/>
              <a:t>Heavy-tailed distribution for stability in optimization</a:t>
            </a:r>
          </a:p>
          <a:p>
            <a:pPr marL="0" indent="0">
              <a:buNone/>
            </a:pPr>
            <a:endParaRPr lang="en-US" sz="1800" dirty="0"/>
          </a:p>
        </p:txBody>
      </p:sp>
    </p:spTree>
    <p:extLst>
      <p:ext uri="{BB962C8B-B14F-4D97-AF65-F5344CB8AC3E}">
        <p14:creationId xmlns:p14="http://schemas.microsoft.com/office/powerpoint/2010/main" val="81944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5617D-FEB7-4FE5-240C-E25CD02AB575}"/>
              </a:ext>
            </a:extLst>
          </p:cNvPr>
          <p:cNvSpPr>
            <a:spLocks noGrp="1"/>
          </p:cNvSpPr>
          <p:nvPr>
            <p:ph type="title"/>
          </p:nvPr>
        </p:nvSpPr>
        <p:spPr>
          <a:xfrm>
            <a:off x="645065" y="1463040"/>
            <a:ext cx="3796306" cy="2690949"/>
          </a:xfrm>
        </p:spPr>
        <p:txBody>
          <a:bodyPr anchor="t">
            <a:normAutofit/>
          </a:bodyPr>
          <a:lstStyle/>
          <a:p>
            <a:r>
              <a:rPr lang="en-US" sz="4800" b="1"/>
              <a:t>Kernel-based Estimation</a:t>
            </a:r>
            <a:endParaRPr lang="en-US" sz="4800"/>
          </a:p>
        </p:txBody>
      </p:sp>
      <p:grpSp>
        <p:nvGrpSpPr>
          <p:cNvPr id="7" name="Group 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FFBE16-A1EA-1200-60A0-56EF331B2488}"/>
              </a:ext>
            </a:extLst>
          </p:cNvPr>
          <p:cNvSpPr>
            <a:spLocks noGrp="1"/>
          </p:cNvSpPr>
          <p:nvPr>
            <p:ph idx="1"/>
          </p:nvPr>
        </p:nvSpPr>
        <p:spPr>
          <a:xfrm>
            <a:off x="5656218" y="1463039"/>
            <a:ext cx="5542387" cy="4300447"/>
          </a:xfrm>
        </p:spPr>
        <p:txBody>
          <a:bodyPr anchor="t">
            <a:normAutofit/>
          </a:bodyPr>
          <a:lstStyle/>
          <a:p>
            <a:pPr>
              <a:buFont typeface="Arial" panose="020B0604020202020204" pitchFamily="34" charset="0"/>
              <a:buChar char="•"/>
            </a:pPr>
            <a:r>
              <a:rPr lang="en-US" sz="2200" dirty="0"/>
              <a:t>Instead of predicting just line position the model predicts a distribution of positions </a:t>
            </a:r>
          </a:p>
          <a:p>
            <a:pPr marL="0" indent="0">
              <a:buNone/>
            </a:pPr>
            <a:r>
              <a:rPr lang="en-US" sz="2200" b="1" dirty="0"/>
              <a:t>Why we use kernel based estimation?</a:t>
            </a:r>
          </a:p>
          <a:p>
            <a:pPr>
              <a:buFont typeface="Arial" panose="020B0604020202020204" pitchFamily="34" charset="0"/>
              <a:buChar char="•"/>
            </a:pPr>
            <a:r>
              <a:rPr lang="en-US" sz="2200" dirty="0"/>
              <a:t>We need scale matrix to describe </a:t>
            </a:r>
            <a:r>
              <a:rPr lang="en-US" sz="2200" dirty="0" err="1"/>
              <a:t>uncertinity</a:t>
            </a:r>
            <a:r>
              <a:rPr lang="en-US" sz="2200" dirty="0"/>
              <a:t> </a:t>
            </a:r>
          </a:p>
          <a:p>
            <a:pPr>
              <a:buFont typeface="Arial" panose="020B0604020202020204" pitchFamily="34" charset="0"/>
              <a:buChar char="•"/>
            </a:pPr>
            <a:r>
              <a:rPr lang="en-US" sz="2200" dirty="0"/>
              <a:t> Its hard to generate coz it can be symmetric and positive definite</a:t>
            </a:r>
          </a:p>
          <a:p>
            <a:pPr>
              <a:buFont typeface="Arial" panose="020B0604020202020204" pitchFamily="34" charset="0"/>
              <a:buChar char="•"/>
            </a:pPr>
            <a:r>
              <a:rPr lang="en-US" sz="2200" b="1" dirty="0"/>
              <a:t>Point uncertainty:</a:t>
            </a:r>
          </a:p>
          <a:p>
            <a:pPr marL="0" indent="0">
              <a:buNone/>
            </a:pPr>
            <a:r>
              <a:rPr lang="en-US" sz="2200" dirty="0"/>
              <a:t>	</a:t>
            </a:r>
            <a:r>
              <a:rPr lang="el-GR" sz="2200" dirty="0"/>
              <a:t>ϕ(</a:t>
            </a:r>
            <a:r>
              <a:rPr lang="en-US" sz="2200" dirty="0" err="1"/>
              <a:t>xs</a:t>
            </a:r>
            <a:r>
              <a:rPr lang="en-US" sz="2200" dirty="0"/>
              <a:t>) = </a:t>
            </a:r>
            <a:r>
              <a:rPr lang="el-GR" sz="2200" dirty="0"/>
              <a:t>Σ</a:t>
            </a:r>
            <a:r>
              <a:rPr lang="en-US" sz="2200" dirty="0"/>
              <a:t>a[</a:t>
            </a:r>
            <a:r>
              <a:rPr lang="en-US" sz="2200" dirty="0" err="1"/>
              <a:t>s,s</a:t>
            </a:r>
            <a:r>
              <a:rPr lang="en-US" sz="2200" dirty="0"/>
              <a:t>] + </a:t>
            </a:r>
            <a:r>
              <a:rPr lang="el-GR" sz="2200" dirty="0"/>
              <a:t>Σ</a:t>
            </a:r>
            <a:r>
              <a:rPr lang="en-US" sz="2200" dirty="0"/>
              <a:t>b[</a:t>
            </a:r>
            <a:r>
              <a:rPr lang="en-US" sz="2200" dirty="0" err="1"/>
              <a:t>s,s</a:t>
            </a:r>
            <a:r>
              <a:rPr lang="en-US" sz="2200" dirty="0"/>
              <a:t>]</a:t>
            </a:r>
          </a:p>
          <a:p>
            <a:pPr>
              <a:buFont typeface="Arial" panose="020B0604020202020204" pitchFamily="34" charset="0"/>
              <a:buChar char="•"/>
            </a:pPr>
            <a:r>
              <a:rPr lang="en-US" sz="2200" dirty="0"/>
              <a:t>Refined through Maximum Likelihood Estimation</a:t>
            </a:r>
          </a:p>
          <a:p>
            <a:endParaRPr lang="en-US" sz="2200" dirty="0"/>
          </a:p>
        </p:txBody>
      </p:sp>
    </p:spTree>
    <p:extLst>
      <p:ext uri="{BB962C8B-B14F-4D97-AF65-F5344CB8AC3E}">
        <p14:creationId xmlns:p14="http://schemas.microsoft.com/office/powerpoint/2010/main" val="241356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A7BB8-E83F-7B57-A9EF-ACBC32EED059}"/>
              </a:ext>
            </a:extLst>
          </p:cNvPr>
          <p:cNvSpPr>
            <a:spLocks noGrp="1"/>
          </p:cNvSpPr>
          <p:nvPr>
            <p:ph type="title"/>
          </p:nvPr>
        </p:nvSpPr>
        <p:spPr>
          <a:xfrm>
            <a:off x="1282963" y="557562"/>
            <a:ext cx="9849751" cy="814038"/>
          </a:xfrm>
        </p:spPr>
        <p:txBody>
          <a:bodyPr anchor="b">
            <a:normAutofit/>
          </a:bodyPr>
          <a:lstStyle/>
          <a:p>
            <a:r>
              <a:rPr lang="en-US" sz="3600" dirty="0"/>
              <a:t>Loss Functions</a:t>
            </a:r>
          </a:p>
        </p:txBody>
      </p:sp>
      <p:sp>
        <p:nvSpPr>
          <p:cNvPr id="3" name="Content Placeholder 2">
            <a:extLst>
              <a:ext uri="{FF2B5EF4-FFF2-40B4-BE49-F238E27FC236}">
                <a16:creationId xmlns:a16="http://schemas.microsoft.com/office/drawing/2014/main" id="{1A51F1A4-180B-9083-5DFD-834DEC19BFD1}"/>
              </a:ext>
            </a:extLst>
          </p:cNvPr>
          <p:cNvSpPr>
            <a:spLocks noGrp="1"/>
          </p:cNvSpPr>
          <p:nvPr>
            <p:ph idx="1"/>
          </p:nvPr>
        </p:nvSpPr>
        <p:spPr>
          <a:xfrm>
            <a:off x="1289304" y="1460810"/>
            <a:ext cx="9849751" cy="4645522"/>
          </a:xfrm>
        </p:spPr>
        <p:txBody>
          <a:bodyPr anchor="ctr">
            <a:noAutofit/>
          </a:bodyPr>
          <a:lstStyle/>
          <a:p>
            <a:pPr>
              <a:buNone/>
            </a:pPr>
            <a:r>
              <a:rPr lang="en-US" sz="1600" b="1" dirty="0"/>
              <a:t>Training Objective</a:t>
            </a:r>
          </a:p>
          <a:p>
            <a:pPr>
              <a:buFont typeface="Arial" panose="020B0604020202020204" pitchFamily="34" charset="0"/>
              <a:buChar char="•"/>
            </a:pPr>
            <a:r>
              <a:rPr lang="en-US" sz="1600" dirty="0"/>
              <a:t>Combined loss for trajectory, visibility, and dynamic label prediction</a:t>
            </a:r>
          </a:p>
          <a:p>
            <a:pPr>
              <a:buNone/>
            </a:pPr>
            <a:r>
              <a:rPr lang="en-US" sz="1600" b="1" dirty="0"/>
              <a:t>Main Trajectory Loss</a:t>
            </a:r>
          </a:p>
          <a:p>
            <a:pPr>
              <a:buFont typeface="Arial" panose="020B0604020202020204" pitchFamily="34" charset="0"/>
              <a:buChar char="•"/>
            </a:pPr>
            <a:r>
              <a:rPr lang="en-US" sz="1600" dirty="0"/>
              <a:t>Negative Log-Likelihood (NLL) loss based on predicted distribution</a:t>
            </a:r>
          </a:p>
          <a:p>
            <a:pPr>
              <a:buFont typeface="Arial" panose="020B0604020202020204" pitchFamily="34" charset="0"/>
              <a:buChar char="•"/>
            </a:pPr>
            <a:r>
              <a:rPr lang="en-US" sz="1600" dirty="0"/>
              <a:t>Applied at each iteration with exponential weighting</a:t>
            </a:r>
          </a:p>
          <a:p>
            <a:r>
              <a:rPr lang="en-US" sz="1600" dirty="0" err="1"/>
              <a:t>L_main</a:t>
            </a:r>
            <a:r>
              <a:rPr lang="en-US" sz="1600" dirty="0"/>
              <a:t> = </a:t>
            </a:r>
            <a:r>
              <a:rPr lang="el-GR" sz="1600" dirty="0"/>
              <a:t>Σ</a:t>
            </a:r>
            <a:r>
              <a:rPr lang="en-US" sz="1600" dirty="0"/>
              <a:t>ₖ </a:t>
            </a:r>
            <a:r>
              <a:rPr lang="el-GR" sz="1600" dirty="0"/>
              <a:t>γ</a:t>
            </a:r>
            <a:r>
              <a:rPr lang="en-US" sz="1600" dirty="0"/>
              <a:t>ᴷ⁻ᵏ L_NLL(Xᵏ, X*, </a:t>
            </a:r>
            <a:r>
              <a:rPr lang="el-GR" sz="1600" dirty="0"/>
              <a:t>Σ</a:t>
            </a:r>
            <a:r>
              <a:rPr lang="en-US" sz="1600" dirty="0"/>
              <a:t>ₐᵏ, </a:t>
            </a:r>
            <a:r>
              <a:rPr lang="el-GR" sz="1600" dirty="0"/>
              <a:t>Σ</a:t>
            </a:r>
            <a:r>
              <a:rPr lang="en-US" sz="1600" dirty="0"/>
              <a:t>ₑᵏ)</a:t>
            </a:r>
          </a:p>
          <a:p>
            <a:pPr>
              <a:buNone/>
            </a:pPr>
            <a:r>
              <a:rPr lang="en-US" sz="1600" b="1" dirty="0"/>
              <a:t>Visibility Loss</a:t>
            </a:r>
          </a:p>
          <a:p>
            <a:pPr>
              <a:buFont typeface="Arial" panose="020B0604020202020204" pitchFamily="34" charset="0"/>
              <a:buChar char="•"/>
            </a:pPr>
            <a:r>
              <a:rPr lang="en-US" sz="1600" dirty="0"/>
              <a:t>Cross entropy loss for binary classification</a:t>
            </a:r>
          </a:p>
          <a:p>
            <a:pPr marL="0" indent="0">
              <a:buNone/>
            </a:pPr>
            <a:r>
              <a:rPr lang="en-US" sz="1600" dirty="0" err="1"/>
              <a:t>L_vis</a:t>
            </a:r>
            <a:r>
              <a:rPr lang="en-US" sz="1600" dirty="0"/>
              <a:t> = (1 - V*) log(1 - V) + V* log V</a:t>
            </a:r>
          </a:p>
          <a:p>
            <a:pPr marL="0" indent="0">
              <a:buNone/>
            </a:pPr>
            <a:r>
              <a:rPr lang="en-US" sz="1600" b="1" dirty="0"/>
              <a:t>Dynamic Track Loss</a:t>
            </a:r>
            <a:endParaRPr lang="en-US" sz="1600" dirty="0"/>
          </a:p>
          <a:p>
            <a:pPr marL="0" indent="0">
              <a:buNone/>
            </a:pPr>
            <a:r>
              <a:rPr lang="en-US" sz="1600" dirty="0" err="1"/>
              <a:t>L_dyn</a:t>
            </a:r>
            <a:r>
              <a:rPr lang="en-US" sz="1600" dirty="0"/>
              <a:t> = (1 - </a:t>
            </a:r>
            <a:r>
              <a:rPr lang="en-US" sz="1600" dirty="0" err="1"/>
              <a:t>m_d</a:t>
            </a:r>
            <a:r>
              <a:rPr lang="en-US" sz="1600" dirty="0"/>
              <a:t>*) log(1 - </a:t>
            </a:r>
            <a:r>
              <a:rPr lang="en-US" sz="1600" dirty="0" err="1"/>
              <a:t>m_d</a:t>
            </a:r>
            <a:r>
              <a:rPr lang="en-US" sz="1600" dirty="0"/>
              <a:t>) + </a:t>
            </a:r>
            <a:r>
              <a:rPr lang="en-US" sz="1600" dirty="0" err="1"/>
              <a:t>m_d</a:t>
            </a:r>
            <a:r>
              <a:rPr lang="en-US" sz="1600" dirty="0"/>
              <a:t>* log </a:t>
            </a:r>
            <a:r>
              <a:rPr lang="en-US" sz="1600" dirty="0" err="1"/>
              <a:t>m_d</a:t>
            </a:r>
            <a:endParaRPr lang="en-US" sz="1600" dirty="0"/>
          </a:p>
          <a:p>
            <a:pPr marL="0" indent="0">
              <a:buNone/>
            </a:pPr>
            <a:r>
              <a:rPr lang="en-US" sz="1600" b="1" dirty="0"/>
              <a:t>Total Loss</a:t>
            </a:r>
          </a:p>
          <a:p>
            <a:pPr marL="0" indent="0">
              <a:buNone/>
            </a:pPr>
            <a:r>
              <a:rPr lang="en-US" sz="1600" dirty="0" err="1"/>
              <a:t>L_total</a:t>
            </a:r>
            <a:r>
              <a:rPr lang="en-US" sz="1600" dirty="0"/>
              <a:t> = </a:t>
            </a:r>
            <a:r>
              <a:rPr lang="en-US" sz="1600" dirty="0" err="1"/>
              <a:t>w₁L_main</a:t>
            </a:r>
            <a:r>
              <a:rPr lang="en-US" sz="1600" dirty="0"/>
              <a:t> + </a:t>
            </a:r>
            <a:r>
              <a:rPr lang="en-US" sz="1600" dirty="0" err="1"/>
              <a:t>w₂L_vis</a:t>
            </a:r>
            <a:r>
              <a:rPr lang="en-US" sz="1600" dirty="0"/>
              <a:t> + </a:t>
            </a:r>
            <a:r>
              <a:rPr lang="en-US" sz="1600" dirty="0" err="1"/>
              <a:t>w₃L_dyn</a:t>
            </a:r>
            <a:endParaRPr lang="en-US" sz="1600" dirty="0"/>
          </a:p>
          <a:p>
            <a:pPr marL="0" indent="0">
              <a:buNone/>
            </a:pPr>
            <a:r>
              <a:rPr lang="en-US" sz="1600" dirty="0"/>
              <a:t>Weights: w₁ = 1.0, w₂ = 0.5, w₃ = 0.5</a:t>
            </a:r>
          </a:p>
        </p:txBody>
      </p:sp>
    </p:spTree>
    <p:extLst>
      <p:ext uri="{BB962C8B-B14F-4D97-AF65-F5344CB8AC3E}">
        <p14:creationId xmlns:p14="http://schemas.microsoft.com/office/powerpoint/2010/main" val="196594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93C9561-A9FD-4F52-9551-199E838EE31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10476</TotalTime>
  <Words>4169</Words>
  <Application>Microsoft Office PowerPoint</Application>
  <PresentationFormat>Widescreen</PresentationFormat>
  <Paragraphs>357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LEAP-VO: Long-term Effective Any Point Tracking for Visual Odometry</vt:lpstr>
      <vt:lpstr>Introduction &amp; Problem Statement</vt:lpstr>
      <vt:lpstr>Contributions</vt:lpstr>
      <vt:lpstr>Tracking Any Point- Background</vt:lpstr>
      <vt:lpstr>LEAP Module Architecture</vt:lpstr>
      <vt:lpstr>Anchor-based Dynamic Track Estimation</vt:lpstr>
      <vt:lpstr>Temporal Probability Modeling</vt:lpstr>
      <vt:lpstr>Kernel-based Estimation</vt:lpstr>
      <vt:lpstr>Loss Functions</vt:lpstr>
      <vt:lpstr>LEAP-VO System Overview</vt:lpstr>
      <vt:lpstr>Track Filtering</vt:lpstr>
      <vt:lpstr>Experimental Setup</vt:lpstr>
      <vt:lpstr>Results - Static Scenes</vt:lpstr>
      <vt:lpstr>Results - Dynamic Scenes</vt:lpstr>
      <vt:lpstr>Ablation Studies</vt:lpstr>
      <vt:lpstr>Dynamic Track Estimation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LENKALLAPALLY</dc:creator>
  <cp:lastModifiedBy>Sai LENKALLAPALLY</cp:lastModifiedBy>
  <cp:revision>9</cp:revision>
  <dcterms:created xsi:type="dcterms:W3CDTF">2025-03-26T21:44:25Z</dcterms:created>
  <dcterms:modified xsi:type="dcterms:W3CDTF">2025-04-09T21:34:42Z</dcterms:modified>
</cp:coreProperties>
</file>