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AD581EF-E416-4BED-B704-81E67095D534}"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17B1C-1247-485D-A719-0DCAF57D2F10}" type="slidenum">
              <a:rPr lang="en-IN" smtClean="0"/>
              <a:t>‹#›</a:t>
            </a:fld>
            <a:endParaRPr lang="en-IN"/>
          </a:p>
        </p:txBody>
      </p:sp>
    </p:spTree>
    <p:extLst>
      <p:ext uri="{BB962C8B-B14F-4D97-AF65-F5344CB8AC3E}">
        <p14:creationId xmlns:p14="http://schemas.microsoft.com/office/powerpoint/2010/main" val="763044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D581EF-E416-4BED-B704-81E67095D534}"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17B1C-1247-485D-A719-0DCAF57D2F10}" type="slidenum">
              <a:rPr lang="en-IN" smtClean="0"/>
              <a:t>‹#›</a:t>
            </a:fld>
            <a:endParaRPr lang="en-IN"/>
          </a:p>
        </p:txBody>
      </p:sp>
    </p:spTree>
    <p:extLst>
      <p:ext uri="{BB962C8B-B14F-4D97-AF65-F5344CB8AC3E}">
        <p14:creationId xmlns:p14="http://schemas.microsoft.com/office/powerpoint/2010/main" val="731981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D581EF-E416-4BED-B704-81E67095D534}"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17B1C-1247-485D-A719-0DCAF57D2F1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25449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D581EF-E416-4BED-B704-81E67095D534}"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17B1C-1247-485D-A719-0DCAF57D2F10}" type="slidenum">
              <a:rPr lang="en-IN" smtClean="0"/>
              <a:t>‹#›</a:t>
            </a:fld>
            <a:endParaRPr lang="en-IN"/>
          </a:p>
        </p:txBody>
      </p:sp>
    </p:spTree>
    <p:extLst>
      <p:ext uri="{BB962C8B-B14F-4D97-AF65-F5344CB8AC3E}">
        <p14:creationId xmlns:p14="http://schemas.microsoft.com/office/powerpoint/2010/main" val="2178974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D581EF-E416-4BED-B704-81E67095D534}"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17B1C-1247-485D-A719-0DCAF57D2F1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08794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D581EF-E416-4BED-B704-81E67095D534}"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17B1C-1247-485D-A719-0DCAF57D2F10}" type="slidenum">
              <a:rPr lang="en-IN" smtClean="0"/>
              <a:t>‹#›</a:t>
            </a:fld>
            <a:endParaRPr lang="en-IN"/>
          </a:p>
        </p:txBody>
      </p:sp>
    </p:spTree>
    <p:extLst>
      <p:ext uri="{BB962C8B-B14F-4D97-AF65-F5344CB8AC3E}">
        <p14:creationId xmlns:p14="http://schemas.microsoft.com/office/powerpoint/2010/main" val="1498903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581EF-E416-4BED-B704-81E67095D534}"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17B1C-1247-485D-A719-0DCAF57D2F10}" type="slidenum">
              <a:rPr lang="en-IN" smtClean="0"/>
              <a:t>‹#›</a:t>
            </a:fld>
            <a:endParaRPr lang="en-IN"/>
          </a:p>
        </p:txBody>
      </p:sp>
    </p:spTree>
    <p:extLst>
      <p:ext uri="{BB962C8B-B14F-4D97-AF65-F5344CB8AC3E}">
        <p14:creationId xmlns:p14="http://schemas.microsoft.com/office/powerpoint/2010/main" val="1539562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581EF-E416-4BED-B704-81E67095D534}"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17B1C-1247-485D-A719-0DCAF57D2F10}" type="slidenum">
              <a:rPr lang="en-IN" smtClean="0"/>
              <a:t>‹#›</a:t>
            </a:fld>
            <a:endParaRPr lang="en-IN"/>
          </a:p>
        </p:txBody>
      </p:sp>
    </p:spTree>
    <p:extLst>
      <p:ext uri="{BB962C8B-B14F-4D97-AF65-F5344CB8AC3E}">
        <p14:creationId xmlns:p14="http://schemas.microsoft.com/office/powerpoint/2010/main" val="2480182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D581EF-E416-4BED-B704-81E67095D534}"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17B1C-1247-485D-A719-0DCAF57D2F10}" type="slidenum">
              <a:rPr lang="en-IN" smtClean="0"/>
              <a:t>‹#›</a:t>
            </a:fld>
            <a:endParaRPr lang="en-IN"/>
          </a:p>
        </p:txBody>
      </p:sp>
    </p:spTree>
    <p:extLst>
      <p:ext uri="{BB962C8B-B14F-4D97-AF65-F5344CB8AC3E}">
        <p14:creationId xmlns:p14="http://schemas.microsoft.com/office/powerpoint/2010/main" val="300877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D581EF-E416-4BED-B704-81E67095D534}" type="datetimeFigureOut">
              <a:rPr lang="en-IN" smtClean="0"/>
              <a:t>09-01-2025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E17B1C-1247-485D-A719-0DCAF57D2F10}" type="slidenum">
              <a:rPr lang="en-IN" smtClean="0"/>
              <a:t>‹#›</a:t>
            </a:fld>
            <a:endParaRPr lang="en-IN"/>
          </a:p>
        </p:txBody>
      </p:sp>
    </p:spTree>
    <p:extLst>
      <p:ext uri="{BB962C8B-B14F-4D97-AF65-F5344CB8AC3E}">
        <p14:creationId xmlns:p14="http://schemas.microsoft.com/office/powerpoint/2010/main" val="4293890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D581EF-E416-4BED-B704-81E67095D534}" type="datetimeFigureOut">
              <a:rPr lang="en-IN" smtClean="0"/>
              <a:t>09-01-2025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E17B1C-1247-485D-A719-0DCAF57D2F10}" type="slidenum">
              <a:rPr lang="en-IN" smtClean="0"/>
              <a:t>‹#›</a:t>
            </a:fld>
            <a:endParaRPr lang="en-IN"/>
          </a:p>
        </p:txBody>
      </p:sp>
    </p:spTree>
    <p:extLst>
      <p:ext uri="{BB962C8B-B14F-4D97-AF65-F5344CB8AC3E}">
        <p14:creationId xmlns:p14="http://schemas.microsoft.com/office/powerpoint/2010/main" val="958515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AD581EF-E416-4BED-B704-81E67095D534}" type="datetimeFigureOut">
              <a:rPr lang="en-IN" smtClean="0"/>
              <a:t>09-01-2025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BE17B1C-1247-485D-A719-0DCAF57D2F10}" type="slidenum">
              <a:rPr lang="en-IN" smtClean="0"/>
              <a:t>‹#›</a:t>
            </a:fld>
            <a:endParaRPr lang="en-IN"/>
          </a:p>
        </p:txBody>
      </p:sp>
    </p:spTree>
    <p:extLst>
      <p:ext uri="{BB962C8B-B14F-4D97-AF65-F5344CB8AC3E}">
        <p14:creationId xmlns:p14="http://schemas.microsoft.com/office/powerpoint/2010/main" val="3887576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AD581EF-E416-4BED-B704-81E67095D534}" type="datetimeFigureOut">
              <a:rPr lang="en-IN" smtClean="0"/>
              <a:t>09-01-2025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BE17B1C-1247-485D-A719-0DCAF57D2F10}" type="slidenum">
              <a:rPr lang="en-IN" smtClean="0"/>
              <a:t>‹#›</a:t>
            </a:fld>
            <a:endParaRPr lang="en-IN"/>
          </a:p>
        </p:txBody>
      </p:sp>
    </p:spTree>
    <p:extLst>
      <p:ext uri="{BB962C8B-B14F-4D97-AF65-F5344CB8AC3E}">
        <p14:creationId xmlns:p14="http://schemas.microsoft.com/office/powerpoint/2010/main" val="1314297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D581EF-E416-4BED-B704-81E67095D534}" type="datetimeFigureOut">
              <a:rPr lang="en-IN" smtClean="0"/>
              <a:t>09-01-2025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BE17B1C-1247-485D-A719-0DCAF57D2F10}" type="slidenum">
              <a:rPr lang="en-IN" smtClean="0"/>
              <a:t>‹#›</a:t>
            </a:fld>
            <a:endParaRPr lang="en-IN"/>
          </a:p>
        </p:txBody>
      </p:sp>
    </p:spTree>
    <p:extLst>
      <p:ext uri="{BB962C8B-B14F-4D97-AF65-F5344CB8AC3E}">
        <p14:creationId xmlns:p14="http://schemas.microsoft.com/office/powerpoint/2010/main" val="764809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AD581EF-E416-4BED-B704-81E67095D534}" type="datetimeFigureOut">
              <a:rPr lang="en-IN" smtClean="0"/>
              <a:t>09-01-2025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E17B1C-1247-485D-A719-0DCAF57D2F10}" type="slidenum">
              <a:rPr lang="en-IN" smtClean="0"/>
              <a:t>‹#›</a:t>
            </a:fld>
            <a:endParaRPr lang="en-IN"/>
          </a:p>
        </p:txBody>
      </p:sp>
    </p:spTree>
    <p:extLst>
      <p:ext uri="{BB962C8B-B14F-4D97-AF65-F5344CB8AC3E}">
        <p14:creationId xmlns:p14="http://schemas.microsoft.com/office/powerpoint/2010/main" val="2555564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D581EF-E416-4BED-B704-81E67095D534}" type="datetimeFigureOut">
              <a:rPr lang="en-IN" smtClean="0"/>
              <a:t>09-01-2025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E17B1C-1247-485D-A719-0DCAF57D2F10}" type="slidenum">
              <a:rPr lang="en-IN" smtClean="0"/>
              <a:t>‹#›</a:t>
            </a:fld>
            <a:endParaRPr lang="en-IN"/>
          </a:p>
        </p:txBody>
      </p:sp>
    </p:spTree>
    <p:extLst>
      <p:ext uri="{BB962C8B-B14F-4D97-AF65-F5344CB8AC3E}">
        <p14:creationId xmlns:p14="http://schemas.microsoft.com/office/powerpoint/2010/main" val="681067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AD581EF-E416-4BED-B704-81E67095D534}" type="datetimeFigureOut">
              <a:rPr lang="en-IN" smtClean="0"/>
              <a:t>09-01-2025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BE17B1C-1247-485D-A719-0DCAF57D2F10}" type="slidenum">
              <a:rPr lang="en-IN" smtClean="0"/>
              <a:t>‹#›</a:t>
            </a:fld>
            <a:endParaRPr lang="en-IN"/>
          </a:p>
        </p:txBody>
      </p:sp>
    </p:spTree>
    <p:extLst>
      <p:ext uri="{BB962C8B-B14F-4D97-AF65-F5344CB8AC3E}">
        <p14:creationId xmlns:p14="http://schemas.microsoft.com/office/powerpoint/2010/main" val="259266344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C2274-8D72-1A2F-F7FE-DFD2FABB4E7C}"/>
              </a:ext>
            </a:extLst>
          </p:cNvPr>
          <p:cNvSpPr>
            <a:spLocks noGrp="1"/>
          </p:cNvSpPr>
          <p:nvPr>
            <p:ph type="ctrTitle"/>
          </p:nvPr>
        </p:nvSpPr>
        <p:spPr>
          <a:xfrm>
            <a:off x="2212532" y="1160865"/>
            <a:ext cx="7766936" cy="1646302"/>
          </a:xfrm>
        </p:spPr>
        <p:txBody>
          <a:bodyPr/>
          <a:lstStyle/>
          <a:p>
            <a:r>
              <a:rPr lang="en-IN" dirty="0">
                <a:solidFill>
                  <a:schemeClr val="accent4">
                    <a:lumMod val="50000"/>
                  </a:schemeClr>
                </a:solidFill>
              </a:rPr>
              <a:t>Email Spam Detection</a:t>
            </a:r>
          </a:p>
        </p:txBody>
      </p:sp>
    </p:spTree>
    <p:extLst>
      <p:ext uri="{BB962C8B-B14F-4D97-AF65-F5344CB8AC3E}">
        <p14:creationId xmlns:p14="http://schemas.microsoft.com/office/powerpoint/2010/main" val="1142998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2C3CD0-D367-3BF7-9C70-BEC393EE2EBA}"/>
              </a:ext>
            </a:extLst>
          </p:cNvPr>
          <p:cNvSpPr>
            <a:spLocks noGrp="1"/>
          </p:cNvSpPr>
          <p:nvPr>
            <p:ph type="body" idx="1"/>
          </p:nvPr>
        </p:nvSpPr>
        <p:spPr>
          <a:xfrm>
            <a:off x="686479" y="211480"/>
            <a:ext cx="8596668" cy="860400"/>
          </a:xfrm>
        </p:spPr>
        <p:txBody>
          <a:bodyPr>
            <a:normAutofit/>
          </a:bodyPr>
          <a:lstStyle/>
          <a:p>
            <a:r>
              <a:rPr lang="en-IN" sz="2800" dirty="0">
                <a:solidFill>
                  <a:schemeClr val="tx1"/>
                </a:solidFill>
              </a:rPr>
              <a:t>Flask </a:t>
            </a:r>
            <a:r>
              <a:rPr lang="en-IN" sz="2800" dirty="0" err="1">
                <a:solidFill>
                  <a:schemeClr val="tx1"/>
                </a:solidFill>
              </a:rPr>
              <a:t>FrameWork</a:t>
            </a:r>
            <a:r>
              <a:rPr lang="en-IN" sz="2800" dirty="0">
                <a:solidFill>
                  <a:schemeClr val="tx1"/>
                </a:solidFill>
              </a:rPr>
              <a:t>:</a:t>
            </a:r>
          </a:p>
          <a:p>
            <a:endParaRPr lang="en-IN" sz="2800" dirty="0">
              <a:solidFill>
                <a:schemeClr val="tx1"/>
              </a:solidFill>
            </a:endParaRPr>
          </a:p>
        </p:txBody>
      </p:sp>
      <p:pic>
        <p:nvPicPr>
          <p:cNvPr id="5" name="Picture 4">
            <a:extLst>
              <a:ext uri="{FF2B5EF4-FFF2-40B4-BE49-F238E27FC236}">
                <a16:creationId xmlns:a16="http://schemas.microsoft.com/office/drawing/2014/main" id="{5659B202-7D5D-BFC0-8D8A-6ECEB18C4E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792" y="758165"/>
            <a:ext cx="9421368" cy="5888355"/>
          </a:xfrm>
          <a:prstGeom prst="rect">
            <a:avLst/>
          </a:prstGeom>
        </p:spPr>
      </p:pic>
    </p:spTree>
    <p:extLst>
      <p:ext uri="{BB962C8B-B14F-4D97-AF65-F5344CB8AC3E}">
        <p14:creationId xmlns:p14="http://schemas.microsoft.com/office/powerpoint/2010/main" val="2462459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C0683B-4D0C-CF84-29A2-B62395F14C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2258" y="466725"/>
            <a:ext cx="9533382" cy="5958364"/>
          </a:xfrm>
          <a:prstGeom prst="rect">
            <a:avLst/>
          </a:prstGeom>
        </p:spPr>
      </p:pic>
    </p:spTree>
    <p:extLst>
      <p:ext uri="{BB962C8B-B14F-4D97-AF65-F5344CB8AC3E}">
        <p14:creationId xmlns:p14="http://schemas.microsoft.com/office/powerpoint/2010/main" val="1378286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606C2-4A71-DB0C-F620-DE545866E4AE}"/>
              </a:ext>
            </a:extLst>
          </p:cNvPr>
          <p:cNvSpPr>
            <a:spLocks noGrp="1"/>
          </p:cNvSpPr>
          <p:nvPr>
            <p:ph type="title"/>
          </p:nvPr>
        </p:nvSpPr>
        <p:spPr>
          <a:xfrm>
            <a:off x="348150" y="115824"/>
            <a:ext cx="8596668" cy="1320800"/>
          </a:xfrm>
        </p:spPr>
        <p:txBody>
          <a:bodyPr>
            <a:normAutofit/>
          </a:bodyPr>
          <a:lstStyle/>
          <a:p>
            <a:r>
              <a:rPr lang="en-IN" sz="2800" dirty="0">
                <a:solidFill>
                  <a:schemeClr val="tx1"/>
                </a:solidFill>
              </a:rPr>
              <a:t>Frontend Integration:</a:t>
            </a:r>
            <a:br>
              <a:rPr lang="en-IN" sz="2800" dirty="0">
                <a:solidFill>
                  <a:schemeClr val="tx1"/>
                </a:solidFill>
              </a:rPr>
            </a:br>
            <a:endParaRPr lang="en-IN" sz="2800" dirty="0">
              <a:solidFill>
                <a:schemeClr val="tx1"/>
              </a:solidFill>
            </a:endParaRPr>
          </a:p>
        </p:txBody>
      </p:sp>
      <p:pic>
        <p:nvPicPr>
          <p:cNvPr id="4" name="Picture 3">
            <a:extLst>
              <a:ext uri="{FF2B5EF4-FFF2-40B4-BE49-F238E27FC236}">
                <a16:creationId xmlns:a16="http://schemas.microsoft.com/office/drawing/2014/main" id="{155D5226-0DC1-5AE0-D11D-C288EB4B4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984" y="663067"/>
            <a:ext cx="6074664" cy="3796665"/>
          </a:xfrm>
          <a:prstGeom prst="rect">
            <a:avLst/>
          </a:prstGeom>
        </p:spPr>
      </p:pic>
      <p:pic>
        <p:nvPicPr>
          <p:cNvPr id="6" name="Picture 5">
            <a:extLst>
              <a:ext uri="{FF2B5EF4-FFF2-40B4-BE49-F238E27FC236}">
                <a16:creationId xmlns:a16="http://schemas.microsoft.com/office/drawing/2014/main" id="{BD1DA7A7-9C23-D926-3239-67B3A4587E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7736" y="3061334"/>
            <a:ext cx="6074664" cy="3796665"/>
          </a:xfrm>
          <a:prstGeom prst="rect">
            <a:avLst/>
          </a:prstGeom>
        </p:spPr>
      </p:pic>
    </p:spTree>
    <p:extLst>
      <p:ext uri="{BB962C8B-B14F-4D97-AF65-F5344CB8AC3E}">
        <p14:creationId xmlns:p14="http://schemas.microsoft.com/office/powerpoint/2010/main" val="3782973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BECD58-890B-8368-CB67-32E4EEE00D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1784" y="301752"/>
            <a:ext cx="6700723" cy="4389120"/>
          </a:xfrm>
          <a:prstGeom prst="rect">
            <a:avLst/>
          </a:prstGeom>
        </p:spPr>
      </p:pic>
    </p:spTree>
    <p:extLst>
      <p:ext uri="{BB962C8B-B14F-4D97-AF65-F5344CB8AC3E}">
        <p14:creationId xmlns:p14="http://schemas.microsoft.com/office/powerpoint/2010/main" val="2216792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D96C3-CD14-8CB4-26F6-9E9E56A2D3C5}"/>
              </a:ext>
            </a:extLst>
          </p:cNvPr>
          <p:cNvSpPr>
            <a:spLocks noGrp="1"/>
          </p:cNvSpPr>
          <p:nvPr>
            <p:ph type="title"/>
          </p:nvPr>
        </p:nvSpPr>
        <p:spPr>
          <a:xfrm>
            <a:off x="476166" y="143256"/>
            <a:ext cx="8596668" cy="1320800"/>
          </a:xfrm>
        </p:spPr>
        <p:txBody>
          <a:bodyPr>
            <a:normAutofit fontScale="90000"/>
          </a:bodyPr>
          <a:lstStyle/>
          <a:p>
            <a:pPr>
              <a:lnSpc>
                <a:spcPct val="250000"/>
              </a:lnSpc>
            </a:pPr>
            <a:r>
              <a:rPr lang="en-IN" sz="3100" dirty="0"/>
              <a:t>Running the Application</a:t>
            </a:r>
            <a:r>
              <a:rPr lang="en-IN" dirty="0"/>
              <a:t>:</a:t>
            </a:r>
            <a:br>
              <a:rPr lang="en-IN" dirty="0"/>
            </a:br>
            <a:r>
              <a:rPr lang="en-US" sz="1800" dirty="0">
                <a:solidFill>
                  <a:schemeClr val="tx1"/>
                </a:solidFill>
              </a:rPr>
              <a:t>1. Navigate to the project folder</a:t>
            </a:r>
            <a:br>
              <a:rPr lang="en-US" sz="1800" dirty="0">
                <a:solidFill>
                  <a:schemeClr val="tx1"/>
                </a:solidFill>
              </a:rPr>
            </a:br>
            <a:r>
              <a:rPr lang="en-US" sz="1800" dirty="0">
                <a:solidFill>
                  <a:schemeClr val="tx1"/>
                </a:solidFill>
              </a:rPr>
              <a:t>2. Run the application: python app.py</a:t>
            </a:r>
            <a:br>
              <a:rPr lang="en-US" sz="1800" dirty="0">
                <a:solidFill>
                  <a:schemeClr val="tx1"/>
                </a:solidFill>
              </a:rPr>
            </a:br>
            <a:r>
              <a:rPr lang="en-US" sz="1800" dirty="0">
                <a:solidFill>
                  <a:schemeClr val="tx1"/>
                </a:solidFill>
              </a:rPr>
              <a:t>3. Access the app at http://127.0.0.1:5000/</a:t>
            </a:r>
            <a:br>
              <a:rPr lang="en-US" sz="1800" dirty="0">
                <a:solidFill>
                  <a:schemeClr val="tx1"/>
                </a:solidFill>
              </a:rPr>
            </a:br>
            <a:endParaRPr lang="en-IN" sz="1800" dirty="0">
              <a:solidFill>
                <a:schemeClr val="tx1"/>
              </a:solidFill>
            </a:endParaRPr>
          </a:p>
        </p:txBody>
      </p:sp>
    </p:spTree>
    <p:extLst>
      <p:ext uri="{BB962C8B-B14F-4D97-AF65-F5344CB8AC3E}">
        <p14:creationId xmlns:p14="http://schemas.microsoft.com/office/powerpoint/2010/main" val="1685042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00CC4-6BA1-6E55-1380-16F41D57AD2A}"/>
              </a:ext>
            </a:extLst>
          </p:cNvPr>
          <p:cNvSpPr>
            <a:spLocks noGrp="1"/>
          </p:cNvSpPr>
          <p:nvPr>
            <p:ph type="title"/>
          </p:nvPr>
        </p:nvSpPr>
        <p:spPr>
          <a:xfrm>
            <a:off x="467022" y="0"/>
            <a:ext cx="8596668" cy="1320800"/>
          </a:xfrm>
        </p:spPr>
        <p:txBody>
          <a:bodyPr>
            <a:normAutofit fontScale="90000"/>
          </a:bodyPr>
          <a:lstStyle/>
          <a:p>
            <a:pPr>
              <a:lnSpc>
                <a:spcPct val="250000"/>
              </a:lnSpc>
            </a:pPr>
            <a:r>
              <a:rPr lang="en-IN" sz="3100" dirty="0"/>
              <a:t>Conclusion:</a:t>
            </a:r>
            <a:br>
              <a:rPr lang="en-IN" dirty="0"/>
            </a:br>
            <a:r>
              <a:rPr lang="en-US" sz="1800" dirty="0">
                <a:solidFill>
                  <a:schemeClr val="tx1"/>
                </a:solidFill>
              </a:rPr>
              <a:t>This Email Spam Detection application demonstrates the integration of machine learning models into web applications. It is a scalable, user-friendly solution for spam filtering with potential for further enhancements.</a:t>
            </a:r>
            <a:br>
              <a:rPr lang="en-US" sz="1800" dirty="0">
                <a:solidFill>
                  <a:schemeClr val="tx1"/>
                </a:solidFill>
              </a:rPr>
            </a:br>
            <a:endParaRPr lang="en-IN" sz="1800" dirty="0">
              <a:solidFill>
                <a:schemeClr val="tx1"/>
              </a:solidFill>
            </a:endParaRPr>
          </a:p>
        </p:txBody>
      </p:sp>
    </p:spTree>
    <p:extLst>
      <p:ext uri="{BB962C8B-B14F-4D97-AF65-F5344CB8AC3E}">
        <p14:creationId xmlns:p14="http://schemas.microsoft.com/office/powerpoint/2010/main" val="1517690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E30DE2D-AFD9-2E5D-4BD2-29E962B12A7A}"/>
              </a:ext>
            </a:extLst>
          </p:cNvPr>
          <p:cNvSpPr>
            <a:spLocks noGrp="1"/>
          </p:cNvSpPr>
          <p:nvPr>
            <p:ph type="body" idx="1"/>
          </p:nvPr>
        </p:nvSpPr>
        <p:spPr>
          <a:xfrm>
            <a:off x="843111" y="412648"/>
            <a:ext cx="10505777" cy="3839312"/>
          </a:xfrm>
        </p:spPr>
        <p:txBody>
          <a:bodyPr>
            <a:normAutofit fontScale="25000" lnSpcReduction="20000"/>
          </a:bodyPr>
          <a:lstStyle/>
          <a:p>
            <a:pPr marL="2286000">
              <a:lnSpc>
                <a:spcPct val="107000"/>
              </a:lnSpc>
              <a:spcAft>
                <a:spcPts val="800"/>
              </a:spcAft>
            </a:pPr>
            <a:r>
              <a:rPr lang="en-US" sz="72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12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Abstract</a:t>
            </a:r>
            <a:endParaRPr lang="en-IN" sz="112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6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Nowadays communication plays a major role in everything be it professional or personal. Email communication service is being used extensively because of its free use services, low-cost operations, accessibility, and popularity. Emails have one major security flaw that is anyone can send an email to anyone just by getting their unique user id. This security flaw is being exploited by some businesses and ill-motivated persons for advertising, phishing, malicious purposes, and finally fraud. This produces a kind of email category called SPAM.</a:t>
            </a:r>
            <a:endParaRPr lang="en-IN" sz="6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6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Spam refers to any email that contains an advertisement, unrelated and frequent emails. These emails are increasing day by day in numbers. Studies show that around 55 percent of all emails are some kind of spam. A lot of effort is being put into this by service providers. Spam is evolving by changing the obvious markers of detection. Moreover, the spam detection of service providers can never be aggressive with classification because it may cause potential information loss to incase of a misclassification.</a:t>
            </a:r>
            <a:endParaRPr lang="en-IN" sz="6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64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To tackle this problem we present a new and efficient method to detect spam using machine learning and natural language processing. A tool that can detect and classify spam. In addition to that, it also provides information regarding the text provided in a quick view format for user convenience.</a:t>
            </a:r>
            <a:endParaRPr lang="en-IN" sz="6400" dirty="0">
              <a:solidFill>
                <a:schemeClr val="tx1"/>
              </a:solidFill>
            </a:endParaRPr>
          </a:p>
        </p:txBody>
      </p:sp>
    </p:spTree>
    <p:extLst>
      <p:ext uri="{BB962C8B-B14F-4D97-AF65-F5344CB8AC3E}">
        <p14:creationId xmlns:p14="http://schemas.microsoft.com/office/powerpoint/2010/main" val="1891420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D59B461-65BD-2E1D-BBD5-60AC51F25DFF}"/>
              </a:ext>
            </a:extLst>
          </p:cNvPr>
          <p:cNvSpPr txBox="1"/>
          <p:nvPr/>
        </p:nvSpPr>
        <p:spPr>
          <a:xfrm>
            <a:off x="530352" y="283464"/>
            <a:ext cx="3154680" cy="1415772"/>
          </a:xfrm>
          <a:prstGeom prst="rect">
            <a:avLst/>
          </a:prstGeom>
          <a:noFill/>
        </p:spPr>
        <p:txBody>
          <a:bodyPr wrap="square" rtlCol="0">
            <a:spAutoFit/>
          </a:bodyPr>
          <a:lstStyle/>
          <a:p>
            <a:r>
              <a:rPr lang="en-IN" sz="2800" b="1" dirty="0">
                <a:solidFill>
                  <a:schemeClr val="accent1">
                    <a:lumMod val="75000"/>
                  </a:schemeClr>
                </a:solidFill>
              </a:rPr>
              <a:t>Contents:</a:t>
            </a:r>
          </a:p>
          <a:p>
            <a:endParaRPr lang="en-IN" sz="2000" b="1" dirty="0"/>
          </a:p>
          <a:p>
            <a:endParaRPr lang="en-IN" sz="2000" b="1" dirty="0"/>
          </a:p>
          <a:p>
            <a:endParaRPr lang="en-IN" dirty="0"/>
          </a:p>
        </p:txBody>
      </p:sp>
      <p:sp>
        <p:nvSpPr>
          <p:cNvPr id="2" name="TextBox 1">
            <a:extLst>
              <a:ext uri="{FF2B5EF4-FFF2-40B4-BE49-F238E27FC236}">
                <a16:creationId xmlns:a16="http://schemas.microsoft.com/office/drawing/2014/main" id="{ED4692C1-578B-AC15-1F7E-602FB36B12D9}"/>
              </a:ext>
            </a:extLst>
          </p:cNvPr>
          <p:cNvSpPr txBox="1"/>
          <p:nvPr/>
        </p:nvSpPr>
        <p:spPr>
          <a:xfrm>
            <a:off x="1060704" y="995148"/>
            <a:ext cx="3366947" cy="5232202"/>
          </a:xfrm>
          <a:prstGeom prst="rect">
            <a:avLst/>
          </a:prstGeom>
          <a:noFill/>
        </p:spPr>
        <p:txBody>
          <a:bodyPr wrap="none" rtlCol="0">
            <a:spAutoFit/>
          </a:bodyPr>
          <a:lstStyle/>
          <a:p>
            <a:pPr marL="285750" indent="-285750">
              <a:lnSpc>
                <a:spcPct val="200000"/>
              </a:lnSpc>
              <a:buFont typeface="Arial" panose="020B0604020202020204" pitchFamily="34" charset="0"/>
              <a:buChar char="•"/>
            </a:pPr>
            <a:r>
              <a:rPr lang="en-IN" sz="2000" dirty="0"/>
              <a:t>Introduction</a:t>
            </a:r>
          </a:p>
          <a:p>
            <a:pPr marL="285750" indent="-285750">
              <a:lnSpc>
                <a:spcPct val="200000"/>
              </a:lnSpc>
              <a:buFont typeface="Arial" panose="020B0604020202020204" pitchFamily="34" charset="0"/>
              <a:buChar char="•"/>
            </a:pPr>
            <a:r>
              <a:rPr lang="en-IN" sz="2000" dirty="0"/>
              <a:t>Prerequisites</a:t>
            </a:r>
          </a:p>
          <a:p>
            <a:pPr marL="285750" indent="-285750">
              <a:lnSpc>
                <a:spcPct val="200000"/>
              </a:lnSpc>
              <a:buFont typeface="Arial" panose="020B0604020202020204" pitchFamily="34" charset="0"/>
              <a:buChar char="•"/>
            </a:pPr>
            <a:r>
              <a:rPr lang="en-IN" sz="2000" dirty="0" err="1"/>
              <a:t>Softwares</a:t>
            </a:r>
            <a:r>
              <a:rPr lang="en-IN" sz="2000" dirty="0"/>
              <a:t> and Tools Used</a:t>
            </a:r>
          </a:p>
          <a:p>
            <a:pPr marL="285750" indent="-285750">
              <a:lnSpc>
                <a:spcPct val="200000"/>
              </a:lnSpc>
              <a:buFont typeface="Arial" panose="020B0604020202020204" pitchFamily="34" charset="0"/>
              <a:buChar char="•"/>
            </a:pPr>
            <a:r>
              <a:rPr lang="en-IN" sz="2000" dirty="0"/>
              <a:t>Application Overview</a:t>
            </a:r>
          </a:p>
          <a:p>
            <a:pPr marL="285750" indent="-285750">
              <a:lnSpc>
                <a:spcPct val="200000"/>
              </a:lnSpc>
              <a:buFont typeface="Arial" panose="020B0604020202020204" pitchFamily="34" charset="0"/>
              <a:buChar char="•"/>
            </a:pPr>
            <a:r>
              <a:rPr lang="en-IN" sz="2000" dirty="0"/>
              <a:t>Code Walkthrough</a:t>
            </a:r>
          </a:p>
          <a:p>
            <a:pPr marL="285750" indent="-285750">
              <a:lnSpc>
                <a:spcPct val="200000"/>
              </a:lnSpc>
              <a:buFont typeface="Arial" panose="020B0604020202020204" pitchFamily="34" charset="0"/>
              <a:buChar char="•"/>
            </a:pPr>
            <a:r>
              <a:rPr lang="en-IN" sz="2000" dirty="0"/>
              <a:t>Running of Application</a:t>
            </a:r>
          </a:p>
          <a:p>
            <a:pPr marL="285750" indent="-285750">
              <a:lnSpc>
                <a:spcPct val="200000"/>
              </a:lnSpc>
              <a:buFont typeface="Arial" panose="020B0604020202020204" pitchFamily="34" charset="0"/>
              <a:buChar char="•"/>
            </a:pPr>
            <a:r>
              <a:rPr lang="en-IN" sz="2000" dirty="0"/>
              <a:t>Conclusion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273343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158F7-C73F-1D69-46D1-5D57C8F8550B}"/>
              </a:ext>
            </a:extLst>
          </p:cNvPr>
          <p:cNvSpPr>
            <a:spLocks noGrp="1"/>
          </p:cNvSpPr>
          <p:nvPr>
            <p:ph type="title"/>
          </p:nvPr>
        </p:nvSpPr>
        <p:spPr>
          <a:xfrm>
            <a:off x="530352" y="2304289"/>
            <a:ext cx="8725363" cy="2111096"/>
          </a:xfrm>
        </p:spPr>
        <p:txBody>
          <a:bodyPr>
            <a:normAutofit fontScale="90000"/>
          </a:bodyPr>
          <a:lstStyle/>
          <a:p>
            <a:pPr>
              <a:lnSpc>
                <a:spcPct val="150000"/>
              </a:lnSpc>
            </a:pPr>
            <a:br>
              <a:rPr lang="en-IN" sz="1800" dirty="0"/>
            </a:br>
            <a:br>
              <a:rPr lang="en-IN" sz="1800" dirty="0"/>
            </a:br>
            <a:br>
              <a:rPr lang="en-IN" sz="1800" dirty="0"/>
            </a:br>
            <a:r>
              <a:rPr lang="en-IN" sz="2700" dirty="0"/>
              <a:t>Introduction:</a:t>
            </a:r>
            <a:br>
              <a:rPr lang="en-IN" sz="2200" dirty="0"/>
            </a:br>
            <a:br>
              <a:rPr lang="en-IN" sz="1800" dirty="0"/>
            </a:br>
            <a:r>
              <a:rPr lang="en-US"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Email spam detection is an essential aspect of maintaining secure and efficient digital communication. Spam emails often contain malicious content, phishing attempts, or unnecessary advertisements that clutter inboxes and pose risks to users. With the increasing volume of email traffic, automated spam detection systems have become crucial. This project demonstrates the integration of a machine learning-based spam detection model with a Flask web application to deliver an intuitive and efficient solution.</a:t>
            </a:r>
            <a:br>
              <a:rPr lang="en-IN" sz="2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IN" sz="2000" dirty="0">
              <a:solidFill>
                <a:schemeClr val="tx1"/>
              </a:solidFill>
            </a:endParaRPr>
          </a:p>
        </p:txBody>
      </p:sp>
    </p:spTree>
    <p:extLst>
      <p:ext uri="{BB962C8B-B14F-4D97-AF65-F5344CB8AC3E}">
        <p14:creationId xmlns:p14="http://schemas.microsoft.com/office/powerpoint/2010/main" val="1146187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4AD700D-BCF8-EEC6-DA46-8B53AE6DA1FD}"/>
              </a:ext>
            </a:extLst>
          </p:cNvPr>
          <p:cNvSpPr>
            <a:spLocks noGrp="1"/>
          </p:cNvSpPr>
          <p:nvPr>
            <p:ph type="body" idx="1"/>
          </p:nvPr>
        </p:nvSpPr>
        <p:spPr>
          <a:xfrm>
            <a:off x="732199" y="357784"/>
            <a:ext cx="8596668" cy="860400"/>
          </a:xfrm>
        </p:spPr>
        <p:txBody>
          <a:bodyPr>
            <a:normAutofit fontScale="25000" lnSpcReduction="20000"/>
          </a:bodyPr>
          <a:lstStyle/>
          <a:p>
            <a:r>
              <a:rPr lang="en-IN" sz="11200" dirty="0">
                <a:solidFill>
                  <a:schemeClr val="accent1">
                    <a:lumMod val="75000"/>
                  </a:schemeClr>
                </a:solidFill>
              </a:rPr>
              <a:t>Prerequisites:</a:t>
            </a:r>
          </a:p>
          <a:p>
            <a:endParaRPr lang="en-IN" dirty="0"/>
          </a:p>
          <a:p>
            <a:pPr marL="342900" lvl="0" indent="-342900">
              <a:lnSpc>
                <a:spcPct val="170000"/>
              </a:lnSpc>
              <a:spcAft>
                <a:spcPts val="800"/>
              </a:spcAft>
              <a:buSzPts val="1000"/>
              <a:buFont typeface="Symbol" panose="05050102010706020507" pitchFamily="18" charset="2"/>
              <a:buChar char=""/>
              <a:tabLst>
                <a:tab pos="457200" algn="l"/>
              </a:tabLst>
            </a:pPr>
            <a:r>
              <a:rPr lang="en-US" sz="8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Python 3.7 or later installed.</a:t>
            </a:r>
            <a:endParaRPr lang="en-IN" sz="8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70000"/>
              </a:lnSpc>
              <a:spcAft>
                <a:spcPts val="800"/>
              </a:spcAft>
              <a:buSzPts val="1000"/>
              <a:buFont typeface="Symbol" panose="05050102010706020507" pitchFamily="18" charset="2"/>
              <a:buChar char=""/>
              <a:tabLst>
                <a:tab pos="457200" algn="l"/>
              </a:tabLst>
            </a:pPr>
            <a:r>
              <a:rPr lang="en-US" sz="8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Basic understanding of Flask and Python programming.</a:t>
            </a:r>
            <a:endParaRPr lang="en-IN" sz="8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70000"/>
              </a:lnSpc>
              <a:spcAft>
                <a:spcPts val="800"/>
              </a:spcAft>
              <a:buSzPts val="1000"/>
              <a:buFont typeface="Symbol" panose="05050102010706020507" pitchFamily="18" charset="2"/>
              <a:buChar char=""/>
              <a:tabLst>
                <a:tab pos="457200" algn="l"/>
              </a:tabLst>
            </a:pPr>
            <a:r>
              <a:rPr lang="en-US" sz="8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 trained spam detection model saved in </a:t>
            </a:r>
            <a:r>
              <a:rPr lang="en-US" sz="8000" kern="100" dirty="0" err="1">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joblib</a:t>
            </a:r>
            <a:r>
              <a:rPr lang="en-US" sz="8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format.</a:t>
            </a:r>
            <a:endParaRPr lang="en-IN" sz="8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70000"/>
              </a:lnSpc>
              <a:spcAft>
                <a:spcPts val="800"/>
              </a:spcAft>
              <a:buSzPts val="1000"/>
              <a:buFont typeface="Symbol" panose="05050102010706020507" pitchFamily="18" charset="2"/>
              <a:buChar char=""/>
              <a:tabLst>
                <a:tab pos="457200" algn="l"/>
              </a:tabLst>
            </a:pPr>
            <a:r>
              <a:rPr lang="en-US" sz="8000"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Required Python libraries installed</a:t>
            </a:r>
            <a:r>
              <a:rPr lang="en-US" sz="6400"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6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002580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971069-D2CE-01B3-B188-7E3017F4E2FE}"/>
              </a:ext>
            </a:extLst>
          </p:cNvPr>
          <p:cNvSpPr>
            <a:spLocks noGrp="1"/>
          </p:cNvSpPr>
          <p:nvPr>
            <p:ph type="body" idx="1"/>
          </p:nvPr>
        </p:nvSpPr>
        <p:spPr>
          <a:xfrm>
            <a:off x="814494" y="302920"/>
            <a:ext cx="10569785" cy="2257400"/>
          </a:xfrm>
        </p:spPr>
        <p:txBody>
          <a:bodyPr>
            <a:normAutofit fontScale="25000" lnSpcReduction="20000"/>
          </a:bodyPr>
          <a:lstStyle/>
          <a:p>
            <a:r>
              <a:rPr lang="en-IN" sz="11200" dirty="0" err="1">
                <a:solidFill>
                  <a:schemeClr val="accent1">
                    <a:lumMod val="75000"/>
                  </a:schemeClr>
                </a:solidFill>
              </a:rPr>
              <a:t>Softwares</a:t>
            </a:r>
            <a:r>
              <a:rPr lang="en-IN" sz="11200" dirty="0">
                <a:solidFill>
                  <a:schemeClr val="accent1">
                    <a:lumMod val="75000"/>
                  </a:schemeClr>
                </a:solidFill>
              </a:rPr>
              <a:t> and Tools Used:</a:t>
            </a:r>
          </a:p>
          <a:p>
            <a:r>
              <a:rPr lang="en-IN" sz="8000" dirty="0">
                <a:solidFill>
                  <a:schemeClr val="tx1"/>
                </a:solidFill>
              </a:rPr>
              <a:t>	Python Libraries:</a:t>
            </a:r>
          </a:p>
          <a:p>
            <a:pPr marL="914400" lvl="1" indent="-457200">
              <a:buFont typeface="Arial" panose="020B0604020202020204" pitchFamily="34" charset="0"/>
              <a:buChar char="•"/>
            </a:pPr>
            <a:r>
              <a:rPr lang="en-IN" sz="8000" dirty="0" err="1">
                <a:solidFill>
                  <a:schemeClr val="tx1"/>
                </a:solidFill>
              </a:rPr>
              <a:t>Numpy</a:t>
            </a:r>
            <a:endParaRPr lang="en-IN" sz="8000" dirty="0">
              <a:solidFill>
                <a:schemeClr val="tx1"/>
              </a:solidFill>
            </a:endParaRPr>
          </a:p>
          <a:p>
            <a:pPr marL="914400" lvl="1" indent="-457200">
              <a:buFont typeface="Arial" panose="020B0604020202020204" pitchFamily="34" charset="0"/>
              <a:buChar char="•"/>
            </a:pPr>
            <a:r>
              <a:rPr lang="en-IN" sz="8000" dirty="0">
                <a:solidFill>
                  <a:schemeClr val="tx1"/>
                </a:solidFill>
              </a:rPr>
              <a:t>Pandas</a:t>
            </a:r>
          </a:p>
          <a:p>
            <a:pPr marL="914400" lvl="1" indent="-457200">
              <a:buFont typeface="Arial" panose="020B0604020202020204" pitchFamily="34" charset="0"/>
              <a:buChar char="•"/>
            </a:pPr>
            <a:r>
              <a:rPr lang="en-IN" sz="8000" dirty="0">
                <a:solidFill>
                  <a:schemeClr val="tx1"/>
                </a:solidFill>
              </a:rPr>
              <a:t>Scikit-Learn</a:t>
            </a:r>
          </a:p>
          <a:p>
            <a:pPr marL="914400" lvl="1" indent="-457200">
              <a:buFont typeface="Arial" panose="020B0604020202020204" pitchFamily="34" charset="0"/>
              <a:buChar char="•"/>
            </a:pPr>
            <a:r>
              <a:rPr lang="en-IN" sz="8000" dirty="0" err="1">
                <a:solidFill>
                  <a:schemeClr val="tx1"/>
                </a:solidFill>
              </a:rPr>
              <a:t>Joblib</a:t>
            </a:r>
            <a:endParaRPr lang="en-IN" sz="8000" dirty="0">
              <a:solidFill>
                <a:schemeClr val="tx1"/>
              </a:solidFill>
            </a:endParaRPr>
          </a:p>
          <a:p>
            <a:pPr lvl="1"/>
            <a:r>
              <a:rPr lang="en-IN" sz="8000" dirty="0">
                <a:solidFill>
                  <a:schemeClr val="tx1"/>
                </a:solidFill>
              </a:rPr>
              <a:t>Web </a:t>
            </a:r>
            <a:r>
              <a:rPr lang="en-IN" sz="8000" dirty="0" err="1">
                <a:solidFill>
                  <a:schemeClr val="tx1"/>
                </a:solidFill>
              </a:rPr>
              <a:t>FrameWork</a:t>
            </a:r>
            <a:endParaRPr lang="en-IN" sz="8000" dirty="0">
              <a:solidFill>
                <a:schemeClr val="tx1"/>
              </a:solidFill>
            </a:endParaRPr>
          </a:p>
          <a:p>
            <a:pPr marL="1600200" lvl="1" indent="-1143000">
              <a:buFont typeface="Arial" panose="020B0604020202020204" pitchFamily="34" charset="0"/>
              <a:buChar char="•"/>
            </a:pPr>
            <a:r>
              <a:rPr lang="en-IN" sz="8000" dirty="0">
                <a:solidFill>
                  <a:schemeClr val="tx1"/>
                </a:solidFill>
              </a:rPr>
              <a:t>Flask</a:t>
            </a:r>
          </a:p>
          <a:p>
            <a:pPr lvl="1"/>
            <a:r>
              <a:rPr lang="en-IN" sz="8000" dirty="0">
                <a:solidFill>
                  <a:schemeClr val="tx1"/>
                </a:solidFill>
              </a:rPr>
              <a:t>Frontend Technologies</a:t>
            </a:r>
          </a:p>
          <a:p>
            <a:pPr marL="1600200" lvl="1" indent="-1143000">
              <a:buFont typeface="Arial" panose="020B0604020202020204" pitchFamily="34" charset="0"/>
              <a:buChar char="•"/>
            </a:pPr>
            <a:r>
              <a:rPr lang="en-IN" sz="8000" dirty="0">
                <a:solidFill>
                  <a:schemeClr val="tx1"/>
                </a:solidFill>
              </a:rPr>
              <a:t>HTML</a:t>
            </a:r>
          </a:p>
          <a:p>
            <a:pPr marL="1600200" lvl="1" indent="-1143000">
              <a:buFont typeface="Arial" panose="020B0604020202020204" pitchFamily="34" charset="0"/>
              <a:buChar char="•"/>
            </a:pPr>
            <a:r>
              <a:rPr lang="en-IN" sz="8000" dirty="0" err="1">
                <a:solidFill>
                  <a:schemeClr val="tx1"/>
                </a:solidFill>
              </a:rPr>
              <a:t>Css</a:t>
            </a:r>
            <a:endParaRPr lang="en-IN" sz="8000" dirty="0">
              <a:solidFill>
                <a:schemeClr val="tx1"/>
              </a:solidFill>
            </a:endParaRPr>
          </a:p>
          <a:p>
            <a:pPr marL="1600200" lvl="1" indent="-1143000">
              <a:buFont typeface="Arial" panose="020B0604020202020204" pitchFamily="34" charset="0"/>
              <a:buChar char="•"/>
            </a:pPr>
            <a:r>
              <a:rPr lang="en-IN" sz="8000" dirty="0">
                <a:solidFill>
                  <a:schemeClr val="tx1"/>
                </a:solidFill>
              </a:rPr>
              <a:t>JavaScript</a:t>
            </a:r>
          </a:p>
          <a:p>
            <a:pPr lvl="1"/>
            <a:r>
              <a:rPr lang="en-IN" sz="8000" dirty="0">
                <a:solidFill>
                  <a:schemeClr val="tx1"/>
                </a:solidFill>
              </a:rPr>
              <a:t>Development Environment</a:t>
            </a:r>
          </a:p>
          <a:p>
            <a:pPr marL="1600200" lvl="1" indent="-1143000">
              <a:buFont typeface="Arial" panose="020B0604020202020204" pitchFamily="34" charset="0"/>
              <a:buChar char="•"/>
            </a:pPr>
            <a:r>
              <a:rPr lang="en-IN" sz="8000" dirty="0">
                <a:solidFill>
                  <a:schemeClr val="tx1"/>
                </a:solidFill>
              </a:rPr>
              <a:t>Google Collab</a:t>
            </a:r>
          </a:p>
          <a:p>
            <a:pPr marL="1600200" lvl="1" indent="-1143000">
              <a:buFont typeface="Arial" panose="020B0604020202020204" pitchFamily="34" charset="0"/>
              <a:buChar char="•"/>
            </a:pPr>
            <a:r>
              <a:rPr lang="en-IN" sz="8000" dirty="0">
                <a:solidFill>
                  <a:schemeClr val="tx1"/>
                </a:solidFill>
              </a:rPr>
              <a:t>Visual Studio Code </a:t>
            </a:r>
          </a:p>
          <a:p>
            <a:pPr marL="1600200" lvl="1" indent="-1143000">
              <a:buFont typeface="Arial" panose="020B0604020202020204" pitchFamily="34" charset="0"/>
              <a:buChar char="•"/>
            </a:pPr>
            <a:r>
              <a:rPr lang="en-IN" sz="8000" dirty="0">
                <a:solidFill>
                  <a:schemeClr val="tx1"/>
                </a:solidFill>
              </a:rPr>
              <a:t>Web Browser</a:t>
            </a:r>
          </a:p>
          <a:p>
            <a:pPr lvl="1"/>
            <a:endParaRPr lang="en-IN" sz="8000" dirty="0">
              <a:solidFill>
                <a:schemeClr val="tx1"/>
              </a:solidFill>
            </a:endParaRPr>
          </a:p>
          <a:p>
            <a:pPr marL="914400" lvl="1" indent="-457200">
              <a:buFont typeface="Arial" panose="020B0604020202020204" pitchFamily="34" charset="0"/>
              <a:buChar char="•"/>
            </a:pPr>
            <a:endParaRPr lang="en-IN" sz="2600" dirty="0">
              <a:solidFill>
                <a:schemeClr val="tx1"/>
              </a:solidFill>
            </a:endParaRPr>
          </a:p>
          <a:p>
            <a:pPr marL="914400" lvl="1" indent="-457200">
              <a:buFont typeface="Arial" panose="020B0604020202020204" pitchFamily="34" charset="0"/>
              <a:buChar char="•"/>
            </a:pPr>
            <a:endParaRPr lang="en-IN" sz="2600" dirty="0">
              <a:solidFill>
                <a:schemeClr val="tx1"/>
              </a:solidFill>
            </a:endParaRPr>
          </a:p>
          <a:p>
            <a:pPr marL="914400" lvl="1" indent="-457200">
              <a:buFont typeface="Arial" panose="020B0604020202020204" pitchFamily="34" charset="0"/>
              <a:buChar char="•"/>
            </a:pPr>
            <a:endParaRPr lang="en-IN" sz="2800" dirty="0">
              <a:solidFill>
                <a:schemeClr val="tx1"/>
              </a:solidFill>
            </a:endParaRPr>
          </a:p>
          <a:p>
            <a:r>
              <a:rPr lang="en-IN" sz="2800" dirty="0">
                <a:solidFill>
                  <a:schemeClr val="tx1"/>
                </a:solidFill>
              </a:rPr>
              <a:t>	</a:t>
            </a:r>
          </a:p>
          <a:p>
            <a:endParaRPr lang="en-IN" sz="2800" dirty="0">
              <a:solidFill>
                <a:schemeClr val="tx1"/>
              </a:solidFill>
            </a:endParaRPr>
          </a:p>
          <a:p>
            <a:endParaRPr lang="en-IN" sz="1600" dirty="0">
              <a:solidFill>
                <a:schemeClr val="accent1">
                  <a:lumMod val="75000"/>
                </a:schemeClr>
              </a:solidFill>
            </a:endParaRPr>
          </a:p>
          <a:p>
            <a:endParaRPr lang="en-IN" dirty="0"/>
          </a:p>
        </p:txBody>
      </p:sp>
    </p:spTree>
    <p:extLst>
      <p:ext uri="{BB962C8B-B14F-4D97-AF65-F5344CB8AC3E}">
        <p14:creationId xmlns:p14="http://schemas.microsoft.com/office/powerpoint/2010/main" val="376014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08465F1-273A-3BD5-0184-F96B13C1B729}"/>
              </a:ext>
            </a:extLst>
          </p:cNvPr>
          <p:cNvSpPr>
            <a:spLocks noGrp="1"/>
          </p:cNvSpPr>
          <p:nvPr>
            <p:ph type="body" idx="1"/>
          </p:nvPr>
        </p:nvSpPr>
        <p:spPr>
          <a:xfrm>
            <a:off x="567607" y="211480"/>
            <a:ext cx="8596668" cy="860400"/>
          </a:xfrm>
        </p:spPr>
        <p:txBody>
          <a:bodyPr>
            <a:normAutofit fontScale="25000" lnSpcReduction="20000"/>
          </a:bodyPr>
          <a:lstStyle/>
          <a:p>
            <a:r>
              <a:rPr lang="en-IN" sz="11200" dirty="0">
                <a:solidFill>
                  <a:schemeClr val="accent1">
                    <a:lumMod val="75000"/>
                  </a:schemeClr>
                </a:solidFill>
              </a:rPr>
              <a:t>Application Overview:</a:t>
            </a:r>
          </a:p>
          <a:p>
            <a:endParaRPr lang="en-IN" sz="11200" dirty="0">
              <a:solidFill>
                <a:schemeClr val="accent1">
                  <a:lumMod val="75000"/>
                </a:schemeClr>
              </a:solidFill>
            </a:endParaRPr>
          </a:p>
          <a:p>
            <a:pPr>
              <a:lnSpc>
                <a:spcPct val="270000"/>
              </a:lnSpc>
            </a:pPr>
            <a:r>
              <a:rPr lang="en-US" sz="7200" dirty="0">
                <a:solidFill>
                  <a:schemeClr val="tx1"/>
                </a:solidFill>
              </a:rPr>
              <a:t>1. Web interface for user input</a:t>
            </a:r>
          </a:p>
          <a:p>
            <a:pPr>
              <a:lnSpc>
                <a:spcPct val="270000"/>
              </a:lnSpc>
            </a:pPr>
            <a:r>
              <a:rPr lang="en-US" sz="7200" dirty="0">
                <a:solidFill>
                  <a:schemeClr val="tx1"/>
                </a:solidFill>
              </a:rPr>
              <a:t>2. Backend for email classification</a:t>
            </a:r>
          </a:p>
          <a:p>
            <a:pPr>
              <a:lnSpc>
                <a:spcPct val="270000"/>
              </a:lnSpc>
            </a:pPr>
            <a:r>
              <a:rPr lang="en-US" sz="7200" dirty="0">
                <a:solidFill>
                  <a:schemeClr val="tx1"/>
                </a:solidFill>
              </a:rPr>
              <a:t>3. Real-time results using a trained ML model</a:t>
            </a:r>
          </a:p>
          <a:p>
            <a:endParaRPr lang="en-IN" sz="2800" dirty="0">
              <a:solidFill>
                <a:schemeClr val="accent1">
                  <a:lumMod val="75000"/>
                </a:schemeClr>
              </a:solidFill>
            </a:endParaRPr>
          </a:p>
        </p:txBody>
      </p:sp>
    </p:spTree>
    <p:extLst>
      <p:ext uri="{BB962C8B-B14F-4D97-AF65-F5344CB8AC3E}">
        <p14:creationId xmlns:p14="http://schemas.microsoft.com/office/powerpoint/2010/main" val="139193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8A42-6566-F925-98DC-805A2759A492}"/>
              </a:ext>
            </a:extLst>
          </p:cNvPr>
          <p:cNvSpPr>
            <a:spLocks noGrp="1"/>
          </p:cNvSpPr>
          <p:nvPr>
            <p:ph type="title"/>
          </p:nvPr>
        </p:nvSpPr>
        <p:spPr>
          <a:xfrm>
            <a:off x="457879" y="155752"/>
            <a:ext cx="8596668" cy="860400"/>
          </a:xfrm>
        </p:spPr>
        <p:txBody>
          <a:bodyPr>
            <a:normAutofit/>
          </a:bodyPr>
          <a:lstStyle/>
          <a:p>
            <a:r>
              <a:rPr lang="en-IN" sz="2800" dirty="0"/>
              <a:t>Code </a:t>
            </a:r>
            <a:r>
              <a:rPr lang="en-IN" sz="2800" dirty="0" err="1"/>
              <a:t>WalkThrough</a:t>
            </a:r>
            <a:r>
              <a:rPr lang="en-IN" sz="2800" dirty="0"/>
              <a:t>:</a:t>
            </a:r>
          </a:p>
        </p:txBody>
      </p:sp>
      <p:sp>
        <p:nvSpPr>
          <p:cNvPr id="3" name="Text Placeholder 2">
            <a:extLst>
              <a:ext uri="{FF2B5EF4-FFF2-40B4-BE49-F238E27FC236}">
                <a16:creationId xmlns:a16="http://schemas.microsoft.com/office/drawing/2014/main" id="{6F8086BF-84E0-37FE-47E0-C1E815F6F93A}"/>
              </a:ext>
            </a:extLst>
          </p:cNvPr>
          <p:cNvSpPr>
            <a:spLocks noGrp="1"/>
          </p:cNvSpPr>
          <p:nvPr>
            <p:ph type="body" idx="1"/>
          </p:nvPr>
        </p:nvSpPr>
        <p:spPr>
          <a:xfrm>
            <a:off x="668191" y="1098448"/>
            <a:ext cx="8596668" cy="860400"/>
          </a:xfrm>
        </p:spPr>
        <p:txBody>
          <a:bodyPr/>
          <a:lstStyle/>
          <a:p>
            <a:r>
              <a:rPr lang="en-IN" dirty="0">
                <a:solidFill>
                  <a:schemeClr val="tx1"/>
                </a:solidFill>
              </a:rPr>
              <a:t>Machine Learning Model</a:t>
            </a:r>
            <a:r>
              <a:rPr lang="en-IN" dirty="0"/>
              <a:t>:</a:t>
            </a:r>
          </a:p>
          <a:p>
            <a:endParaRPr lang="en-IN" dirty="0"/>
          </a:p>
        </p:txBody>
      </p:sp>
      <p:pic>
        <p:nvPicPr>
          <p:cNvPr id="5" name="Picture 4">
            <a:extLst>
              <a:ext uri="{FF2B5EF4-FFF2-40B4-BE49-F238E27FC236}">
                <a16:creationId xmlns:a16="http://schemas.microsoft.com/office/drawing/2014/main" id="{E8153E3A-09D0-5B8E-E8B3-7FD024BFD75B}"/>
              </a:ext>
            </a:extLst>
          </p:cNvPr>
          <p:cNvPicPr>
            <a:picLocks noChangeAspect="1"/>
          </p:cNvPicPr>
          <p:nvPr/>
        </p:nvPicPr>
        <p:blipFill>
          <a:blip r:embed="rId2"/>
          <a:stretch>
            <a:fillRect/>
          </a:stretch>
        </p:blipFill>
        <p:spPr>
          <a:xfrm>
            <a:off x="627664" y="1528648"/>
            <a:ext cx="8744936" cy="5051676"/>
          </a:xfrm>
          <a:prstGeom prst="rect">
            <a:avLst/>
          </a:prstGeom>
        </p:spPr>
      </p:pic>
    </p:spTree>
    <p:extLst>
      <p:ext uri="{BB962C8B-B14F-4D97-AF65-F5344CB8AC3E}">
        <p14:creationId xmlns:p14="http://schemas.microsoft.com/office/powerpoint/2010/main" val="4176254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6061AEE-92B6-BA74-BFF9-1D33867482C3}"/>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7441628D-7B4D-316F-EF03-FB1ECBE09D02}"/>
              </a:ext>
            </a:extLst>
          </p:cNvPr>
          <p:cNvPicPr>
            <a:picLocks noChangeAspect="1"/>
          </p:cNvPicPr>
          <p:nvPr/>
        </p:nvPicPr>
        <p:blipFill>
          <a:blip r:embed="rId2"/>
          <a:stretch>
            <a:fillRect/>
          </a:stretch>
        </p:blipFill>
        <p:spPr>
          <a:xfrm>
            <a:off x="1454905" y="527607"/>
            <a:ext cx="9282190" cy="5802785"/>
          </a:xfrm>
          <a:prstGeom prst="rect">
            <a:avLst/>
          </a:prstGeom>
        </p:spPr>
      </p:pic>
    </p:spTree>
    <p:extLst>
      <p:ext uri="{BB962C8B-B14F-4D97-AF65-F5344CB8AC3E}">
        <p14:creationId xmlns:p14="http://schemas.microsoft.com/office/powerpoint/2010/main" val="238718114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65</TotalTime>
  <Words>516</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Symbol</vt:lpstr>
      <vt:lpstr>Trebuchet MS</vt:lpstr>
      <vt:lpstr>Wingdings 3</vt:lpstr>
      <vt:lpstr>Facet</vt:lpstr>
      <vt:lpstr>Email Spam Detection</vt:lpstr>
      <vt:lpstr>PowerPoint Presentation</vt:lpstr>
      <vt:lpstr>PowerPoint Presentation</vt:lpstr>
      <vt:lpstr>   Introduction:  Email spam detection is an essential aspect of maintaining secure and efficient digital communication. Spam emails often contain malicious content, phishing attempts, or unnecessary advertisements that clutter inboxes and pose risks to users. With the increasing volume of email traffic, automated spam detection systems have become crucial. This project demonstrates the integration of a machine learning-based spam detection model with a Flask web application to deliver an intuitive and efficient solution. </vt:lpstr>
      <vt:lpstr>PowerPoint Presentation</vt:lpstr>
      <vt:lpstr>PowerPoint Presentation</vt:lpstr>
      <vt:lpstr>PowerPoint Presentation</vt:lpstr>
      <vt:lpstr>Code WalkThrough:</vt:lpstr>
      <vt:lpstr>PowerPoint Presentation</vt:lpstr>
      <vt:lpstr>PowerPoint Presentation</vt:lpstr>
      <vt:lpstr>PowerPoint Presentation</vt:lpstr>
      <vt:lpstr>Frontend Integration: </vt:lpstr>
      <vt:lpstr>PowerPoint Presentation</vt:lpstr>
      <vt:lpstr>Running the Application: 1. Navigate to the project folder 2. Run the application: python app.py 3. Access the app at http://127.0.0.1:5000/ </vt:lpstr>
      <vt:lpstr>Conclusion: This Email Spam Detection application demonstrates the integration of machine learning models into web applications. It is a scalable, user-friendly solution for spam filtering with potential for further enhancements.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bojjasaicharan27@outlook.com</dc:creator>
  <cp:lastModifiedBy>bojjasaicharan27@outlook.com</cp:lastModifiedBy>
  <cp:revision>2</cp:revision>
  <dcterms:created xsi:type="dcterms:W3CDTF">2025-01-09T15:54:43Z</dcterms:created>
  <dcterms:modified xsi:type="dcterms:W3CDTF">2025-01-09T17:00:59Z</dcterms:modified>
</cp:coreProperties>
</file>