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3" r:id="rId5"/>
    <p:sldId id="294" r:id="rId6"/>
    <p:sldId id="295" r:id="rId7"/>
    <p:sldId id="296" r:id="rId8"/>
    <p:sldId id="297" r:id="rId9"/>
    <p:sldId id="298" r:id="rId10"/>
    <p:sldId id="299" r:id="rId11"/>
    <p:sldId id="300" r:id="rId12"/>
    <p:sldId id="301" r:id="rId13"/>
    <p:sldId id="302" r:id="rId14"/>
    <p:sldId id="303" r:id="rId15"/>
    <p:sldId id="304" r:id="rId16"/>
    <p:sldId id="305"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19" autoAdjust="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presProps" Target="presProps.xml" /><Relationship Id="rId3" Type="http://schemas.openxmlformats.org/officeDocument/2006/relationships/customXml" Target="../customXml/item3.xml" /><Relationship Id="rId21" Type="http://schemas.openxmlformats.org/officeDocument/2006/relationships/tableStyles" Target="tableStyles.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slide" Target="slides/slide13.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theme" Target="theme/theme1.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5" Type="http://schemas.openxmlformats.org/officeDocument/2006/relationships/slide" Target="slides/slide1.xml" /><Relationship Id="rId15" Type="http://schemas.openxmlformats.org/officeDocument/2006/relationships/slide" Target="slides/slide11.xml" /><Relationship Id="rId10" Type="http://schemas.openxmlformats.org/officeDocument/2006/relationships/slide" Target="slides/slide6.xml" /><Relationship Id="rId19"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11/10/2024</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713444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11/10/2024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2030085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11/10/2024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8999999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11/10/2024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2804002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11/10/2024</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157960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11/10/2024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819987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11/10/2024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5376868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11/10/2024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0719674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11/10/2024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40978246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11/10/2024</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2688635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11/10/2024</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2913042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11/10/2024</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1132156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 /><Relationship Id="rId2" Type="http://schemas.openxmlformats.org/officeDocument/2006/relationships/slideLayout" Target="../slideLayouts/slideLayout1.xml" /><Relationship Id="rId1" Type="http://schemas.openxmlformats.org/officeDocument/2006/relationships/themeOverride" Target="../theme/themeOverride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9F73848-91FE-4D29-B0DC-BFC408416682}"/>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839"/>
            <a:ext cx="12191980" cy="6858000"/>
          </a:xfrm>
          <a:prstGeom prst="rect">
            <a:avLst/>
          </a:prstGeom>
        </p:spPr>
      </p:pic>
      <p:sp>
        <p:nvSpPr>
          <p:cNvPr id="89" name="Rectangle 88">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91" name="Rectangle 90">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a:normAutofit/>
          </a:bodyPr>
          <a:lstStyle/>
          <a:p>
            <a:r>
              <a:rPr lang="en-US" sz="3600" dirty="0">
                <a:solidFill>
                  <a:schemeClr val="tx1"/>
                </a:solidFill>
                <a:latin typeface="Algerian" panose="04020705040A02060702" pitchFamily="82" charset="0"/>
              </a:rPr>
              <a:t>NEWS RECOMMENDATION</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3995988"/>
            <a:ext cx="4775075" cy="559656"/>
          </a:xfrm>
        </p:spPr>
        <p:txBody>
          <a:bodyPr>
            <a:normAutofit/>
          </a:bodyPr>
          <a:lstStyle/>
          <a:p>
            <a:pPr>
              <a:spcAft>
                <a:spcPts val="600"/>
              </a:spcAft>
            </a:pPr>
            <a:r>
              <a:rPr lang="en-US" dirty="0">
                <a:solidFill>
                  <a:schemeClr val="tx1"/>
                </a:solidFill>
                <a:latin typeface="Bahnschrift Condensed" panose="020B0502040204020203" pitchFamily="34" charset="0"/>
              </a:rPr>
              <a:t>MACHINE LEANING</a:t>
            </a:r>
          </a:p>
        </p:txBody>
      </p:sp>
    </p:spTree>
    <p:extLst>
      <p:ext uri="{BB962C8B-B14F-4D97-AF65-F5344CB8AC3E}">
        <p14:creationId xmlns:p14="http://schemas.microsoft.com/office/powerpoint/2010/main" val="426968152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04466-9E63-7368-8F27-91A5766185A9}"/>
              </a:ext>
            </a:extLst>
          </p:cNvPr>
          <p:cNvSpPr>
            <a:spLocks noGrp="1"/>
          </p:cNvSpPr>
          <p:nvPr>
            <p:ph type="title"/>
          </p:nvPr>
        </p:nvSpPr>
        <p:spPr/>
        <p:txBody>
          <a:bodyPr/>
          <a:lstStyle/>
          <a:p>
            <a:r>
              <a:rPr lang="en-US" dirty="0"/>
              <a:t>STEP 8 – MAINATAINCE </a:t>
            </a:r>
            <a:endParaRPr lang="en-IN" dirty="0"/>
          </a:p>
        </p:txBody>
      </p:sp>
      <p:sp>
        <p:nvSpPr>
          <p:cNvPr id="3" name="Content Placeholder 2">
            <a:extLst>
              <a:ext uri="{FF2B5EF4-FFF2-40B4-BE49-F238E27FC236}">
                <a16:creationId xmlns:a16="http://schemas.microsoft.com/office/drawing/2014/main" id="{4D6EFBD8-A900-2B05-47F9-9B84A1C090DD}"/>
              </a:ext>
            </a:extLst>
          </p:cNvPr>
          <p:cNvSpPr>
            <a:spLocks noGrp="1"/>
          </p:cNvSpPr>
          <p:nvPr>
            <p:ph idx="1"/>
          </p:nvPr>
        </p:nvSpPr>
        <p:spPr/>
        <p:txBody>
          <a:bodyPr>
            <a:normAutofit/>
          </a:bodyPr>
          <a:lstStyle/>
          <a:p>
            <a:r>
              <a:rPr lang="en-US" sz="3200" dirty="0">
                <a:latin typeface="Arial Rounded MT Bold" panose="020F0704030504030204" pitchFamily="34" charset="0"/>
              </a:rPr>
              <a:t>Continuously gather new user interaction data to retrain and improve the model.</a:t>
            </a:r>
          </a:p>
          <a:p>
            <a:r>
              <a:rPr lang="en-US" sz="3200" dirty="0">
                <a:latin typeface="Arial Rounded MT Bold" panose="020F0704030504030204" pitchFamily="34" charset="0"/>
              </a:rPr>
              <a:t>Monitor system performance, scalability, and handle cold-start problems.</a:t>
            </a:r>
          </a:p>
          <a:p>
            <a:r>
              <a:rPr lang="en-US" sz="3200" dirty="0">
                <a:latin typeface="Arial Rounded MT Bold" panose="020F0704030504030204" pitchFamily="34" charset="0"/>
              </a:rPr>
              <a:t>Use techniques like Transfer Learning to adapt the model to new trends.</a:t>
            </a:r>
            <a:endParaRPr lang="en-IN" sz="3200" dirty="0">
              <a:latin typeface="Arial Rounded MT Bold" panose="020F0704030504030204" pitchFamily="34" charset="0"/>
            </a:endParaRPr>
          </a:p>
        </p:txBody>
      </p:sp>
    </p:spTree>
    <p:extLst>
      <p:ext uri="{BB962C8B-B14F-4D97-AF65-F5344CB8AC3E}">
        <p14:creationId xmlns:p14="http://schemas.microsoft.com/office/powerpoint/2010/main" val="4864194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46A38-D30D-3DE0-36A7-84A4D79E1BB9}"/>
              </a:ext>
            </a:extLst>
          </p:cNvPr>
          <p:cNvSpPr>
            <a:spLocks noGrp="1"/>
          </p:cNvSpPr>
          <p:nvPr>
            <p:ph type="title"/>
          </p:nvPr>
        </p:nvSpPr>
        <p:spPr/>
        <p:txBody>
          <a:bodyPr/>
          <a:lstStyle/>
          <a:p>
            <a:r>
              <a:rPr lang="en-US" dirty="0"/>
              <a:t>TOOLS AND TECHNOLOGIES</a:t>
            </a:r>
            <a:endParaRPr lang="en-IN" dirty="0"/>
          </a:p>
        </p:txBody>
      </p:sp>
      <p:sp>
        <p:nvSpPr>
          <p:cNvPr id="3" name="Content Placeholder 2">
            <a:extLst>
              <a:ext uri="{FF2B5EF4-FFF2-40B4-BE49-F238E27FC236}">
                <a16:creationId xmlns:a16="http://schemas.microsoft.com/office/drawing/2014/main" id="{B69D62B4-55B0-5CE8-FD5F-BD59ADAEF0C3}"/>
              </a:ext>
            </a:extLst>
          </p:cNvPr>
          <p:cNvSpPr>
            <a:spLocks noGrp="1"/>
          </p:cNvSpPr>
          <p:nvPr>
            <p:ph idx="1"/>
          </p:nvPr>
        </p:nvSpPr>
        <p:spPr/>
        <p:txBody>
          <a:bodyPr>
            <a:normAutofit fontScale="92500" lnSpcReduction="10000"/>
          </a:bodyPr>
          <a:lstStyle/>
          <a:p>
            <a:r>
              <a:rPr lang="en-IN" sz="3200" dirty="0">
                <a:latin typeface="Arial Rounded MT Bold" panose="020F0704030504030204" pitchFamily="34" charset="0"/>
              </a:rPr>
              <a:t>Python: Pandas, NumPy, Scikit-Learn, NLTK, Spa Cy.</a:t>
            </a:r>
          </a:p>
          <a:p>
            <a:r>
              <a:rPr lang="en-IN" sz="3200" dirty="0">
                <a:latin typeface="Arial Rounded MT Bold" panose="020F0704030504030204" pitchFamily="34" charset="0"/>
              </a:rPr>
              <a:t>Deep Learning: TensorFlow, </a:t>
            </a:r>
            <a:r>
              <a:rPr lang="en-IN" sz="3200" dirty="0" err="1">
                <a:latin typeface="Arial Rounded MT Bold" panose="020F0704030504030204" pitchFamily="34" charset="0"/>
              </a:rPr>
              <a:t>Py</a:t>
            </a:r>
            <a:r>
              <a:rPr lang="en-IN" sz="3200" dirty="0">
                <a:latin typeface="Arial Rounded MT Bold" panose="020F0704030504030204" pitchFamily="34" charset="0"/>
              </a:rPr>
              <a:t> Torch, Hugging Face Transformers</a:t>
            </a:r>
          </a:p>
          <a:p>
            <a:r>
              <a:rPr lang="en-IN" sz="3200" dirty="0">
                <a:latin typeface="Arial Rounded MT Bold" panose="020F0704030504030204" pitchFamily="34" charset="0"/>
              </a:rPr>
              <a:t>Data Visualization: Matplotlib, Seaborn, </a:t>
            </a:r>
            <a:r>
              <a:rPr lang="en-IN" sz="3200" dirty="0" err="1">
                <a:latin typeface="Arial Rounded MT Bold" panose="020F0704030504030204" pitchFamily="34" charset="0"/>
              </a:rPr>
              <a:t>Plotly</a:t>
            </a:r>
            <a:endParaRPr lang="en-IN" sz="3200" dirty="0">
              <a:latin typeface="Arial Rounded MT Bold" panose="020F0704030504030204" pitchFamily="34" charset="0"/>
            </a:endParaRPr>
          </a:p>
          <a:p>
            <a:r>
              <a:rPr lang="en-IN" sz="3200" dirty="0">
                <a:latin typeface="Arial Rounded MT Bold" panose="020F0704030504030204" pitchFamily="34" charset="0"/>
              </a:rPr>
              <a:t>.Deployment: Flask, Fast  API, Docker, Kubernetes.</a:t>
            </a:r>
          </a:p>
          <a:p>
            <a:r>
              <a:rPr lang="en-IN" sz="3200" dirty="0">
                <a:latin typeface="Arial Rounded MT Bold" panose="020F0704030504030204" pitchFamily="34" charset="0"/>
              </a:rPr>
              <a:t>Big Data &amp; Streaming: Apache Spark, Kafka, Hadoop</a:t>
            </a:r>
            <a:r>
              <a:rPr lang="en-IN" dirty="0"/>
              <a:t>.</a:t>
            </a:r>
          </a:p>
        </p:txBody>
      </p:sp>
    </p:spTree>
    <p:extLst>
      <p:ext uri="{BB962C8B-B14F-4D97-AF65-F5344CB8AC3E}">
        <p14:creationId xmlns:p14="http://schemas.microsoft.com/office/powerpoint/2010/main" val="15587230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1EBD5-24BD-7F84-3272-92ABCA55D17E}"/>
              </a:ext>
            </a:extLst>
          </p:cNvPr>
          <p:cNvSpPr>
            <a:spLocks noGrp="1"/>
          </p:cNvSpPr>
          <p:nvPr>
            <p:ph type="title"/>
          </p:nvPr>
        </p:nvSpPr>
        <p:spPr/>
        <p:txBody>
          <a:bodyPr/>
          <a:lstStyle/>
          <a:p>
            <a:r>
              <a:rPr lang="en-US" dirty="0"/>
              <a:t>FURTHER ENHANCEMENTS</a:t>
            </a:r>
            <a:endParaRPr lang="en-IN" dirty="0"/>
          </a:p>
        </p:txBody>
      </p:sp>
      <p:sp>
        <p:nvSpPr>
          <p:cNvPr id="3" name="Content Placeholder 2">
            <a:extLst>
              <a:ext uri="{FF2B5EF4-FFF2-40B4-BE49-F238E27FC236}">
                <a16:creationId xmlns:a16="http://schemas.microsoft.com/office/drawing/2014/main" id="{C34D16FF-E81A-9540-D7C3-281645AA3F5E}"/>
              </a:ext>
            </a:extLst>
          </p:cNvPr>
          <p:cNvSpPr>
            <a:spLocks noGrp="1"/>
          </p:cNvSpPr>
          <p:nvPr>
            <p:ph idx="1"/>
          </p:nvPr>
        </p:nvSpPr>
        <p:spPr/>
        <p:txBody>
          <a:bodyPr>
            <a:normAutofit/>
          </a:bodyPr>
          <a:lstStyle/>
          <a:p>
            <a:r>
              <a:rPr lang="en-US" sz="3200" dirty="0">
                <a:latin typeface="Arial Rounded MT Bold" panose="020F0704030504030204" pitchFamily="34" charset="0"/>
              </a:rPr>
              <a:t>Incorporate more advanced NLP techniques using Transformer models like BERT.</a:t>
            </a:r>
          </a:p>
          <a:p>
            <a:r>
              <a:rPr lang="en-US" sz="3200" dirty="0">
                <a:latin typeface="Arial Rounded MT Bold" panose="020F0704030504030204" pitchFamily="34" charset="0"/>
              </a:rPr>
              <a:t>Utilize implicit feedback (e.g., time spent on articles) to adjust recommendations.</a:t>
            </a:r>
          </a:p>
          <a:p>
            <a:r>
              <a:rPr lang="en-US" sz="3200" dirty="0">
                <a:latin typeface="Arial Rounded MT Bold" panose="020F0704030504030204" pitchFamily="34" charset="0"/>
              </a:rPr>
              <a:t>Explore reinforcement learning for real-time recommendations.</a:t>
            </a:r>
            <a:endParaRPr lang="en-IN" sz="3200" dirty="0">
              <a:latin typeface="Arial Rounded MT Bold" panose="020F0704030504030204" pitchFamily="34" charset="0"/>
            </a:endParaRPr>
          </a:p>
        </p:txBody>
      </p:sp>
    </p:spTree>
    <p:extLst>
      <p:ext uri="{BB962C8B-B14F-4D97-AF65-F5344CB8AC3E}">
        <p14:creationId xmlns:p14="http://schemas.microsoft.com/office/powerpoint/2010/main" val="27340635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BB207-CF9D-7864-E39C-3782432D73C7}"/>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0430BCAC-BDBC-7B53-D761-E0780C3E8D51}"/>
              </a:ext>
            </a:extLst>
          </p:cNvPr>
          <p:cNvSpPr>
            <a:spLocks noGrp="1"/>
          </p:cNvSpPr>
          <p:nvPr>
            <p:ph idx="1"/>
          </p:nvPr>
        </p:nvSpPr>
        <p:spPr/>
        <p:txBody>
          <a:bodyPr>
            <a:normAutofit lnSpcReduction="10000"/>
          </a:bodyPr>
          <a:lstStyle/>
          <a:p>
            <a:r>
              <a:rPr lang="en-US" sz="4000" dirty="0">
                <a:latin typeface="Arial Rounded MT Bold" panose="020F0704030504030204" pitchFamily="34" charset="0"/>
              </a:rPr>
              <a:t>This project can be as simple or complex as you want it to be. Depending on your requirements, you can start with basic techniques and gradually move to more sophisticated models.</a:t>
            </a:r>
            <a:endParaRPr lang="en-IN" sz="4000" dirty="0">
              <a:latin typeface="Arial Rounded MT Bold" panose="020F0704030504030204" pitchFamily="34" charset="0"/>
            </a:endParaRPr>
          </a:p>
        </p:txBody>
      </p:sp>
    </p:spTree>
    <p:extLst>
      <p:ext uri="{BB962C8B-B14F-4D97-AF65-F5344CB8AC3E}">
        <p14:creationId xmlns:p14="http://schemas.microsoft.com/office/powerpoint/2010/main" val="37849562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D4303-AEFF-F81D-8CBA-36EEBE262A50}"/>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B1D0F53F-A9AF-0B08-C648-38DBF7C953A3}"/>
              </a:ext>
            </a:extLst>
          </p:cNvPr>
          <p:cNvSpPr>
            <a:spLocks noGrp="1"/>
          </p:cNvSpPr>
          <p:nvPr>
            <p:ph idx="1"/>
          </p:nvPr>
        </p:nvSpPr>
        <p:spPr/>
        <p:txBody>
          <a:bodyPr>
            <a:normAutofit/>
          </a:bodyPr>
          <a:lstStyle/>
          <a:p>
            <a:r>
              <a:rPr lang="en-US" sz="2400" dirty="0">
                <a:latin typeface="Bahnschrift SemiBold" panose="020B0502040204020203" pitchFamily="34" charset="0"/>
              </a:rPr>
              <a:t>A news recommendation system leverages machine learning (ML) techniques to suggest articles to users based on their interests, behavior, and other contextual information. The goal is to deliver personalized content to users, improving engagement and satisfaction. Below, I outline a step-by-step guide for building such a system.</a:t>
            </a:r>
            <a:endParaRPr lang="en-IN" sz="2400" dirty="0">
              <a:latin typeface="Bahnschrift SemiBold" panose="020B0502040204020203" pitchFamily="34" charset="0"/>
            </a:endParaRPr>
          </a:p>
        </p:txBody>
      </p:sp>
    </p:spTree>
    <p:extLst>
      <p:ext uri="{BB962C8B-B14F-4D97-AF65-F5344CB8AC3E}">
        <p14:creationId xmlns:p14="http://schemas.microsoft.com/office/powerpoint/2010/main" val="1432835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D1BB8-5D5E-AD8E-3723-2FB15C80E5E1}"/>
              </a:ext>
            </a:extLst>
          </p:cNvPr>
          <p:cNvSpPr>
            <a:spLocks noGrp="1"/>
          </p:cNvSpPr>
          <p:nvPr>
            <p:ph type="title"/>
          </p:nvPr>
        </p:nvSpPr>
        <p:spPr/>
        <p:txBody>
          <a:bodyPr/>
          <a:lstStyle/>
          <a:p>
            <a:r>
              <a:rPr lang="en-US" dirty="0"/>
              <a:t>OVERVIEW</a:t>
            </a:r>
            <a:endParaRPr lang="en-IN" dirty="0"/>
          </a:p>
        </p:txBody>
      </p:sp>
      <p:sp>
        <p:nvSpPr>
          <p:cNvPr id="3" name="Content Placeholder 2">
            <a:extLst>
              <a:ext uri="{FF2B5EF4-FFF2-40B4-BE49-F238E27FC236}">
                <a16:creationId xmlns:a16="http://schemas.microsoft.com/office/drawing/2014/main" id="{CD682DCB-95D4-C2A1-B1A9-157E81C55345}"/>
              </a:ext>
            </a:extLst>
          </p:cNvPr>
          <p:cNvSpPr>
            <a:spLocks noGrp="1"/>
          </p:cNvSpPr>
          <p:nvPr>
            <p:ph idx="1"/>
          </p:nvPr>
        </p:nvSpPr>
        <p:spPr>
          <a:xfrm>
            <a:off x="909484" y="2365782"/>
            <a:ext cx="10058400" cy="3849624"/>
          </a:xfrm>
        </p:spPr>
        <p:txBody>
          <a:bodyPr>
            <a:normAutofit/>
          </a:bodyPr>
          <a:lstStyle/>
          <a:p>
            <a:r>
              <a:rPr lang="en-US" sz="2800" dirty="0">
                <a:latin typeface="Arial Rounded MT Bold" panose="020F0704030504030204" pitchFamily="34" charset="0"/>
              </a:rPr>
              <a:t>The goal is to build a system that recommends news articles to users based on their past reading history, interests, and interactions. The project can be broken down into stages, from data collection to deploying a fully functional recommendation engine.</a:t>
            </a:r>
            <a:endParaRPr lang="en-IN" sz="2800" dirty="0">
              <a:latin typeface="Arial Rounded MT Bold" panose="020F0704030504030204" pitchFamily="34" charset="0"/>
            </a:endParaRPr>
          </a:p>
        </p:txBody>
      </p:sp>
    </p:spTree>
    <p:extLst>
      <p:ext uri="{BB962C8B-B14F-4D97-AF65-F5344CB8AC3E}">
        <p14:creationId xmlns:p14="http://schemas.microsoft.com/office/powerpoint/2010/main" val="26473023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646B6-DA65-385A-ACB5-F4911C03945A}"/>
              </a:ext>
            </a:extLst>
          </p:cNvPr>
          <p:cNvSpPr>
            <a:spLocks noGrp="1"/>
          </p:cNvSpPr>
          <p:nvPr>
            <p:ph type="title"/>
          </p:nvPr>
        </p:nvSpPr>
        <p:spPr/>
        <p:txBody>
          <a:bodyPr/>
          <a:lstStyle/>
          <a:p>
            <a:r>
              <a:rPr lang="en-US" dirty="0"/>
              <a:t>STEP 1 – PROJECT PLANNING</a:t>
            </a:r>
            <a:endParaRPr lang="en-IN" dirty="0"/>
          </a:p>
        </p:txBody>
      </p:sp>
      <p:sp>
        <p:nvSpPr>
          <p:cNvPr id="3" name="Content Placeholder 2">
            <a:extLst>
              <a:ext uri="{FF2B5EF4-FFF2-40B4-BE49-F238E27FC236}">
                <a16:creationId xmlns:a16="http://schemas.microsoft.com/office/drawing/2014/main" id="{D44F47B9-4E54-D45B-976A-04B528BAE9E1}"/>
              </a:ext>
            </a:extLst>
          </p:cNvPr>
          <p:cNvSpPr>
            <a:spLocks noGrp="1"/>
          </p:cNvSpPr>
          <p:nvPr>
            <p:ph idx="1"/>
          </p:nvPr>
        </p:nvSpPr>
        <p:spPr/>
        <p:txBody>
          <a:bodyPr>
            <a:normAutofit lnSpcReduction="10000"/>
          </a:bodyPr>
          <a:lstStyle/>
          <a:p>
            <a:r>
              <a:rPr lang="en-IN" sz="2800" dirty="0">
                <a:latin typeface="Arial Rounded MT Bold" panose="020F0704030504030204" pitchFamily="34" charset="0"/>
              </a:rPr>
              <a:t>Goal: Deliver personalized news content to users </a:t>
            </a:r>
          </a:p>
          <a:p>
            <a:r>
              <a:rPr lang="en-IN" sz="2800" dirty="0">
                <a:latin typeface="Arial Rounded MT Bold" panose="020F0704030504030204" pitchFamily="34" charset="0"/>
              </a:rPr>
              <a:t>Dataset: Gather news articles, user interactions, and metadata.</a:t>
            </a:r>
          </a:p>
          <a:p>
            <a:r>
              <a:rPr lang="en-IN" sz="2800" dirty="0">
                <a:latin typeface="Arial Rounded MT Bold" panose="020F0704030504030204" pitchFamily="34" charset="0"/>
              </a:rPr>
              <a:t>Features: Article content, publication date, category, user clicks, ratings, and read times </a:t>
            </a:r>
          </a:p>
          <a:p>
            <a:r>
              <a:rPr lang="en-IN" sz="2800" dirty="0">
                <a:latin typeface="Arial Rounded MT Bold" panose="020F0704030504030204" pitchFamily="34" charset="0"/>
              </a:rPr>
              <a:t>Evaluation Metrics: Precision, recall, F1 score, or other metrics like Mean Average Precision (MAP) or AUC-ROC.</a:t>
            </a:r>
          </a:p>
        </p:txBody>
      </p:sp>
    </p:spTree>
    <p:extLst>
      <p:ext uri="{BB962C8B-B14F-4D97-AF65-F5344CB8AC3E}">
        <p14:creationId xmlns:p14="http://schemas.microsoft.com/office/powerpoint/2010/main" val="6864417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0114C-9170-05D4-3B10-1C2038C6D694}"/>
              </a:ext>
            </a:extLst>
          </p:cNvPr>
          <p:cNvSpPr>
            <a:spLocks noGrp="1"/>
          </p:cNvSpPr>
          <p:nvPr>
            <p:ph type="title"/>
          </p:nvPr>
        </p:nvSpPr>
        <p:spPr/>
        <p:txBody>
          <a:bodyPr/>
          <a:lstStyle/>
          <a:p>
            <a:r>
              <a:rPr lang="en-US" dirty="0"/>
              <a:t>STEP 2 – DATA COLLECTION</a:t>
            </a:r>
            <a:endParaRPr lang="en-IN" dirty="0"/>
          </a:p>
        </p:txBody>
      </p:sp>
      <p:sp>
        <p:nvSpPr>
          <p:cNvPr id="3" name="Content Placeholder 2">
            <a:extLst>
              <a:ext uri="{FF2B5EF4-FFF2-40B4-BE49-F238E27FC236}">
                <a16:creationId xmlns:a16="http://schemas.microsoft.com/office/drawing/2014/main" id="{B47349EC-5797-A5A8-C357-32ABF04E8ABD}"/>
              </a:ext>
            </a:extLst>
          </p:cNvPr>
          <p:cNvSpPr>
            <a:spLocks noGrp="1"/>
          </p:cNvSpPr>
          <p:nvPr>
            <p:ph idx="1"/>
          </p:nvPr>
        </p:nvSpPr>
        <p:spPr/>
        <p:txBody>
          <a:bodyPr>
            <a:noAutofit/>
          </a:bodyPr>
          <a:lstStyle/>
          <a:p>
            <a:r>
              <a:rPr lang="en-IN" sz="2800" dirty="0">
                <a:latin typeface="Arial Rounded MT Bold" panose="020F0704030504030204" pitchFamily="34" charset="0"/>
              </a:rPr>
              <a:t>News Articles : Titles, content, summaries, publication dates, categories, and URLs. Sources like Kaggle News Datasets, News API, or scraping news websites using tools like Beautiful Soup and Scrapy. </a:t>
            </a:r>
          </a:p>
          <a:p>
            <a:r>
              <a:rPr lang="en-IN" sz="2800" dirty="0">
                <a:latin typeface="Arial Rounded MT Bold" panose="020F0704030504030204" pitchFamily="34" charset="0"/>
              </a:rPr>
              <a:t>User Interaction Data : Clickstream data, views, likes, shares, comments, and time spent on articles. Collect user behaviour data from platforms using log files or event tracking systems like Google Analytics.</a:t>
            </a:r>
          </a:p>
        </p:txBody>
      </p:sp>
    </p:spTree>
    <p:extLst>
      <p:ext uri="{BB962C8B-B14F-4D97-AF65-F5344CB8AC3E}">
        <p14:creationId xmlns:p14="http://schemas.microsoft.com/office/powerpoint/2010/main" val="5755864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8A8E7-B0CF-B3C0-8DA4-AFF76A601DD0}"/>
              </a:ext>
            </a:extLst>
          </p:cNvPr>
          <p:cNvSpPr>
            <a:spLocks noGrp="1"/>
          </p:cNvSpPr>
          <p:nvPr>
            <p:ph type="title"/>
          </p:nvPr>
        </p:nvSpPr>
        <p:spPr/>
        <p:txBody>
          <a:bodyPr/>
          <a:lstStyle/>
          <a:p>
            <a:r>
              <a:rPr lang="en-US" dirty="0"/>
              <a:t>STEP 3 – DATA PROCESSING</a:t>
            </a:r>
            <a:endParaRPr lang="en-IN" dirty="0"/>
          </a:p>
        </p:txBody>
      </p:sp>
      <p:sp>
        <p:nvSpPr>
          <p:cNvPr id="3" name="Content Placeholder 2">
            <a:extLst>
              <a:ext uri="{FF2B5EF4-FFF2-40B4-BE49-F238E27FC236}">
                <a16:creationId xmlns:a16="http://schemas.microsoft.com/office/drawing/2014/main" id="{687C9854-7AA8-F373-E333-14B69FB94EFD}"/>
              </a:ext>
            </a:extLst>
          </p:cNvPr>
          <p:cNvSpPr>
            <a:spLocks noGrp="1"/>
          </p:cNvSpPr>
          <p:nvPr>
            <p:ph idx="1"/>
          </p:nvPr>
        </p:nvSpPr>
        <p:spPr/>
        <p:txBody>
          <a:bodyPr>
            <a:normAutofit/>
          </a:bodyPr>
          <a:lstStyle/>
          <a:p>
            <a:r>
              <a:rPr lang="en-IN" sz="2400" dirty="0">
                <a:latin typeface="Arial Rounded MT Bold" panose="020F0704030504030204" pitchFamily="34" charset="0"/>
              </a:rPr>
              <a:t>Text Cleaning : Remove HTML tags, special characters, stop words, and apply stemming/lemmatization. </a:t>
            </a:r>
          </a:p>
          <a:p>
            <a:r>
              <a:rPr lang="en-IN" sz="2400" dirty="0">
                <a:latin typeface="Arial Rounded MT Bold" panose="020F0704030504030204" pitchFamily="34" charset="0"/>
              </a:rPr>
              <a:t>Feature Extraction : Convert text data into numerical features using techniques like Bag-of-Words (B0W)TF-IDF (Term Frequency-Inverse Document Frequency)Word Embeddings (Word2Vec, </a:t>
            </a:r>
            <a:r>
              <a:rPr lang="en-IN" sz="2400" dirty="0" err="1">
                <a:latin typeface="Arial Rounded MT Bold" panose="020F0704030504030204" pitchFamily="34" charset="0"/>
              </a:rPr>
              <a:t>GlOVE</a:t>
            </a:r>
            <a:r>
              <a:rPr lang="en-IN" sz="2400" dirty="0">
                <a:latin typeface="Arial Rounded MT Bold" panose="020F0704030504030204" pitchFamily="34" charset="0"/>
              </a:rPr>
              <a:t>, or BERT) </a:t>
            </a:r>
          </a:p>
          <a:p>
            <a:r>
              <a:rPr lang="en-IN" sz="2400" dirty="0">
                <a:latin typeface="Arial Rounded MT Bold" panose="020F0704030504030204" pitchFamily="34" charset="0"/>
              </a:rPr>
              <a:t>Encoding Categorical Variables : Use label encoding or one-hot encoding for non-numeric data (e.g., categories).</a:t>
            </a:r>
          </a:p>
        </p:txBody>
      </p:sp>
    </p:spTree>
    <p:extLst>
      <p:ext uri="{BB962C8B-B14F-4D97-AF65-F5344CB8AC3E}">
        <p14:creationId xmlns:p14="http://schemas.microsoft.com/office/powerpoint/2010/main" val="31529283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597A1-FD22-D26A-0491-58FE151F886E}"/>
              </a:ext>
            </a:extLst>
          </p:cNvPr>
          <p:cNvSpPr>
            <a:spLocks noGrp="1"/>
          </p:cNvSpPr>
          <p:nvPr>
            <p:ph type="title"/>
          </p:nvPr>
        </p:nvSpPr>
        <p:spPr/>
        <p:txBody>
          <a:bodyPr/>
          <a:lstStyle/>
          <a:p>
            <a:r>
              <a:rPr lang="en-US" dirty="0"/>
              <a:t>STEP 4 - EXPLORATORY DATA ANALYSIS</a:t>
            </a:r>
            <a:endParaRPr lang="en-IN" dirty="0"/>
          </a:p>
        </p:txBody>
      </p:sp>
      <p:sp>
        <p:nvSpPr>
          <p:cNvPr id="3" name="Content Placeholder 2">
            <a:extLst>
              <a:ext uri="{FF2B5EF4-FFF2-40B4-BE49-F238E27FC236}">
                <a16:creationId xmlns:a16="http://schemas.microsoft.com/office/drawing/2014/main" id="{A2C4DC7B-DD4A-49D1-59A4-6F6F5560691E}"/>
              </a:ext>
            </a:extLst>
          </p:cNvPr>
          <p:cNvSpPr>
            <a:spLocks noGrp="1"/>
          </p:cNvSpPr>
          <p:nvPr>
            <p:ph idx="1"/>
          </p:nvPr>
        </p:nvSpPr>
        <p:spPr/>
        <p:txBody>
          <a:bodyPr>
            <a:normAutofit/>
          </a:bodyPr>
          <a:lstStyle/>
          <a:p>
            <a:r>
              <a:rPr lang="en-US" sz="3200" dirty="0">
                <a:latin typeface="Arial Rounded MT Bold" panose="020F0704030504030204" pitchFamily="34" charset="0"/>
              </a:rPr>
              <a:t>Visualize user behavior patterns, such as the most popular categories or times when users are most active.</a:t>
            </a:r>
          </a:p>
          <a:p>
            <a:r>
              <a:rPr lang="en-US" sz="3200" dirty="0">
                <a:latin typeface="Arial Rounded MT Bold" panose="020F0704030504030204" pitchFamily="34" charset="0"/>
              </a:rPr>
              <a:t>Analyze article content length, sentiment analysis, and word frequency. Identify missing data and handle outliers</a:t>
            </a:r>
            <a:endParaRPr lang="en-IN" sz="3200" dirty="0">
              <a:latin typeface="Arial Rounded MT Bold" panose="020F0704030504030204" pitchFamily="34" charset="0"/>
            </a:endParaRPr>
          </a:p>
        </p:txBody>
      </p:sp>
    </p:spTree>
    <p:extLst>
      <p:ext uri="{BB962C8B-B14F-4D97-AF65-F5344CB8AC3E}">
        <p14:creationId xmlns:p14="http://schemas.microsoft.com/office/powerpoint/2010/main" val="23130590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6996F-5EFC-B97D-58A0-6C3B277B0D47}"/>
              </a:ext>
            </a:extLst>
          </p:cNvPr>
          <p:cNvSpPr>
            <a:spLocks noGrp="1"/>
          </p:cNvSpPr>
          <p:nvPr>
            <p:ph type="title"/>
          </p:nvPr>
        </p:nvSpPr>
        <p:spPr/>
        <p:txBody>
          <a:bodyPr>
            <a:normAutofit/>
          </a:bodyPr>
          <a:lstStyle/>
          <a:p>
            <a:r>
              <a:rPr lang="en-US" sz="3200" dirty="0"/>
              <a:t>STEP 5 – BUILDING RECOMMENDATION SYSTEM</a:t>
            </a:r>
            <a:endParaRPr lang="en-IN" sz="3200" dirty="0"/>
          </a:p>
        </p:txBody>
      </p:sp>
      <p:sp>
        <p:nvSpPr>
          <p:cNvPr id="3" name="Content Placeholder 2">
            <a:extLst>
              <a:ext uri="{FF2B5EF4-FFF2-40B4-BE49-F238E27FC236}">
                <a16:creationId xmlns:a16="http://schemas.microsoft.com/office/drawing/2014/main" id="{75B6911A-2443-2D7A-1774-003CF4E251B2}"/>
              </a:ext>
            </a:extLst>
          </p:cNvPr>
          <p:cNvSpPr>
            <a:spLocks noGrp="1"/>
          </p:cNvSpPr>
          <p:nvPr>
            <p:ph idx="1"/>
          </p:nvPr>
        </p:nvSpPr>
        <p:spPr/>
        <p:txBody>
          <a:bodyPr>
            <a:normAutofit fontScale="92500"/>
          </a:bodyPr>
          <a:lstStyle/>
          <a:p>
            <a:r>
              <a:rPr lang="en-IN" sz="2000" dirty="0">
                <a:latin typeface="Arial Rounded MT Bold" panose="020F0704030504030204" pitchFamily="34" charset="0"/>
              </a:rPr>
              <a:t>Content-Based Filtering : Recommends articles similar to those a user has previously read. Uses text similarity measures (Cosine Similarity, Jaccard Similarity) on article content. Uses machine learning models (Logistic Regression, SVM, or Neural Networks) with features like TF-IDF or embeddings.</a:t>
            </a:r>
          </a:p>
          <a:p>
            <a:endParaRPr lang="en-IN" sz="2000" dirty="0">
              <a:latin typeface="Arial Rounded MT Bold" panose="020F0704030504030204" pitchFamily="34" charset="0"/>
            </a:endParaRPr>
          </a:p>
          <a:p>
            <a:r>
              <a:rPr lang="en-IN" sz="2000" dirty="0">
                <a:latin typeface="Arial Rounded MT Bold" panose="020F0704030504030204" pitchFamily="34" charset="0"/>
              </a:rPr>
              <a:t>Collaborative Filtering :</a:t>
            </a:r>
          </a:p>
          <a:p>
            <a:r>
              <a:rPr lang="en-IN" sz="2000" dirty="0">
                <a:latin typeface="Arial Rounded MT Bold" panose="020F0704030504030204" pitchFamily="34" charset="0"/>
              </a:rPr>
              <a:t>User-Based Collaborative Filtering : Recommends articles based on similar users' preferences. Item-Based Collaborative Filtering: Recommends articles similar to ones a user has already interacted with Uses techniques like K-Nearest Neighbours (KNN), Matrix Factorization (SVD), or Neural Collaborative Filtering.</a:t>
            </a:r>
          </a:p>
        </p:txBody>
      </p:sp>
    </p:spTree>
    <p:extLst>
      <p:ext uri="{BB962C8B-B14F-4D97-AF65-F5344CB8AC3E}">
        <p14:creationId xmlns:p14="http://schemas.microsoft.com/office/powerpoint/2010/main" val="25473528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CFDF9-490D-4ADF-2C49-CF67BE7F2D9B}"/>
              </a:ext>
            </a:extLst>
          </p:cNvPr>
          <p:cNvSpPr>
            <a:spLocks noGrp="1"/>
          </p:cNvSpPr>
          <p:nvPr>
            <p:ph type="title"/>
          </p:nvPr>
        </p:nvSpPr>
        <p:spPr/>
        <p:txBody>
          <a:bodyPr/>
          <a:lstStyle/>
          <a:p>
            <a:r>
              <a:rPr lang="en-US" dirty="0"/>
              <a:t>STEP 6 : MODEL EVALUATION </a:t>
            </a:r>
            <a:endParaRPr lang="en-IN" dirty="0"/>
          </a:p>
        </p:txBody>
      </p:sp>
      <p:sp>
        <p:nvSpPr>
          <p:cNvPr id="3" name="Content Placeholder 2">
            <a:extLst>
              <a:ext uri="{FF2B5EF4-FFF2-40B4-BE49-F238E27FC236}">
                <a16:creationId xmlns:a16="http://schemas.microsoft.com/office/drawing/2014/main" id="{405B987B-8C1F-9377-32E7-F66E58C2DCC1}"/>
              </a:ext>
            </a:extLst>
          </p:cNvPr>
          <p:cNvSpPr>
            <a:spLocks noGrp="1"/>
          </p:cNvSpPr>
          <p:nvPr>
            <p:ph idx="1"/>
          </p:nvPr>
        </p:nvSpPr>
        <p:spPr/>
        <p:txBody>
          <a:bodyPr>
            <a:normAutofit/>
          </a:bodyPr>
          <a:lstStyle/>
          <a:p>
            <a:r>
              <a:rPr lang="en-IN" sz="2800" dirty="0">
                <a:latin typeface="Arial Rounded MT Bold" panose="020F0704030504030204" pitchFamily="34" charset="0"/>
              </a:rPr>
              <a:t>Offline Evaluation : Use a portion of historical data for testing and validation. Evaluation metrics: Precision @k, Recall @k, F1 score, AUC-ROC, MAP, or NDCG (Normalized Discounted Cumulative Gain).</a:t>
            </a:r>
          </a:p>
          <a:p>
            <a:r>
              <a:rPr lang="en-IN" sz="2800" dirty="0">
                <a:latin typeface="Arial Rounded MT Bold" panose="020F0704030504030204" pitchFamily="34" charset="0"/>
              </a:rPr>
              <a:t>Online Evaluation : A/B Testing on real users. Measure engagement metrics like click-through rates (CTR), conversion rates, and user retention.</a:t>
            </a:r>
          </a:p>
        </p:txBody>
      </p:sp>
    </p:spTree>
    <p:extLst>
      <p:ext uri="{BB962C8B-B14F-4D97-AF65-F5344CB8AC3E}">
        <p14:creationId xmlns:p14="http://schemas.microsoft.com/office/powerpoint/2010/main" val="395898668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SavonVTI">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Savon">
      <a:majorFont>
        <a:latin typeface="Avenir Next LT Pro Ligh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venir Next LT Pro"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ppt/theme/themeOverride1.xml><?xml version="1.0" encoding="utf-8"?>
<a:themeOverride xmlns:a="http://schemas.openxmlformats.org/drawingml/2006/main">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975FBC4-9D33-46BE-911D-419763BA9AF9}">
  <ds:schemaRefs>
    <ds:schemaRef ds:uri="http://schemas.microsoft.com/office/2006/metadata/properties"/>
    <ds:schemaRef ds:uri="http://www.w3.org/2000/xmlns/"/>
    <ds:schemaRef ds:uri="71af3243-3dd4-4a8d-8c0d-dd76da1f02a5"/>
    <ds:schemaRef ds:uri="http://www.w3.org/2001/XMLSchema-instance"/>
  </ds:schemaRefs>
</ds:datastoreItem>
</file>

<file path=customXml/itemProps2.xml><?xml version="1.0" encoding="utf-8"?>
<ds:datastoreItem xmlns:ds="http://schemas.openxmlformats.org/officeDocument/2006/customXml" ds:itemID="{294F055B-D391-44D3-A87A-BCD07BD5A31C}">
  <ds:schemaRefs>
    <ds:schemaRef ds:uri="http://schemas.microsoft.com/sharepoint/v3/contenttype/forms"/>
  </ds:schemaRefs>
</ds:datastoreItem>
</file>

<file path=customXml/itemProps3.xml><?xml version="1.0" encoding="utf-8"?>
<ds:datastoreItem xmlns:ds="http://schemas.openxmlformats.org/officeDocument/2006/customXml" ds:itemID="{26DBD101-FC0A-4B21-82B0-57CAA7AEEC71}">
  <ds:schemaRefs>
    <ds:schemaRef ds:uri="http://schemas.microsoft.com/office/2006/metadata/contentType"/>
    <ds:schemaRef ds:uri="http://schemas.microsoft.com/office/2006/metadata/properties/metaAttributes"/>
    <ds:schemaRef ds:uri="http://www.w3.org/2000/xmlns/"/>
    <ds:schemaRef ds:uri="http://www.w3.org/2001/XMLSchema"/>
    <ds:schemaRef ds:uri="71af3243-3dd4-4a8d-8c0d-dd76da1f02a5"/>
    <ds:schemaRef ds:uri="16c05727-aa75-4e4a-9b5f-8a80a1165891"/>
  </ds:schemaRefs>
</ds:datastoreItem>
</file>

<file path=docProps/app.xml><?xml version="1.0" encoding="utf-8"?>
<Properties xmlns="http://schemas.openxmlformats.org/officeDocument/2006/extended-properties" xmlns:vt="http://schemas.openxmlformats.org/officeDocument/2006/docPropsVTypes">
  <Template>{F4989ADA-5678-497F-A555-C31F85953086}tf56219246_win32</Template>
  <TotalTime>81</TotalTime>
  <Words>723</Words>
  <Application>Microsoft Office PowerPoint</Application>
  <PresentationFormat>Widescreen</PresentationFormat>
  <Paragraphs>45</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SavonVTI</vt:lpstr>
      <vt:lpstr>NEWS RECOMMENDATION</vt:lpstr>
      <vt:lpstr>INTRODUCTION</vt:lpstr>
      <vt:lpstr>OVERVIEW</vt:lpstr>
      <vt:lpstr>STEP 1 – PROJECT PLANNING</vt:lpstr>
      <vt:lpstr>STEP 2 – DATA COLLECTION</vt:lpstr>
      <vt:lpstr>STEP 3 – DATA PROCESSING</vt:lpstr>
      <vt:lpstr>STEP 4 - EXPLORATORY DATA ANALYSIS</vt:lpstr>
      <vt:lpstr>STEP 5 – BUILDING RECOMMENDATION SYSTEM</vt:lpstr>
      <vt:lpstr>STEP 6 : MODEL EVALUATION </vt:lpstr>
      <vt:lpstr>STEP 8 – MAINATAINCE </vt:lpstr>
      <vt:lpstr>TOOLS AND TECHNOLOGIES</vt:lpstr>
      <vt:lpstr>FURTHER ENHANCEMENTS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NEWS RECOMMENDATION</dc:title>
  <dc:creator>sai charan</dc:creator>
  <cp:lastModifiedBy>Sai Charan</cp:lastModifiedBy>
  <cp:revision>2</cp:revision>
  <dcterms:created xsi:type="dcterms:W3CDTF">2024-11-10T12:20:01Z</dcterms:created>
  <dcterms:modified xsi:type="dcterms:W3CDTF">2024-11-10T17:05:41Z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