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4630400" cy="8229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7" name="Shape 107"/>
          <p:cNvSpPr/>
          <p:nvPr>
            <p:ph type="sldImg"/>
          </p:nvPr>
        </p:nvSpPr>
        <p:spPr>
          <a:xfrm>
            <a:off x="1143000" y="685800"/>
            <a:ext cx="4572000" cy="3429000"/>
          </a:xfrm>
          <a:prstGeom prst="rect">
            <a:avLst/>
          </a:prstGeom>
        </p:spPr>
        <p:txBody>
          <a:bodyPr/>
          <a:lstStyle/>
          <a:p>
            <a:pPr/>
          </a:p>
        </p:txBody>
      </p:sp>
      <p:sp>
        <p:nvSpPr>
          <p:cNvPr id="108" name="Shape 10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9 master">
    <p:bg>
      <p:bgPr>
        <a:solidFill>
          <a:srgbClr val="000000"/>
        </a:solidFill>
      </p:bgPr>
    </p:bg>
    <p:spTree>
      <p:nvGrpSpPr>
        <p:cNvPr id="1" name=""/>
        <p:cNvGrpSpPr/>
        <p:nvPr/>
      </p:nvGrpSpPr>
      <p:grpSpPr>
        <a:xfrm>
          <a:off x="0" y="0"/>
          <a:ext cx="0" cy="0"/>
          <a:chOff x="0" y="0"/>
          <a:chExt cx="0" cy="0"/>
        </a:xfrm>
      </p:grpSpPr>
      <p:sp>
        <p:nvSpPr>
          <p:cNvPr id="90" name="Shape 0"/>
          <p:cNvSpPr/>
          <p:nvPr/>
        </p:nvSpPr>
        <p:spPr>
          <a:xfrm>
            <a:off x="0" y="0"/>
            <a:ext cx="14630400" cy="8229600"/>
          </a:xfrm>
          <a:prstGeom prst="rect">
            <a:avLst/>
          </a:prstGeom>
          <a:solidFill>
            <a:srgbClr val="EBF4F3"/>
          </a:solidFill>
          <a:ln w="12700">
            <a:miter lim="400000"/>
          </a:ln>
        </p:spPr>
        <p:txBody>
          <a:bodyPr lIns="45719" rIns="45719"/>
          <a:lstStyle/>
          <a:p>
            <a:pPr/>
          </a:p>
        </p:txBody>
      </p:sp>
      <p:sp>
        <p:nvSpPr>
          <p:cNvPr id="91" name="Shape 1"/>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10 master">
    <p:bg>
      <p:bgPr>
        <a:solidFill>
          <a:srgbClr val="000000"/>
        </a:solidFill>
      </p:bgPr>
    </p:bg>
    <p:spTree>
      <p:nvGrpSpPr>
        <p:cNvPr id="1" name=""/>
        <p:cNvGrpSpPr/>
        <p:nvPr/>
      </p:nvGrpSpPr>
      <p:grpSpPr>
        <a:xfrm>
          <a:off x="0" y="0"/>
          <a:ext cx="0" cy="0"/>
          <a:chOff x="0" y="0"/>
          <a:chExt cx="0" cy="0"/>
        </a:xfrm>
      </p:grpSpPr>
      <p:sp>
        <p:nvSpPr>
          <p:cNvPr id="99" name="Shape 0"/>
          <p:cNvSpPr/>
          <p:nvPr/>
        </p:nvSpPr>
        <p:spPr>
          <a:xfrm>
            <a:off x="0" y="0"/>
            <a:ext cx="14630400" cy="8229600"/>
          </a:xfrm>
          <a:prstGeom prst="rect">
            <a:avLst/>
          </a:prstGeom>
          <a:solidFill>
            <a:srgbClr val="EBF4F3"/>
          </a:solidFill>
          <a:ln w="12700">
            <a:miter lim="400000"/>
          </a:ln>
        </p:spPr>
        <p:txBody>
          <a:bodyPr lIns="45719" rIns="45719"/>
          <a:lstStyle/>
          <a:p>
            <a:pPr/>
          </a:p>
        </p:txBody>
      </p:sp>
      <p:sp>
        <p:nvSpPr>
          <p:cNvPr id="100" name="Shape 1"/>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1 master">
    <p:bg>
      <p:bgPr>
        <a:solidFill>
          <a:srgbClr val="000000"/>
        </a:solidFill>
      </p:bgPr>
    </p:bg>
    <p:spTree>
      <p:nvGrpSpPr>
        <p:cNvPr id="1" name=""/>
        <p:cNvGrpSpPr/>
        <p:nvPr/>
      </p:nvGrpSpPr>
      <p:grpSpPr>
        <a:xfrm>
          <a:off x="0" y="0"/>
          <a:ext cx="0" cy="0"/>
          <a:chOff x="0" y="0"/>
          <a:chExt cx="0" cy="0"/>
        </a:xfrm>
      </p:grpSpPr>
      <p:sp>
        <p:nvSpPr>
          <p:cNvPr id="18" name="Shape 0"/>
          <p:cNvSpPr/>
          <p:nvPr/>
        </p:nvSpPr>
        <p:spPr>
          <a:xfrm>
            <a:off x="0" y="0"/>
            <a:ext cx="14630400" cy="8229600"/>
          </a:xfrm>
          <a:prstGeom prst="rect">
            <a:avLst/>
          </a:prstGeom>
          <a:solidFill>
            <a:srgbClr val="EBF4F3"/>
          </a:solidFill>
          <a:ln w="12700">
            <a:miter lim="400000"/>
          </a:ln>
        </p:spPr>
        <p:txBody>
          <a:bodyPr lIns="45719" rIns="45719"/>
          <a:lstStyle/>
          <a:p>
            <a:pPr/>
          </a:p>
        </p:txBody>
      </p:sp>
      <p:sp>
        <p:nvSpPr>
          <p:cNvPr id="19" name="Shape 1"/>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2 master">
    <p:bg>
      <p:bgPr>
        <a:solidFill>
          <a:srgbClr val="000000"/>
        </a:solidFill>
      </p:bgPr>
    </p:bg>
    <p:spTree>
      <p:nvGrpSpPr>
        <p:cNvPr id="1" name=""/>
        <p:cNvGrpSpPr/>
        <p:nvPr/>
      </p:nvGrpSpPr>
      <p:grpSpPr>
        <a:xfrm>
          <a:off x="0" y="0"/>
          <a:ext cx="0" cy="0"/>
          <a:chOff x="0" y="0"/>
          <a:chExt cx="0" cy="0"/>
        </a:xfrm>
      </p:grpSpPr>
      <p:sp>
        <p:nvSpPr>
          <p:cNvPr id="27" name="Shape 0"/>
          <p:cNvSpPr/>
          <p:nvPr/>
        </p:nvSpPr>
        <p:spPr>
          <a:xfrm>
            <a:off x="0" y="0"/>
            <a:ext cx="14630400" cy="8229600"/>
          </a:xfrm>
          <a:prstGeom prst="rect">
            <a:avLst/>
          </a:prstGeom>
          <a:solidFill>
            <a:srgbClr val="EBF4F3"/>
          </a:solidFill>
          <a:ln w="12700">
            <a:miter lim="400000"/>
          </a:ln>
        </p:spPr>
        <p:txBody>
          <a:bodyPr lIns="45719" rIns="45719"/>
          <a:lstStyle/>
          <a:p>
            <a:pPr/>
          </a:p>
        </p:txBody>
      </p:sp>
      <p:sp>
        <p:nvSpPr>
          <p:cNvPr id="28" name="Shape 1"/>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3 master">
    <p:bg>
      <p:bgPr>
        <a:solidFill>
          <a:srgbClr val="000000"/>
        </a:solidFill>
      </p:bgPr>
    </p:bg>
    <p:spTree>
      <p:nvGrpSpPr>
        <p:cNvPr id="1" name=""/>
        <p:cNvGrpSpPr/>
        <p:nvPr/>
      </p:nvGrpSpPr>
      <p:grpSpPr>
        <a:xfrm>
          <a:off x="0" y="0"/>
          <a:ext cx="0" cy="0"/>
          <a:chOff x="0" y="0"/>
          <a:chExt cx="0" cy="0"/>
        </a:xfrm>
      </p:grpSpPr>
      <p:sp>
        <p:nvSpPr>
          <p:cNvPr id="36" name="Shape 0"/>
          <p:cNvSpPr/>
          <p:nvPr/>
        </p:nvSpPr>
        <p:spPr>
          <a:xfrm>
            <a:off x="0" y="0"/>
            <a:ext cx="14630400" cy="8229600"/>
          </a:xfrm>
          <a:prstGeom prst="rect">
            <a:avLst/>
          </a:prstGeom>
          <a:solidFill>
            <a:srgbClr val="EBF4F3"/>
          </a:solidFill>
          <a:ln w="12700">
            <a:miter lim="400000"/>
          </a:ln>
        </p:spPr>
        <p:txBody>
          <a:bodyPr lIns="45719" rIns="45719"/>
          <a:lstStyle/>
          <a:p>
            <a:pPr/>
          </a:p>
        </p:txBody>
      </p:sp>
      <p:sp>
        <p:nvSpPr>
          <p:cNvPr id="37" name="Shape 1"/>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4 master">
    <p:bg>
      <p:bgPr>
        <a:solidFill>
          <a:srgbClr val="000000"/>
        </a:solidFill>
      </p:bgPr>
    </p:bg>
    <p:spTree>
      <p:nvGrpSpPr>
        <p:cNvPr id="1" name=""/>
        <p:cNvGrpSpPr/>
        <p:nvPr/>
      </p:nvGrpSpPr>
      <p:grpSpPr>
        <a:xfrm>
          <a:off x="0" y="0"/>
          <a:ext cx="0" cy="0"/>
          <a:chOff x="0" y="0"/>
          <a:chExt cx="0" cy="0"/>
        </a:xfrm>
      </p:grpSpPr>
      <p:sp>
        <p:nvSpPr>
          <p:cNvPr id="45" name="Shape 0"/>
          <p:cNvSpPr/>
          <p:nvPr/>
        </p:nvSpPr>
        <p:spPr>
          <a:xfrm>
            <a:off x="0" y="0"/>
            <a:ext cx="14630400" cy="8229600"/>
          </a:xfrm>
          <a:prstGeom prst="rect">
            <a:avLst/>
          </a:prstGeom>
          <a:solidFill>
            <a:srgbClr val="EBF4F3"/>
          </a:solidFill>
          <a:ln w="12700">
            <a:miter lim="400000"/>
          </a:ln>
        </p:spPr>
        <p:txBody>
          <a:bodyPr lIns="45719" rIns="45719"/>
          <a:lstStyle/>
          <a:p>
            <a:pPr/>
          </a:p>
        </p:txBody>
      </p:sp>
      <p:sp>
        <p:nvSpPr>
          <p:cNvPr id="46" name="Shape 1"/>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5 master">
    <p:bg>
      <p:bgPr>
        <a:solidFill>
          <a:srgbClr val="000000"/>
        </a:solidFill>
      </p:bgPr>
    </p:bg>
    <p:spTree>
      <p:nvGrpSpPr>
        <p:cNvPr id="1" name=""/>
        <p:cNvGrpSpPr/>
        <p:nvPr/>
      </p:nvGrpSpPr>
      <p:grpSpPr>
        <a:xfrm>
          <a:off x="0" y="0"/>
          <a:ext cx="0" cy="0"/>
          <a:chOff x="0" y="0"/>
          <a:chExt cx="0" cy="0"/>
        </a:xfrm>
      </p:grpSpPr>
      <p:sp>
        <p:nvSpPr>
          <p:cNvPr id="54" name="Shape 0"/>
          <p:cNvSpPr/>
          <p:nvPr/>
        </p:nvSpPr>
        <p:spPr>
          <a:xfrm>
            <a:off x="0" y="0"/>
            <a:ext cx="14630400" cy="8229600"/>
          </a:xfrm>
          <a:prstGeom prst="rect">
            <a:avLst/>
          </a:prstGeom>
          <a:solidFill>
            <a:srgbClr val="EBF4F3"/>
          </a:solidFill>
          <a:ln w="12700">
            <a:miter lim="400000"/>
          </a:ln>
        </p:spPr>
        <p:txBody>
          <a:bodyPr lIns="45719" rIns="45719"/>
          <a:lstStyle/>
          <a:p>
            <a:pPr/>
          </a:p>
        </p:txBody>
      </p:sp>
      <p:sp>
        <p:nvSpPr>
          <p:cNvPr id="55" name="Shape 1"/>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6 master">
    <p:bg>
      <p:bgPr>
        <a:solidFill>
          <a:srgbClr val="000000"/>
        </a:solidFill>
      </p:bgPr>
    </p:bg>
    <p:spTree>
      <p:nvGrpSpPr>
        <p:cNvPr id="1" name=""/>
        <p:cNvGrpSpPr/>
        <p:nvPr/>
      </p:nvGrpSpPr>
      <p:grpSpPr>
        <a:xfrm>
          <a:off x="0" y="0"/>
          <a:ext cx="0" cy="0"/>
          <a:chOff x="0" y="0"/>
          <a:chExt cx="0" cy="0"/>
        </a:xfrm>
      </p:grpSpPr>
      <p:sp>
        <p:nvSpPr>
          <p:cNvPr id="63" name="Shape 0"/>
          <p:cNvSpPr/>
          <p:nvPr/>
        </p:nvSpPr>
        <p:spPr>
          <a:xfrm>
            <a:off x="0" y="0"/>
            <a:ext cx="14630400" cy="8229600"/>
          </a:xfrm>
          <a:prstGeom prst="rect">
            <a:avLst/>
          </a:prstGeom>
          <a:solidFill>
            <a:srgbClr val="EBF4F3"/>
          </a:solidFill>
          <a:ln w="12700">
            <a:miter lim="400000"/>
          </a:ln>
        </p:spPr>
        <p:txBody>
          <a:bodyPr lIns="45719" rIns="45719"/>
          <a:lstStyle/>
          <a:p>
            <a:pPr/>
          </a:p>
        </p:txBody>
      </p:sp>
      <p:sp>
        <p:nvSpPr>
          <p:cNvPr id="64" name="Shape 1"/>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7 master">
    <p:bg>
      <p:bgPr>
        <a:solidFill>
          <a:srgbClr val="000000"/>
        </a:solidFill>
      </p:bgPr>
    </p:bg>
    <p:spTree>
      <p:nvGrpSpPr>
        <p:cNvPr id="1" name=""/>
        <p:cNvGrpSpPr/>
        <p:nvPr/>
      </p:nvGrpSpPr>
      <p:grpSpPr>
        <a:xfrm>
          <a:off x="0" y="0"/>
          <a:ext cx="0" cy="0"/>
          <a:chOff x="0" y="0"/>
          <a:chExt cx="0" cy="0"/>
        </a:xfrm>
      </p:grpSpPr>
      <p:sp>
        <p:nvSpPr>
          <p:cNvPr id="72" name="Shape 0"/>
          <p:cNvSpPr/>
          <p:nvPr/>
        </p:nvSpPr>
        <p:spPr>
          <a:xfrm>
            <a:off x="0" y="0"/>
            <a:ext cx="14630400" cy="8229600"/>
          </a:xfrm>
          <a:prstGeom prst="rect">
            <a:avLst/>
          </a:prstGeom>
          <a:solidFill>
            <a:srgbClr val="EBF4F3"/>
          </a:solidFill>
          <a:ln w="12700">
            <a:miter lim="400000"/>
          </a:ln>
        </p:spPr>
        <p:txBody>
          <a:bodyPr lIns="45719" rIns="45719"/>
          <a:lstStyle/>
          <a:p>
            <a:pPr/>
          </a:p>
        </p:txBody>
      </p:sp>
      <p:sp>
        <p:nvSpPr>
          <p:cNvPr id="73" name="Shape 1"/>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8 master">
    <p:bg>
      <p:bgPr>
        <a:solidFill>
          <a:srgbClr val="000000"/>
        </a:solidFill>
      </p:bgPr>
    </p:bg>
    <p:spTree>
      <p:nvGrpSpPr>
        <p:cNvPr id="1" name=""/>
        <p:cNvGrpSpPr/>
        <p:nvPr/>
      </p:nvGrpSpPr>
      <p:grpSpPr>
        <a:xfrm>
          <a:off x="0" y="0"/>
          <a:ext cx="0" cy="0"/>
          <a:chOff x="0" y="0"/>
          <a:chExt cx="0" cy="0"/>
        </a:xfrm>
      </p:grpSpPr>
      <p:sp>
        <p:nvSpPr>
          <p:cNvPr id="81" name="Shape 0"/>
          <p:cNvSpPr/>
          <p:nvPr/>
        </p:nvSpPr>
        <p:spPr>
          <a:xfrm>
            <a:off x="0" y="0"/>
            <a:ext cx="14630400" cy="8229600"/>
          </a:xfrm>
          <a:prstGeom prst="rect">
            <a:avLst/>
          </a:prstGeom>
          <a:solidFill>
            <a:srgbClr val="EBF4F3"/>
          </a:solidFill>
          <a:ln w="12700">
            <a:miter lim="400000"/>
          </a:ln>
        </p:spPr>
        <p:txBody>
          <a:bodyPr lIns="45719" rIns="45719"/>
          <a:lstStyle/>
          <a:p>
            <a:pPr/>
          </a:p>
        </p:txBody>
      </p:sp>
      <p:sp>
        <p:nvSpPr>
          <p:cNvPr id="82" name="Shape 1"/>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731519" y="110489"/>
            <a:ext cx="13167362" cy="180975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3" name="Body Level One…"/>
          <p:cNvSpPr txBox="1"/>
          <p:nvPr>
            <p:ph type="body" idx="1"/>
          </p:nvPr>
        </p:nvSpPr>
        <p:spPr>
          <a:xfrm>
            <a:off x="731519" y="1920239"/>
            <a:ext cx="13167362" cy="6309362"/>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7071359" y="7408544"/>
            <a:ext cx="3413761" cy="438151"/>
          </a:xfrm>
          <a:prstGeom prst="rect">
            <a:avLst/>
          </a:prstGeom>
          <a:ln w="12700">
            <a:miter lim="400000"/>
          </a:ln>
        </p:spPr>
        <p:txBody>
          <a:bodyPr wrap="none" lIns="45719" rIns="45719" anchor="ctr">
            <a:spAutoFit/>
          </a:bodyPr>
          <a:lstStyle>
            <a:lvl1pPr algn="r">
              <a:defRPr sz="1200">
                <a:latin typeface="+mj-lt"/>
                <a:ea typeface="+mj-ea"/>
                <a:cs typeface="+mj-cs"/>
                <a:sym typeface="Helvetic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0" name="Image 0" descr="Image 0"/>
          <p:cNvPicPr>
            <a:picLocks noChangeAspect="1"/>
          </p:cNvPicPr>
          <p:nvPr/>
        </p:nvPicPr>
        <p:blipFill>
          <a:blip r:embed="rId2">
            <a:extLst/>
          </a:blip>
          <a:stretch>
            <a:fillRect/>
          </a:stretch>
        </p:blipFill>
        <p:spPr>
          <a:xfrm>
            <a:off x="0" y="0"/>
            <a:ext cx="5486400" cy="8229600"/>
          </a:xfrm>
          <a:prstGeom prst="rect">
            <a:avLst/>
          </a:prstGeom>
          <a:ln w="12700">
            <a:miter lim="400000"/>
          </a:ln>
        </p:spPr>
      </p:pic>
      <p:sp>
        <p:nvSpPr>
          <p:cNvPr id="111" name="Text 0"/>
          <p:cNvSpPr txBox="1"/>
          <p:nvPr/>
        </p:nvSpPr>
        <p:spPr>
          <a:xfrm>
            <a:off x="6280189" y="1421367"/>
            <a:ext cx="7556422" cy="13858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4400">
                <a:solidFill>
                  <a:srgbClr val="272D45"/>
                </a:solidFill>
                <a:latin typeface="Kanit Light"/>
                <a:ea typeface="Kanit Light"/>
                <a:cs typeface="Kanit Light"/>
                <a:sym typeface="Kanit Light"/>
              </a:defRPr>
            </a:lvl1pPr>
          </a:lstStyle>
          <a:p>
            <a:pPr/>
            <a:r>
              <a:t>Cloud Computing: The Future of IT Infrastructure</a:t>
            </a:r>
          </a:p>
        </p:txBody>
      </p:sp>
      <p:sp>
        <p:nvSpPr>
          <p:cNvPr id="112" name="Text 1"/>
          <p:cNvSpPr txBox="1"/>
          <p:nvPr/>
        </p:nvSpPr>
        <p:spPr>
          <a:xfrm>
            <a:off x="6280189" y="3179087"/>
            <a:ext cx="7556422" cy="31789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800"/>
              </a:lnSpc>
              <a:defRPr sz="1700">
                <a:solidFill>
                  <a:srgbClr val="2C3249"/>
                </a:solidFill>
                <a:latin typeface="Martel Sans"/>
                <a:ea typeface="Martel Sans"/>
                <a:cs typeface="Martel Sans"/>
                <a:sym typeface="Martel Sans"/>
              </a:defRPr>
            </a:pPr>
            <a:r>
              <a:t>Cloud computing has revolutionized the way businesses approach their information technology (IT) infrastructure. By leveraging remote, scalable, and on-demand computing resources, organizations can harness the power of cloud computing to drive innovation, increase efficiency, and reduce costs. This comprehensive presentation will explore the key aspects of cloud computing, its evolution, service models, deployment options, and the exciting future that lies ahead.</a:t>
            </a:r>
          </a:p>
          <a:p>
            <a:pPr>
              <a:lnSpc>
                <a:spcPts val="2800"/>
              </a:lnSpc>
              <a:defRPr sz="1700">
                <a:solidFill>
                  <a:srgbClr val="2C3249"/>
                </a:solidFill>
                <a:latin typeface="Martel Sans"/>
                <a:ea typeface="Martel Sans"/>
                <a:cs typeface="Martel Sans"/>
                <a:sym typeface="Martel Sans"/>
              </a:defRPr>
            </a:pPr>
          </a:p>
          <a:p>
            <a:pPr>
              <a:lnSpc>
                <a:spcPts val="2800"/>
              </a:lnSpc>
              <a:defRPr sz="1700">
                <a:solidFill>
                  <a:srgbClr val="2C3249"/>
                </a:solidFill>
                <a:latin typeface="Martel Sans"/>
                <a:ea typeface="Martel Sans"/>
                <a:cs typeface="Martel Sans"/>
                <a:sym typeface="Martel Sans"/>
              </a:defRPr>
            </a:pPr>
            <a:r>
              <a:t>                                                                           -By Sai Charan Murari</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3" name="Image 0" descr="Image 0"/>
          <p:cNvPicPr>
            <a:picLocks noChangeAspect="1"/>
          </p:cNvPicPr>
          <p:nvPr/>
        </p:nvPicPr>
        <p:blipFill>
          <a:blip r:embed="rId2">
            <a:extLst/>
          </a:blip>
          <a:stretch>
            <a:fillRect/>
          </a:stretch>
        </p:blipFill>
        <p:spPr>
          <a:xfrm>
            <a:off x="9144000" y="0"/>
            <a:ext cx="5486400" cy="8229600"/>
          </a:xfrm>
          <a:prstGeom prst="rect">
            <a:avLst/>
          </a:prstGeom>
          <a:ln w="12700">
            <a:miter lim="400000"/>
          </a:ln>
        </p:spPr>
      </p:pic>
      <p:sp>
        <p:nvSpPr>
          <p:cNvPr id="224" name="Text 0"/>
          <p:cNvSpPr txBox="1"/>
          <p:nvPr/>
        </p:nvSpPr>
        <p:spPr>
          <a:xfrm>
            <a:off x="624482" y="839628"/>
            <a:ext cx="6238957" cy="53910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4300"/>
              </a:lnSpc>
              <a:defRPr sz="3500">
                <a:solidFill>
                  <a:srgbClr val="272D45"/>
                </a:solidFill>
                <a:latin typeface="Kanit Light"/>
                <a:ea typeface="Kanit Light"/>
                <a:cs typeface="Kanit Light"/>
                <a:sym typeface="Kanit Light"/>
              </a:defRPr>
            </a:lvl1pPr>
          </a:lstStyle>
          <a:p>
            <a:pPr/>
            <a:r>
              <a:t>The Future of Cloud Computing</a:t>
            </a:r>
          </a:p>
        </p:txBody>
      </p:sp>
      <p:sp>
        <p:nvSpPr>
          <p:cNvPr id="225" name="Shape 1"/>
          <p:cNvSpPr/>
          <p:nvPr/>
        </p:nvSpPr>
        <p:spPr>
          <a:xfrm>
            <a:off x="880704" y="1664851"/>
            <a:ext cx="22861" cy="5725121"/>
          </a:xfrm>
          <a:prstGeom prst="roundRect">
            <a:avLst>
              <a:gd name="adj" fmla="val 50000"/>
            </a:avLst>
          </a:prstGeom>
          <a:solidFill>
            <a:srgbClr val="C5D2CF"/>
          </a:solidFill>
          <a:ln w="12700">
            <a:miter lim="400000"/>
          </a:ln>
        </p:spPr>
        <p:txBody>
          <a:bodyPr lIns="45719" rIns="45719"/>
          <a:lstStyle/>
          <a:p>
            <a:pPr/>
          </a:p>
        </p:txBody>
      </p:sp>
      <p:sp>
        <p:nvSpPr>
          <p:cNvPr id="226" name="Shape 2"/>
          <p:cNvSpPr/>
          <p:nvPr/>
        </p:nvSpPr>
        <p:spPr>
          <a:xfrm>
            <a:off x="1070015" y="2054899"/>
            <a:ext cx="624484" cy="22861"/>
          </a:xfrm>
          <a:prstGeom prst="roundRect">
            <a:avLst>
              <a:gd name="adj" fmla="val 50000"/>
            </a:avLst>
          </a:prstGeom>
          <a:solidFill>
            <a:srgbClr val="C5D2CF"/>
          </a:solidFill>
          <a:ln w="12700">
            <a:miter lim="400000"/>
          </a:ln>
        </p:spPr>
        <p:txBody>
          <a:bodyPr lIns="45719" rIns="45719"/>
          <a:lstStyle/>
          <a:p>
            <a:pPr/>
          </a:p>
        </p:txBody>
      </p:sp>
      <p:sp>
        <p:nvSpPr>
          <p:cNvPr id="227" name="Shape 3"/>
          <p:cNvSpPr/>
          <p:nvPr/>
        </p:nvSpPr>
        <p:spPr>
          <a:xfrm>
            <a:off x="691395" y="1865590"/>
            <a:ext cx="401480" cy="401480"/>
          </a:xfrm>
          <a:prstGeom prst="roundRect">
            <a:avLst>
              <a:gd name="adj" fmla="val 18669"/>
            </a:avLst>
          </a:prstGeom>
          <a:solidFill>
            <a:srgbClr val="DFECE9"/>
          </a:solidFill>
          <a:ln w="7620">
            <a:solidFill>
              <a:srgbClr val="C5D2CF"/>
            </a:solidFill>
          </a:ln>
        </p:spPr>
        <p:txBody>
          <a:bodyPr lIns="45719" rIns="45719"/>
          <a:lstStyle/>
          <a:p>
            <a:pPr/>
          </a:p>
        </p:txBody>
      </p:sp>
      <p:sp>
        <p:nvSpPr>
          <p:cNvPr id="228" name="Text 4"/>
          <p:cNvSpPr txBox="1"/>
          <p:nvPr/>
        </p:nvSpPr>
        <p:spPr>
          <a:xfrm>
            <a:off x="811622" y="1932502"/>
            <a:ext cx="161027" cy="27469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2100"/>
              </a:lnSpc>
              <a:defRPr sz="2100">
                <a:solidFill>
                  <a:srgbClr val="2C3249"/>
                </a:solidFill>
                <a:latin typeface="Kanit Light"/>
                <a:ea typeface="Kanit Light"/>
                <a:cs typeface="Kanit Light"/>
                <a:sym typeface="Kanit Light"/>
              </a:defRPr>
            </a:lvl1pPr>
          </a:lstStyle>
          <a:p>
            <a:pPr/>
            <a:r>
              <a:t>1</a:t>
            </a:r>
          </a:p>
        </p:txBody>
      </p:sp>
      <p:sp>
        <p:nvSpPr>
          <p:cNvPr id="229" name="Text 5"/>
          <p:cNvSpPr txBox="1"/>
          <p:nvPr/>
        </p:nvSpPr>
        <p:spPr>
          <a:xfrm>
            <a:off x="1873568" y="1843207"/>
            <a:ext cx="1620987" cy="26301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100"/>
              </a:lnSpc>
              <a:defRPr sz="1700">
                <a:solidFill>
                  <a:srgbClr val="2C3249"/>
                </a:solidFill>
                <a:latin typeface="Kanit Light"/>
                <a:ea typeface="Kanit Light"/>
                <a:cs typeface="Kanit Light"/>
                <a:sym typeface="Kanit Light"/>
              </a:defRPr>
            </a:lvl1pPr>
          </a:lstStyle>
          <a:p>
            <a:pPr/>
            <a:r>
              <a:t>Edge Computing</a:t>
            </a:r>
          </a:p>
        </p:txBody>
      </p:sp>
      <p:sp>
        <p:nvSpPr>
          <p:cNvPr id="230" name="Text 6"/>
          <p:cNvSpPr txBox="1"/>
          <p:nvPr/>
        </p:nvSpPr>
        <p:spPr>
          <a:xfrm>
            <a:off x="1873568" y="2229087"/>
            <a:ext cx="6645951" cy="82321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200"/>
              </a:lnSpc>
              <a:defRPr sz="1400">
                <a:solidFill>
                  <a:srgbClr val="2C3249"/>
                </a:solidFill>
                <a:latin typeface="Martel Sans"/>
                <a:ea typeface="Martel Sans"/>
                <a:cs typeface="Martel Sans"/>
                <a:sym typeface="Martel Sans"/>
              </a:defRPr>
            </a:lvl1pPr>
          </a:lstStyle>
          <a:p>
            <a:pPr/>
            <a:r>
              <a:t>The rise of edge computing, where data processing and analysis occur closer to the source of data, will enable faster response times and reduced reliance on centralized cloud infrastructure, especially for time-sensitive applications.</a:t>
            </a:r>
          </a:p>
        </p:txBody>
      </p:sp>
      <p:sp>
        <p:nvSpPr>
          <p:cNvPr id="231" name="Shape 7"/>
          <p:cNvSpPr/>
          <p:nvPr/>
        </p:nvSpPr>
        <p:spPr>
          <a:xfrm>
            <a:off x="1070015" y="3832383"/>
            <a:ext cx="624484" cy="22861"/>
          </a:xfrm>
          <a:prstGeom prst="roundRect">
            <a:avLst>
              <a:gd name="adj" fmla="val 50000"/>
            </a:avLst>
          </a:prstGeom>
          <a:solidFill>
            <a:srgbClr val="C5D2CF"/>
          </a:solidFill>
          <a:ln w="12700">
            <a:miter lim="400000"/>
          </a:ln>
        </p:spPr>
        <p:txBody>
          <a:bodyPr lIns="45719" rIns="45719"/>
          <a:lstStyle/>
          <a:p>
            <a:pPr/>
          </a:p>
        </p:txBody>
      </p:sp>
      <p:sp>
        <p:nvSpPr>
          <p:cNvPr id="232" name="Shape 8"/>
          <p:cNvSpPr/>
          <p:nvPr/>
        </p:nvSpPr>
        <p:spPr>
          <a:xfrm>
            <a:off x="691395" y="3643074"/>
            <a:ext cx="401480" cy="401480"/>
          </a:xfrm>
          <a:prstGeom prst="roundRect">
            <a:avLst>
              <a:gd name="adj" fmla="val 18669"/>
            </a:avLst>
          </a:prstGeom>
          <a:solidFill>
            <a:srgbClr val="DFECE9"/>
          </a:solidFill>
          <a:ln w="7620">
            <a:solidFill>
              <a:srgbClr val="C5D2CF"/>
            </a:solidFill>
          </a:ln>
        </p:spPr>
        <p:txBody>
          <a:bodyPr lIns="45719" rIns="45719"/>
          <a:lstStyle/>
          <a:p>
            <a:pPr/>
          </a:p>
        </p:txBody>
      </p:sp>
      <p:sp>
        <p:nvSpPr>
          <p:cNvPr id="233" name="Text 9"/>
          <p:cNvSpPr txBox="1"/>
          <p:nvPr/>
        </p:nvSpPr>
        <p:spPr>
          <a:xfrm>
            <a:off x="811563" y="3709987"/>
            <a:ext cx="161026" cy="27469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2100"/>
              </a:lnSpc>
              <a:defRPr sz="2100">
                <a:solidFill>
                  <a:srgbClr val="2C3249"/>
                </a:solidFill>
                <a:latin typeface="Kanit Light"/>
                <a:ea typeface="Kanit Light"/>
                <a:cs typeface="Kanit Light"/>
                <a:sym typeface="Kanit Light"/>
              </a:defRPr>
            </a:lvl1pPr>
          </a:lstStyle>
          <a:p>
            <a:pPr/>
            <a:r>
              <a:t>2</a:t>
            </a:r>
          </a:p>
        </p:txBody>
      </p:sp>
      <p:sp>
        <p:nvSpPr>
          <p:cNvPr id="234" name="Text 10"/>
          <p:cNvSpPr txBox="1"/>
          <p:nvPr/>
        </p:nvSpPr>
        <p:spPr>
          <a:xfrm>
            <a:off x="1873568" y="3620691"/>
            <a:ext cx="4117225" cy="26301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100"/>
              </a:lnSpc>
              <a:defRPr sz="1700">
                <a:solidFill>
                  <a:srgbClr val="2C3249"/>
                </a:solidFill>
                <a:latin typeface="Kanit Light"/>
                <a:ea typeface="Kanit Light"/>
                <a:cs typeface="Kanit Light"/>
                <a:sym typeface="Kanit Light"/>
              </a:defRPr>
            </a:lvl1pPr>
          </a:lstStyle>
          <a:p>
            <a:pPr/>
            <a:r>
              <a:t>Artificial Intelligence and Machine Learning</a:t>
            </a:r>
          </a:p>
        </p:txBody>
      </p:sp>
      <p:sp>
        <p:nvSpPr>
          <p:cNvPr id="235" name="Text 11"/>
          <p:cNvSpPr txBox="1"/>
          <p:nvPr/>
        </p:nvSpPr>
        <p:spPr>
          <a:xfrm>
            <a:off x="1873568" y="4006572"/>
            <a:ext cx="6645951" cy="110261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200"/>
              </a:lnSpc>
              <a:defRPr sz="1400">
                <a:solidFill>
                  <a:srgbClr val="2C3249"/>
                </a:solidFill>
                <a:latin typeface="Martel Sans"/>
                <a:ea typeface="Martel Sans"/>
                <a:cs typeface="Martel Sans"/>
                <a:sym typeface="Martel Sans"/>
              </a:defRPr>
            </a:lvl1pPr>
          </a:lstStyle>
          <a:p>
            <a:pPr/>
            <a:r>
              <a:t>The integration of cloud computing with advanced AI and machine learning technologies will enable more intelligent and automated decision-making, driving enhanced business insights, personalized experiences, and innovative cloud-based services.</a:t>
            </a:r>
          </a:p>
        </p:txBody>
      </p:sp>
      <p:sp>
        <p:nvSpPr>
          <p:cNvPr id="236" name="Shape 12"/>
          <p:cNvSpPr/>
          <p:nvPr/>
        </p:nvSpPr>
        <p:spPr>
          <a:xfrm>
            <a:off x="1070015" y="5895380"/>
            <a:ext cx="624484" cy="22861"/>
          </a:xfrm>
          <a:prstGeom prst="roundRect">
            <a:avLst>
              <a:gd name="adj" fmla="val 50000"/>
            </a:avLst>
          </a:prstGeom>
          <a:solidFill>
            <a:srgbClr val="C5D2CF"/>
          </a:solidFill>
          <a:ln w="12700">
            <a:miter lim="400000"/>
          </a:ln>
        </p:spPr>
        <p:txBody>
          <a:bodyPr lIns="45719" rIns="45719"/>
          <a:lstStyle/>
          <a:p>
            <a:pPr/>
          </a:p>
        </p:txBody>
      </p:sp>
      <p:sp>
        <p:nvSpPr>
          <p:cNvPr id="237" name="Shape 13"/>
          <p:cNvSpPr/>
          <p:nvPr/>
        </p:nvSpPr>
        <p:spPr>
          <a:xfrm>
            <a:off x="691395" y="5706069"/>
            <a:ext cx="401480" cy="401480"/>
          </a:xfrm>
          <a:prstGeom prst="roundRect">
            <a:avLst>
              <a:gd name="adj" fmla="val 18669"/>
            </a:avLst>
          </a:prstGeom>
          <a:solidFill>
            <a:srgbClr val="DFECE9"/>
          </a:solidFill>
          <a:ln w="7620">
            <a:solidFill>
              <a:srgbClr val="C5D2CF"/>
            </a:solidFill>
          </a:ln>
        </p:spPr>
        <p:txBody>
          <a:bodyPr lIns="45719" rIns="45719"/>
          <a:lstStyle/>
          <a:p>
            <a:pPr/>
          </a:p>
        </p:txBody>
      </p:sp>
      <p:sp>
        <p:nvSpPr>
          <p:cNvPr id="238" name="Text 14"/>
          <p:cNvSpPr txBox="1"/>
          <p:nvPr/>
        </p:nvSpPr>
        <p:spPr>
          <a:xfrm>
            <a:off x="811562" y="5772982"/>
            <a:ext cx="161027" cy="27469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2100"/>
              </a:lnSpc>
              <a:defRPr sz="2100">
                <a:solidFill>
                  <a:srgbClr val="2C3249"/>
                </a:solidFill>
                <a:latin typeface="Kanit Light"/>
                <a:ea typeface="Kanit Light"/>
                <a:cs typeface="Kanit Light"/>
                <a:sym typeface="Kanit Light"/>
              </a:defRPr>
            </a:lvl1pPr>
          </a:lstStyle>
          <a:p>
            <a:pPr/>
            <a:r>
              <a:t>3</a:t>
            </a:r>
          </a:p>
        </p:txBody>
      </p:sp>
      <p:sp>
        <p:nvSpPr>
          <p:cNvPr id="239" name="Text 15"/>
          <p:cNvSpPr txBox="1"/>
          <p:nvPr/>
        </p:nvSpPr>
        <p:spPr>
          <a:xfrm>
            <a:off x="1873568" y="5683687"/>
            <a:ext cx="2204802" cy="26301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100"/>
              </a:lnSpc>
              <a:defRPr sz="1700">
                <a:solidFill>
                  <a:srgbClr val="2C3249"/>
                </a:solidFill>
                <a:latin typeface="Kanit Light"/>
                <a:ea typeface="Kanit Light"/>
                <a:cs typeface="Kanit Light"/>
                <a:sym typeface="Kanit Light"/>
              </a:defRPr>
            </a:lvl1pPr>
          </a:lstStyle>
          <a:p>
            <a:pPr/>
            <a:r>
              <a:t>Internet of Things (IoT)</a:t>
            </a:r>
          </a:p>
        </p:txBody>
      </p:sp>
      <p:sp>
        <p:nvSpPr>
          <p:cNvPr id="240" name="Text 16"/>
          <p:cNvSpPr txBox="1"/>
          <p:nvPr/>
        </p:nvSpPr>
        <p:spPr>
          <a:xfrm>
            <a:off x="1873568" y="6069567"/>
            <a:ext cx="6645951" cy="110261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200"/>
              </a:lnSpc>
              <a:defRPr sz="1400">
                <a:solidFill>
                  <a:srgbClr val="2C3249"/>
                </a:solidFill>
                <a:latin typeface="Martel Sans"/>
                <a:ea typeface="Martel Sans"/>
                <a:cs typeface="Martel Sans"/>
                <a:sym typeface="Martel Sans"/>
              </a:defRPr>
            </a:lvl1pPr>
          </a:lstStyle>
          <a:p>
            <a:pPr/>
            <a:r>
              <a:t>The proliferation of IoT devices will lead to an exponential increase in data generation, which can be effectively managed and analyzed through cloud-based platforms, enabling real-time monitoring, predictive maintenance, and optimized operations across various industries.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4" name="Image 0" descr="Image 0"/>
          <p:cNvPicPr>
            <a:picLocks noChangeAspect="1"/>
          </p:cNvPicPr>
          <p:nvPr/>
        </p:nvPicPr>
        <p:blipFill>
          <a:blip r:embed="rId2">
            <a:extLst/>
          </a:blip>
          <a:stretch>
            <a:fillRect/>
          </a:stretch>
        </p:blipFill>
        <p:spPr>
          <a:xfrm>
            <a:off x="0" y="0"/>
            <a:ext cx="5486400" cy="8229600"/>
          </a:xfrm>
          <a:prstGeom prst="rect">
            <a:avLst/>
          </a:prstGeom>
          <a:ln w="12700">
            <a:miter lim="400000"/>
          </a:ln>
        </p:spPr>
      </p:pic>
      <p:sp>
        <p:nvSpPr>
          <p:cNvPr id="115" name="Text 0"/>
          <p:cNvSpPr txBox="1"/>
          <p:nvPr/>
        </p:nvSpPr>
        <p:spPr>
          <a:xfrm>
            <a:off x="6235184" y="760214"/>
            <a:ext cx="6357244" cy="6509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200"/>
              </a:lnSpc>
              <a:defRPr sz="4200">
                <a:solidFill>
                  <a:srgbClr val="272D45"/>
                </a:solidFill>
                <a:latin typeface="Kanit Light"/>
                <a:ea typeface="Kanit Light"/>
                <a:cs typeface="Kanit Light"/>
                <a:sym typeface="Kanit Light"/>
              </a:defRPr>
            </a:lvl1pPr>
          </a:lstStyle>
          <a:p>
            <a:pPr/>
            <a:r>
              <a:t>What is Cloud Computing?</a:t>
            </a:r>
          </a:p>
        </p:txBody>
      </p:sp>
      <p:sp>
        <p:nvSpPr>
          <p:cNvPr id="116" name="Shape 1"/>
          <p:cNvSpPr/>
          <p:nvPr/>
        </p:nvSpPr>
        <p:spPr>
          <a:xfrm>
            <a:off x="6235184" y="1990249"/>
            <a:ext cx="481371" cy="481371"/>
          </a:xfrm>
          <a:prstGeom prst="roundRect">
            <a:avLst>
              <a:gd name="adj" fmla="val 18667"/>
            </a:avLst>
          </a:prstGeom>
          <a:solidFill>
            <a:srgbClr val="DFECE9"/>
          </a:solidFill>
          <a:ln w="7620">
            <a:solidFill>
              <a:srgbClr val="C5D2CF"/>
            </a:solidFill>
          </a:ln>
        </p:spPr>
        <p:txBody>
          <a:bodyPr lIns="45719" rIns="45719"/>
          <a:lstStyle/>
          <a:p>
            <a:pPr/>
          </a:p>
        </p:txBody>
      </p:sp>
      <p:sp>
        <p:nvSpPr>
          <p:cNvPr id="117" name="Text 2"/>
          <p:cNvSpPr txBox="1"/>
          <p:nvPr/>
        </p:nvSpPr>
        <p:spPr>
          <a:xfrm>
            <a:off x="6381170" y="2070497"/>
            <a:ext cx="189279" cy="32701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2500"/>
              </a:lnSpc>
              <a:defRPr sz="2500">
                <a:solidFill>
                  <a:srgbClr val="2C3249"/>
                </a:solidFill>
                <a:latin typeface="Kanit Light"/>
                <a:ea typeface="Kanit Light"/>
                <a:cs typeface="Kanit Light"/>
                <a:sym typeface="Kanit Light"/>
              </a:defRPr>
            </a:lvl1pPr>
          </a:lstStyle>
          <a:p>
            <a:pPr/>
            <a:r>
              <a:t>1</a:t>
            </a:r>
          </a:p>
        </p:txBody>
      </p:sp>
      <p:sp>
        <p:nvSpPr>
          <p:cNvPr id="118" name="Text 3"/>
          <p:cNvSpPr txBox="1"/>
          <p:nvPr/>
        </p:nvSpPr>
        <p:spPr>
          <a:xfrm>
            <a:off x="6930390" y="1990249"/>
            <a:ext cx="3021093" cy="65569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600"/>
              </a:lnSpc>
              <a:defRPr sz="2100">
                <a:solidFill>
                  <a:srgbClr val="2C3249"/>
                </a:solidFill>
                <a:latin typeface="Kanit Light"/>
                <a:ea typeface="Kanit Light"/>
                <a:cs typeface="Kanit Light"/>
                <a:sym typeface="Kanit Light"/>
              </a:defRPr>
            </a:lvl1pPr>
          </a:lstStyle>
          <a:p>
            <a:pPr/>
            <a:r>
              <a:t>On-Demand Computing Resources</a:t>
            </a:r>
          </a:p>
        </p:txBody>
      </p:sp>
      <p:sp>
        <p:nvSpPr>
          <p:cNvPr id="119" name="Text 4"/>
          <p:cNvSpPr txBox="1"/>
          <p:nvPr/>
        </p:nvSpPr>
        <p:spPr>
          <a:xfrm>
            <a:off x="6930390" y="2787014"/>
            <a:ext cx="3021093" cy="22920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600"/>
              </a:lnSpc>
              <a:defRPr sz="1600">
                <a:solidFill>
                  <a:srgbClr val="2C3249"/>
                </a:solidFill>
                <a:latin typeface="Martel Sans"/>
                <a:ea typeface="Martel Sans"/>
                <a:cs typeface="Martel Sans"/>
                <a:sym typeface="Martel Sans"/>
              </a:defRPr>
            </a:lvl1pPr>
          </a:lstStyle>
          <a:p>
            <a:pPr/>
            <a:r>
              <a:t>Cloud computing allows users to access and utilize computing resources, such as storage, processing power, and software, on-demand over the internet, without the need to manage the underlying infrastructure.</a:t>
            </a:r>
          </a:p>
        </p:txBody>
      </p:sp>
      <p:sp>
        <p:nvSpPr>
          <p:cNvPr id="120" name="Shape 5"/>
          <p:cNvSpPr/>
          <p:nvPr/>
        </p:nvSpPr>
        <p:spPr>
          <a:xfrm>
            <a:off x="10165318" y="1990249"/>
            <a:ext cx="481371" cy="481371"/>
          </a:xfrm>
          <a:prstGeom prst="roundRect">
            <a:avLst>
              <a:gd name="adj" fmla="val 18667"/>
            </a:avLst>
          </a:prstGeom>
          <a:solidFill>
            <a:srgbClr val="DFECE9"/>
          </a:solidFill>
          <a:ln w="7620">
            <a:solidFill>
              <a:srgbClr val="C5D2CF"/>
            </a:solidFill>
          </a:ln>
        </p:spPr>
        <p:txBody>
          <a:bodyPr lIns="45719" rIns="45719"/>
          <a:lstStyle/>
          <a:p>
            <a:pPr/>
          </a:p>
        </p:txBody>
      </p:sp>
      <p:sp>
        <p:nvSpPr>
          <p:cNvPr id="121" name="Text 6"/>
          <p:cNvSpPr txBox="1"/>
          <p:nvPr/>
        </p:nvSpPr>
        <p:spPr>
          <a:xfrm>
            <a:off x="10311303" y="2070497"/>
            <a:ext cx="189280" cy="32701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2500"/>
              </a:lnSpc>
              <a:defRPr sz="2500">
                <a:solidFill>
                  <a:srgbClr val="2C3249"/>
                </a:solidFill>
                <a:latin typeface="Kanit Light"/>
                <a:ea typeface="Kanit Light"/>
                <a:cs typeface="Kanit Light"/>
                <a:sym typeface="Kanit Light"/>
              </a:defRPr>
            </a:lvl1pPr>
          </a:lstStyle>
          <a:p>
            <a:pPr/>
            <a:r>
              <a:t>2</a:t>
            </a:r>
          </a:p>
        </p:txBody>
      </p:sp>
      <p:sp>
        <p:nvSpPr>
          <p:cNvPr id="122" name="Text 7"/>
          <p:cNvSpPr txBox="1"/>
          <p:nvPr/>
        </p:nvSpPr>
        <p:spPr>
          <a:xfrm>
            <a:off x="10860523" y="1990249"/>
            <a:ext cx="2414434" cy="32549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600"/>
              </a:lnSpc>
              <a:defRPr sz="2100">
                <a:solidFill>
                  <a:srgbClr val="2C3249"/>
                </a:solidFill>
                <a:latin typeface="Kanit Light"/>
                <a:ea typeface="Kanit Light"/>
                <a:cs typeface="Kanit Light"/>
                <a:sym typeface="Kanit Light"/>
              </a:defRPr>
            </a:lvl1pPr>
          </a:lstStyle>
          <a:p>
            <a:pPr/>
            <a:r>
              <a:t>Scalable and Elastic</a:t>
            </a:r>
          </a:p>
        </p:txBody>
      </p:sp>
      <p:sp>
        <p:nvSpPr>
          <p:cNvPr id="123" name="Text 8"/>
          <p:cNvSpPr txBox="1"/>
          <p:nvPr/>
        </p:nvSpPr>
        <p:spPr>
          <a:xfrm>
            <a:off x="10860523" y="2452807"/>
            <a:ext cx="3021093" cy="19618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600"/>
              </a:lnSpc>
              <a:defRPr sz="1600">
                <a:solidFill>
                  <a:srgbClr val="2C3249"/>
                </a:solidFill>
                <a:latin typeface="Martel Sans"/>
                <a:ea typeface="Martel Sans"/>
                <a:cs typeface="Martel Sans"/>
                <a:sym typeface="Martel Sans"/>
              </a:defRPr>
            </a:lvl1pPr>
          </a:lstStyle>
          <a:p>
            <a:pPr/>
            <a:r>
              <a:t>Cloud computing platforms can dynamically scale computing resources up or down based on user demand, providing flexibility and the ability to adapt to changing business needs.</a:t>
            </a:r>
          </a:p>
        </p:txBody>
      </p:sp>
      <p:sp>
        <p:nvSpPr>
          <p:cNvPr id="124" name="Shape 9"/>
          <p:cNvSpPr/>
          <p:nvPr/>
        </p:nvSpPr>
        <p:spPr>
          <a:xfrm>
            <a:off x="6235184" y="5979914"/>
            <a:ext cx="481371" cy="481371"/>
          </a:xfrm>
          <a:prstGeom prst="roundRect">
            <a:avLst>
              <a:gd name="adj" fmla="val 18667"/>
            </a:avLst>
          </a:prstGeom>
          <a:solidFill>
            <a:srgbClr val="DFECE9"/>
          </a:solidFill>
          <a:ln w="7620">
            <a:solidFill>
              <a:srgbClr val="C5D2CF"/>
            </a:solidFill>
          </a:ln>
        </p:spPr>
        <p:txBody>
          <a:bodyPr lIns="45719" rIns="45719"/>
          <a:lstStyle/>
          <a:p>
            <a:pPr/>
          </a:p>
        </p:txBody>
      </p:sp>
      <p:sp>
        <p:nvSpPr>
          <p:cNvPr id="125" name="Text 10"/>
          <p:cNvSpPr txBox="1"/>
          <p:nvPr/>
        </p:nvSpPr>
        <p:spPr>
          <a:xfrm>
            <a:off x="6381170" y="6060161"/>
            <a:ext cx="189279" cy="32702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2500"/>
              </a:lnSpc>
              <a:defRPr sz="2500">
                <a:solidFill>
                  <a:srgbClr val="2C3249"/>
                </a:solidFill>
                <a:latin typeface="Kanit Light"/>
                <a:ea typeface="Kanit Light"/>
                <a:cs typeface="Kanit Light"/>
                <a:sym typeface="Kanit Light"/>
              </a:defRPr>
            </a:lvl1pPr>
          </a:lstStyle>
          <a:p>
            <a:pPr/>
            <a:r>
              <a:t>3</a:t>
            </a:r>
          </a:p>
        </p:txBody>
      </p:sp>
      <p:sp>
        <p:nvSpPr>
          <p:cNvPr id="126" name="Text 11"/>
          <p:cNvSpPr txBox="1"/>
          <p:nvPr/>
        </p:nvSpPr>
        <p:spPr>
          <a:xfrm>
            <a:off x="6930390" y="5979914"/>
            <a:ext cx="2517962" cy="32549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600"/>
              </a:lnSpc>
              <a:defRPr sz="2100">
                <a:solidFill>
                  <a:srgbClr val="2C3249"/>
                </a:solidFill>
                <a:latin typeface="Kanit Light"/>
                <a:ea typeface="Kanit Light"/>
                <a:cs typeface="Kanit Light"/>
                <a:sym typeface="Kanit Light"/>
              </a:defRPr>
            </a:lvl1pPr>
          </a:lstStyle>
          <a:p>
            <a:pPr/>
            <a:r>
              <a:t>Shared Infrastructure</a:t>
            </a:r>
          </a:p>
        </p:txBody>
      </p:sp>
      <p:sp>
        <p:nvSpPr>
          <p:cNvPr id="127" name="Text 12"/>
          <p:cNvSpPr txBox="1"/>
          <p:nvPr/>
        </p:nvSpPr>
        <p:spPr>
          <a:xfrm>
            <a:off x="6930390" y="6442471"/>
            <a:ext cx="6951227" cy="9712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600"/>
              </a:lnSpc>
              <a:defRPr sz="1600">
                <a:solidFill>
                  <a:srgbClr val="2C3249"/>
                </a:solidFill>
                <a:latin typeface="Martel Sans"/>
                <a:ea typeface="Martel Sans"/>
                <a:cs typeface="Martel Sans"/>
                <a:sym typeface="Martel Sans"/>
              </a:defRPr>
            </a:lvl1pPr>
          </a:lstStyle>
          <a:p>
            <a:pPr/>
            <a:r>
              <a:t>Cloud computing leverages a shared pool of configurable computing resources, enabling efficient utilization and cost-effective access to technology for businesses of all sizes.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9" name="Image 0" descr="Image 0"/>
          <p:cNvPicPr>
            <a:picLocks noChangeAspect="1"/>
          </p:cNvPicPr>
          <p:nvPr/>
        </p:nvPicPr>
        <p:blipFill>
          <a:blip r:embed="rId2">
            <a:extLst/>
          </a:blip>
          <a:stretch>
            <a:fillRect/>
          </a:stretch>
        </p:blipFill>
        <p:spPr>
          <a:xfrm>
            <a:off x="0" y="0"/>
            <a:ext cx="5486400" cy="8229600"/>
          </a:xfrm>
          <a:prstGeom prst="rect">
            <a:avLst/>
          </a:prstGeom>
          <a:ln w="12700">
            <a:miter lim="400000"/>
          </a:ln>
        </p:spPr>
      </p:pic>
      <p:sp>
        <p:nvSpPr>
          <p:cNvPr id="130" name="Text 0"/>
          <p:cNvSpPr txBox="1"/>
          <p:nvPr/>
        </p:nvSpPr>
        <p:spPr>
          <a:xfrm>
            <a:off x="6173747" y="666750"/>
            <a:ext cx="6397490" cy="59866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4800"/>
              </a:lnSpc>
              <a:defRPr sz="3800">
                <a:solidFill>
                  <a:srgbClr val="272D45"/>
                </a:solidFill>
                <a:latin typeface="Kanit Light"/>
                <a:ea typeface="Kanit Light"/>
                <a:cs typeface="Kanit Light"/>
                <a:sym typeface="Kanit Light"/>
              </a:defRPr>
            </a:lvl1pPr>
          </a:lstStyle>
          <a:p>
            <a:pPr/>
            <a:r>
              <a:t>Evolution of Cloud Computing</a:t>
            </a:r>
          </a:p>
        </p:txBody>
      </p:sp>
      <p:sp>
        <p:nvSpPr>
          <p:cNvPr id="131" name="Shape 1"/>
          <p:cNvSpPr/>
          <p:nvPr/>
        </p:nvSpPr>
        <p:spPr>
          <a:xfrm>
            <a:off x="6456877" y="1575077"/>
            <a:ext cx="22861" cy="5987655"/>
          </a:xfrm>
          <a:prstGeom prst="roundRect">
            <a:avLst>
              <a:gd name="adj" fmla="val 50000"/>
            </a:avLst>
          </a:prstGeom>
          <a:solidFill>
            <a:srgbClr val="C5D2CF"/>
          </a:solidFill>
          <a:ln w="12700">
            <a:miter lim="400000"/>
          </a:ln>
        </p:spPr>
        <p:txBody>
          <a:bodyPr lIns="45719" rIns="45719"/>
          <a:lstStyle/>
          <a:p>
            <a:pPr/>
          </a:p>
        </p:txBody>
      </p:sp>
      <p:sp>
        <p:nvSpPr>
          <p:cNvPr id="132" name="Shape 2"/>
          <p:cNvSpPr/>
          <p:nvPr/>
        </p:nvSpPr>
        <p:spPr>
          <a:xfrm>
            <a:off x="6666369" y="2005370"/>
            <a:ext cx="687349" cy="22861"/>
          </a:xfrm>
          <a:prstGeom prst="roundRect">
            <a:avLst>
              <a:gd name="adj" fmla="val 50000"/>
            </a:avLst>
          </a:prstGeom>
          <a:solidFill>
            <a:srgbClr val="C5D2CF"/>
          </a:solidFill>
          <a:ln w="12700">
            <a:miter lim="400000"/>
          </a:ln>
        </p:spPr>
        <p:txBody>
          <a:bodyPr lIns="45719" rIns="45719"/>
          <a:lstStyle/>
          <a:p>
            <a:pPr/>
          </a:p>
        </p:txBody>
      </p:sp>
      <p:sp>
        <p:nvSpPr>
          <p:cNvPr id="133" name="Shape 3"/>
          <p:cNvSpPr/>
          <p:nvPr/>
        </p:nvSpPr>
        <p:spPr>
          <a:xfrm>
            <a:off x="6247388" y="1795939"/>
            <a:ext cx="441842" cy="441842"/>
          </a:xfrm>
          <a:prstGeom prst="roundRect">
            <a:avLst>
              <a:gd name="adj" fmla="val 18670"/>
            </a:avLst>
          </a:prstGeom>
          <a:solidFill>
            <a:srgbClr val="DFECE9"/>
          </a:solidFill>
          <a:ln w="7620">
            <a:solidFill>
              <a:srgbClr val="C5D2CF"/>
            </a:solidFill>
          </a:ln>
        </p:spPr>
        <p:txBody>
          <a:bodyPr lIns="45719" rIns="45719"/>
          <a:lstStyle/>
          <a:p>
            <a:pPr/>
          </a:p>
        </p:txBody>
      </p:sp>
      <p:sp>
        <p:nvSpPr>
          <p:cNvPr id="134" name="Text 4"/>
          <p:cNvSpPr txBox="1"/>
          <p:nvPr/>
        </p:nvSpPr>
        <p:spPr>
          <a:xfrm>
            <a:off x="6380732" y="1869519"/>
            <a:ext cx="175153" cy="30085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2300"/>
              </a:lnSpc>
              <a:defRPr sz="2300">
                <a:solidFill>
                  <a:srgbClr val="2C3249"/>
                </a:solidFill>
                <a:latin typeface="Kanit Light"/>
                <a:ea typeface="Kanit Light"/>
                <a:cs typeface="Kanit Light"/>
                <a:sym typeface="Kanit Light"/>
              </a:defRPr>
            </a:lvl1pPr>
          </a:lstStyle>
          <a:p>
            <a:pPr/>
            <a:r>
              <a:t>1</a:t>
            </a:r>
          </a:p>
        </p:txBody>
      </p:sp>
      <p:sp>
        <p:nvSpPr>
          <p:cNvPr id="135" name="Text 5"/>
          <p:cNvSpPr txBox="1"/>
          <p:nvPr/>
        </p:nvSpPr>
        <p:spPr>
          <a:xfrm>
            <a:off x="7548443" y="1771412"/>
            <a:ext cx="3191192" cy="29933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400"/>
              </a:lnSpc>
              <a:defRPr sz="1900">
                <a:solidFill>
                  <a:srgbClr val="2C3249"/>
                </a:solidFill>
                <a:latin typeface="Kanit Light"/>
                <a:ea typeface="Kanit Light"/>
                <a:cs typeface="Kanit Light"/>
                <a:sym typeface="Kanit Light"/>
              </a:defRPr>
            </a:lvl1pPr>
          </a:lstStyle>
          <a:p>
            <a:pPr/>
            <a:r>
              <a:t>1960s: Mainframe Computers</a:t>
            </a:r>
          </a:p>
        </p:txBody>
      </p:sp>
      <p:sp>
        <p:nvSpPr>
          <p:cNvPr id="136" name="Text 6"/>
          <p:cNvSpPr txBox="1"/>
          <p:nvPr/>
        </p:nvSpPr>
        <p:spPr>
          <a:xfrm>
            <a:off x="7548443" y="2195989"/>
            <a:ext cx="6394610" cy="8972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400"/>
              </a:lnSpc>
              <a:defRPr sz="1500">
                <a:solidFill>
                  <a:srgbClr val="2C3249"/>
                </a:solidFill>
                <a:latin typeface="Martel Sans"/>
                <a:ea typeface="Martel Sans"/>
                <a:cs typeface="Martel Sans"/>
                <a:sym typeface="Martel Sans"/>
              </a:defRPr>
            </a:lvl1pPr>
          </a:lstStyle>
          <a:p>
            <a:pPr/>
            <a:r>
              <a:t>The concept of shared computing resources was first introduced in the 1960s with the advent of mainframe computers, where multiple users could access computing power through terminals.</a:t>
            </a:r>
          </a:p>
        </p:txBody>
      </p:sp>
      <p:sp>
        <p:nvSpPr>
          <p:cNvPr id="137" name="Shape 7"/>
          <p:cNvSpPr/>
          <p:nvPr/>
        </p:nvSpPr>
        <p:spPr>
          <a:xfrm>
            <a:off x="6666369" y="3961924"/>
            <a:ext cx="687349" cy="22861"/>
          </a:xfrm>
          <a:prstGeom prst="roundRect">
            <a:avLst>
              <a:gd name="adj" fmla="val 50000"/>
            </a:avLst>
          </a:prstGeom>
          <a:solidFill>
            <a:srgbClr val="C5D2CF"/>
          </a:solidFill>
          <a:ln w="12700">
            <a:miter lim="400000"/>
          </a:ln>
        </p:spPr>
        <p:txBody>
          <a:bodyPr lIns="45719" rIns="45719"/>
          <a:lstStyle/>
          <a:p>
            <a:pPr/>
          </a:p>
        </p:txBody>
      </p:sp>
      <p:sp>
        <p:nvSpPr>
          <p:cNvPr id="138" name="Shape 8"/>
          <p:cNvSpPr/>
          <p:nvPr/>
        </p:nvSpPr>
        <p:spPr>
          <a:xfrm>
            <a:off x="6247388" y="3752493"/>
            <a:ext cx="441842" cy="441842"/>
          </a:xfrm>
          <a:prstGeom prst="roundRect">
            <a:avLst>
              <a:gd name="adj" fmla="val 18670"/>
            </a:avLst>
          </a:prstGeom>
          <a:solidFill>
            <a:srgbClr val="DFECE9"/>
          </a:solidFill>
          <a:ln w="7620">
            <a:solidFill>
              <a:srgbClr val="C5D2CF"/>
            </a:solidFill>
          </a:ln>
        </p:spPr>
        <p:txBody>
          <a:bodyPr lIns="45719" rIns="45719"/>
          <a:lstStyle/>
          <a:p>
            <a:pPr/>
          </a:p>
        </p:txBody>
      </p:sp>
      <p:sp>
        <p:nvSpPr>
          <p:cNvPr id="139" name="Text 9"/>
          <p:cNvSpPr txBox="1"/>
          <p:nvPr/>
        </p:nvSpPr>
        <p:spPr>
          <a:xfrm>
            <a:off x="6380672" y="3826073"/>
            <a:ext cx="175154" cy="30085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2300"/>
              </a:lnSpc>
              <a:defRPr sz="2300">
                <a:solidFill>
                  <a:srgbClr val="2C3249"/>
                </a:solidFill>
                <a:latin typeface="Kanit Light"/>
                <a:ea typeface="Kanit Light"/>
                <a:cs typeface="Kanit Light"/>
                <a:sym typeface="Kanit Light"/>
              </a:defRPr>
            </a:lvl1pPr>
          </a:lstStyle>
          <a:p>
            <a:pPr/>
            <a:r>
              <a:t>2</a:t>
            </a:r>
          </a:p>
        </p:txBody>
      </p:sp>
      <p:sp>
        <p:nvSpPr>
          <p:cNvPr id="140" name="Text 10"/>
          <p:cNvSpPr txBox="1"/>
          <p:nvPr/>
        </p:nvSpPr>
        <p:spPr>
          <a:xfrm>
            <a:off x="7548443" y="3727965"/>
            <a:ext cx="4006051" cy="29933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400"/>
              </a:lnSpc>
              <a:defRPr sz="1900">
                <a:solidFill>
                  <a:srgbClr val="2C3249"/>
                </a:solidFill>
                <a:latin typeface="Kanit Light"/>
                <a:ea typeface="Kanit Light"/>
                <a:cs typeface="Kanit Light"/>
                <a:sym typeface="Kanit Light"/>
              </a:defRPr>
            </a:lvl1pPr>
          </a:lstStyle>
          <a:p>
            <a:pPr/>
            <a:r>
              <a:t>1990s: Internet and Web Applications</a:t>
            </a:r>
          </a:p>
        </p:txBody>
      </p:sp>
      <p:sp>
        <p:nvSpPr>
          <p:cNvPr id="141" name="Text 11"/>
          <p:cNvSpPr txBox="1"/>
          <p:nvPr/>
        </p:nvSpPr>
        <p:spPr>
          <a:xfrm>
            <a:off x="7548443" y="4152543"/>
            <a:ext cx="6394610" cy="8972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400"/>
              </a:lnSpc>
              <a:defRPr sz="1500">
                <a:solidFill>
                  <a:srgbClr val="2C3249"/>
                </a:solidFill>
                <a:latin typeface="Martel Sans"/>
                <a:ea typeface="Martel Sans"/>
                <a:cs typeface="Martel Sans"/>
                <a:sym typeface="Martel Sans"/>
              </a:defRPr>
            </a:lvl1pPr>
          </a:lstStyle>
          <a:p>
            <a:pPr/>
            <a:r>
              <a:t>The widespread adoption of the internet and the rise of web-based applications paved the way for the emergence of cloud computing, as businesses started to utilize remote servers and storage.</a:t>
            </a:r>
          </a:p>
        </p:txBody>
      </p:sp>
      <p:sp>
        <p:nvSpPr>
          <p:cNvPr id="142" name="Shape 12"/>
          <p:cNvSpPr/>
          <p:nvPr/>
        </p:nvSpPr>
        <p:spPr>
          <a:xfrm>
            <a:off x="6666369" y="5918477"/>
            <a:ext cx="687349" cy="22861"/>
          </a:xfrm>
          <a:prstGeom prst="roundRect">
            <a:avLst>
              <a:gd name="adj" fmla="val 50000"/>
            </a:avLst>
          </a:prstGeom>
          <a:solidFill>
            <a:srgbClr val="C5D2CF"/>
          </a:solidFill>
          <a:ln w="12700">
            <a:miter lim="400000"/>
          </a:ln>
        </p:spPr>
        <p:txBody>
          <a:bodyPr lIns="45719" rIns="45719"/>
          <a:lstStyle/>
          <a:p>
            <a:pPr/>
          </a:p>
        </p:txBody>
      </p:sp>
      <p:sp>
        <p:nvSpPr>
          <p:cNvPr id="143" name="Shape 13"/>
          <p:cNvSpPr/>
          <p:nvPr/>
        </p:nvSpPr>
        <p:spPr>
          <a:xfrm>
            <a:off x="6247388" y="5709046"/>
            <a:ext cx="441842" cy="441842"/>
          </a:xfrm>
          <a:prstGeom prst="roundRect">
            <a:avLst>
              <a:gd name="adj" fmla="val 18670"/>
            </a:avLst>
          </a:prstGeom>
          <a:solidFill>
            <a:srgbClr val="DFECE9"/>
          </a:solidFill>
          <a:ln w="7620">
            <a:solidFill>
              <a:srgbClr val="C5D2CF"/>
            </a:solidFill>
          </a:ln>
        </p:spPr>
        <p:txBody>
          <a:bodyPr lIns="45719" rIns="45719"/>
          <a:lstStyle/>
          <a:p>
            <a:pPr/>
          </a:p>
        </p:txBody>
      </p:sp>
      <p:sp>
        <p:nvSpPr>
          <p:cNvPr id="144" name="Text 14"/>
          <p:cNvSpPr txBox="1"/>
          <p:nvPr/>
        </p:nvSpPr>
        <p:spPr>
          <a:xfrm>
            <a:off x="6380672" y="5782628"/>
            <a:ext cx="175154" cy="30085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2300"/>
              </a:lnSpc>
              <a:defRPr sz="2300">
                <a:solidFill>
                  <a:srgbClr val="2C3249"/>
                </a:solidFill>
                <a:latin typeface="Kanit Light"/>
                <a:ea typeface="Kanit Light"/>
                <a:cs typeface="Kanit Light"/>
                <a:sym typeface="Kanit Light"/>
              </a:defRPr>
            </a:lvl1pPr>
          </a:lstStyle>
          <a:p>
            <a:pPr/>
            <a:r>
              <a:t>3</a:t>
            </a:r>
          </a:p>
        </p:txBody>
      </p:sp>
      <p:sp>
        <p:nvSpPr>
          <p:cNvPr id="145" name="Text 15"/>
          <p:cNvSpPr txBox="1"/>
          <p:nvPr/>
        </p:nvSpPr>
        <p:spPr>
          <a:xfrm>
            <a:off x="7548443" y="5684520"/>
            <a:ext cx="3754736" cy="29933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400"/>
              </a:lnSpc>
              <a:defRPr sz="1900">
                <a:solidFill>
                  <a:srgbClr val="2C3249"/>
                </a:solidFill>
                <a:latin typeface="Kanit Light"/>
                <a:ea typeface="Kanit Light"/>
                <a:cs typeface="Kanit Light"/>
                <a:sym typeface="Kanit Light"/>
              </a:defRPr>
            </a:lvl1pPr>
          </a:lstStyle>
          <a:p>
            <a:pPr/>
            <a:r>
              <a:t>2000s: Cloud Computing Platforms</a:t>
            </a:r>
          </a:p>
        </p:txBody>
      </p:sp>
      <p:sp>
        <p:nvSpPr>
          <p:cNvPr id="146" name="Text 16"/>
          <p:cNvSpPr txBox="1"/>
          <p:nvPr/>
        </p:nvSpPr>
        <p:spPr>
          <a:xfrm>
            <a:off x="7548443" y="6109096"/>
            <a:ext cx="6394610" cy="120205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400"/>
              </a:lnSpc>
              <a:defRPr sz="1500">
                <a:solidFill>
                  <a:srgbClr val="2C3249"/>
                </a:solidFill>
                <a:latin typeface="Martel Sans"/>
                <a:ea typeface="Martel Sans"/>
                <a:cs typeface="Martel Sans"/>
                <a:sym typeface="Martel Sans"/>
              </a:defRPr>
            </a:lvl1pPr>
          </a:lstStyle>
          <a:p>
            <a:pPr/>
            <a:r>
              <a:t>Major tech companies, such as Amazon, Microsoft, and Google, began offering cloud computing services, providing scalable and on-demand access to computing resources, leading to the mainstream adoption of cloud computing.</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Text 0"/>
          <p:cNvSpPr txBox="1"/>
          <p:nvPr/>
        </p:nvSpPr>
        <p:spPr>
          <a:xfrm>
            <a:off x="793790" y="1814154"/>
            <a:ext cx="9920214" cy="6873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sz="4400">
                <a:solidFill>
                  <a:srgbClr val="272D45"/>
                </a:solidFill>
                <a:latin typeface="Kanit Light"/>
                <a:ea typeface="Kanit Light"/>
                <a:cs typeface="Kanit Light"/>
                <a:sym typeface="Kanit Light"/>
              </a:defRPr>
            </a:lvl1pPr>
          </a:lstStyle>
          <a:p>
            <a:pPr/>
            <a:r>
              <a:t>Key Characteristics of Cloud Computing</a:t>
            </a:r>
          </a:p>
        </p:txBody>
      </p:sp>
      <p:sp>
        <p:nvSpPr>
          <p:cNvPr id="149" name="Text 1"/>
          <p:cNvSpPr txBox="1"/>
          <p:nvPr/>
        </p:nvSpPr>
        <p:spPr>
          <a:xfrm>
            <a:off x="793789" y="3089910"/>
            <a:ext cx="3118298" cy="3385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sz="2200">
                <a:solidFill>
                  <a:srgbClr val="272D45"/>
                </a:solidFill>
                <a:latin typeface="Kanit Light"/>
                <a:ea typeface="Kanit Light"/>
                <a:cs typeface="Kanit Light"/>
                <a:sym typeface="Kanit Light"/>
              </a:defRPr>
            </a:lvl1pPr>
          </a:lstStyle>
          <a:p>
            <a:pPr/>
            <a:r>
              <a:t>On-Demand Self-Service</a:t>
            </a:r>
          </a:p>
        </p:txBody>
      </p:sp>
      <p:sp>
        <p:nvSpPr>
          <p:cNvPr id="150" name="Text 2"/>
          <p:cNvSpPr txBox="1"/>
          <p:nvPr/>
        </p:nvSpPr>
        <p:spPr>
          <a:xfrm>
            <a:off x="793789" y="3671053"/>
            <a:ext cx="3978118" cy="17565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2C3249"/>
                </a:solidFill>
                <a:latin typeface="Martel Sans"/>
                <a:ea typeface="Martel Sans"/>
                <a:cs typeface="Martel Sans"/>
                <a:sym typeface="Martel Sans"/>
              </a:defRPr>
            </a:lvl1pPr>
          </a:lstStyle>
          <a:p>
            <a:pPr/>
            <a:r>
              <a:t>Users can independently provision computing capabilities, such as server time and network storage, as needed without requiring human interaction with the service provider.</a:t>
            </a:r>
          </a:p>
        </p:txBody>
      </p:sp>
      <p:sp>
        <p:nvSpPr>
          <p:cNvPr id="151" name="Text 3"/>
          <p:cNvSpPr txBox="1"/>
          <p:nvPr/>
        </p:nvSpPr>
        <p:spPr>
          <a:xfrm>
            <a:off x="5332927" y="3089910"/>
            <a:ext cx="2823482" cy="3385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sz="2200">
                <a:solidFill>
                  <a:srgbClr val="272D45"/>
                </a:solidFill>
                <a:latin typeface="Kanit Light"/>
                <a:ea typeface="Kanit Light"/>
                <a:cs typeface="Kanit Light"/>
                <a:sym typeface="Kanit Light"/>
              </a:defRPr>
            </a:lvl1pPr>
          </a:lstStyle>
          <a:p>
            <a:pPr/>
            <a:r>
              <a:t>Broad Network Access</a:t>
            </a:r>
          </a:p>
        </p:txBody>
      </p:sp>
      <p:sp>
        <p:nvSpPr>
          <p:cNvPr id="152" name="Text 4"/>
          <p:cNvSpPr txBox="1"/>
          <p:nvPr/>
        </p:nvSpPr>
        <p:spPr>
          <a:xfrm>
            <a:off x="5332927" y="3671053"/>
            <a:ext cx="3978118" cy="14009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2C3249"/>
                </a:solidFill>
                <a:latin typeface="Martel Sans"/>
                <a:ea typeface="Martel Sans"/>
                <a:cs typeface="Martel Sans"/>
                <a:sym typeface="Martel Sans"/>
              </a:defRPr>
            </a:lvl1pPr>
          </a:lstStyle>
          <a:p>
            <a:pPr/>
            <a:r>
              <a:t>Cloud computing resources are available over the network and can be accessed through various devices, including computers, smartphones, and tablets.</a:t>
            </a:r>
          </a:p>
        </p:txBody>
      </p:sp>
      <p:sp>
        <p:nvSpPr>
          <p:cNvPr id="153" name="Text 5"/>
          <p:cNvSpPr txBox="1"/>
          <p:nvPr/>
        </p:nvSpPr>
        <p:spPr>
          <a:xfrm>
            <a:off x="9872067" y="3089910"/>
            <a:ext cx="2218160" cy="3385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sz="2200">
                <a:solidFill>
                  <a:srgbClr val="272D45"/>
                </a:solidFill>
                <a:latin typeface="Kanit Light"/>
                <a:ea typeface="Kanit Light"/>
                <a:cs typeface="Kanit Light"/>
                <a:sym typeface="Kanit Light"/>
              </a:defRPr>
            </a:lvl1pPr>
          </a:lstStyle>
          <a:p>
            <a:pPr/>
            <a:r>
              <a:t>Resource Pooling</a:t>
            </a:r>
          </a:p>
        </p:txBody>
      </p:sp>
      <p:sp>
        <p:nvSpPr>
          <p:cNvPr id="154" name="Text 6"/>
          <p:cNvSpPr txBox="1"/>
          <p:nvPr/>
        </p:nvSpPr>
        <p:spPr>
          <a:xfrm>
            <a:off x="9872067" y="3671053"/>
            <a:ext cx="3978117" cy="21121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2C3249"/>
                </a:solidFill>
                <a:latin typeface="Martel Sans"/>
                <a:ea typeface="Martel Sans"/>
                <a:cs typeface="Martel Sans"/>
                <a:sym typeface="Martel Sans"/>
              </a:defRPr>
            </a:lvl1pPr>
          </a:lstStyle>
          <a:p>
            <a:pPr/>
            <a:r>
              <a:t>The provider's computing resources are pooled to serve multiple consumers using a multi-tenant model, with different physical and virtual resources dynamically assigned and reassigned based on demand.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Text 0"/>
          <p:cNvSpPr txBox="1"/>
          <p:nvPr/>
        </p:nvSpPr>
        <p:spPr>
          <a:xfrm>
            <a:off x="793790" y="1636990"/>
            <a:ext cx="11350501" cy="6873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sz="4400">
                <a:solidFill>
                  <a:srgbClr val="272D45"/>
                </a:solidFill>
                <a:latin typeface="Kanit Light"/>
                <a:ea typeface="Kanit Light"/>
                <a:cs typeface="Kanit Light"/>
                <a:sym typeface="Kanit Light"/>
              </a:defRPr>
            </a:lvl1pPr>
          </a:lstStyle>
          <a:p>
            <a:pPr/>
            <a:r>
              <a:t>Cloud Service Models: IaaS, PaaS, and SaaS</a:t>
            </a:r>
          </a:p>
        </p:txBody>
      </p:sp>
      <p:sp>
        <p:nvSpPr>
          <p:cNvPr id="157" name="Text 1"/>
          <p:cNvSpPr txBox="1"/>
          <p:nvPr/>
        </p:nvSpPr>
        <p:spPr>
          <a:xfrm>
            <a:off x="793789" y="2912745"/>
            <a:ext cx="3978118" cy="68147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700"/>
              </a:lnSpc>
              <a:defRPr sz="2200">
                <a:solidFill>
                  <a:srgbClr val="272D45"/>
                </a:solidFill>
                <a:latin typeface="Kanit Light"/>
                <a:ea typeface="Kanit Light"/>
                <a:cs typeface="Kanit Light"/>
                <a:sym typeface="Kanit Light"/>
              </a:defRPr>
            </a:lvl1pPr>
          </a:lstStyle>
          <a:p>
            <a:pPr/>
            <a:r>
              <a:t>Infrastructure as a Service (IaaS)</a:t>
            </a:r>
          </a:p>
        </p:txBody>
      </p:sp>
      <p:sp>
        <p:nvSpPr>
          <p:cNvPr id="158" name="Text 2"/>
          <p:cNvSpPr txBox="1"/>
          <p:nvPr/>
        </p:nvSpPr>
        <p:spPr>
          <a:xfrm>
            <a:off x="793789" y="3848218"/>
            <a:ext cx="3978118" cy="21121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2C3249"/>
                </a:solidFill>
                <a:latin typeface="Martel Sans"/>
                <a:ea typeface="Martel Sans"/>
                <a:cs typeface="Martel Sans"/>
                <a:sym typeface="Martel Sans"/>
              </a:defRPr>
            </a:lvl1pPr>
          </a:lstStyle>
          <a:p>
            <a:pPr/>
            <a:r>
              <a:t>IaaS provides on-demand access to fundamental computing resources, such as processing power, storage, and networking, allowing users to deploy and run their own software, including operating systems and applications.</a:t>
            </a:r>
          </a:p>
        </p:txBody>
      </p:sp>
      <p:sp>
        <p:nvSpPr>
          <p:cNvPr id="159" name="Text 3"/>
          <p:cNvSpPr txBox="1"/>
          <p:nvPr/>
        </p:nvSpPr>
        <p:spPr>
          <a:xfrm>
            <a:off x="5332927" y="2912745"/>
            <a:ext cx="3615161" cy="3385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sz="2200">
                <a:solidFill>
                  <a:srgbClr val="272D45"/>
                </a:solidFill>
                <a:latin typeface="Kanit Light"/>
                <a:ea typeface="Kanit Light"/>
                <a:cs typeface="Kanit Light"/>
                <a:sym typeface="Kanit Light"/>
              </a:defRPr>
            </a:lvl1pPr>
          </a:lstStyle>
          <a:p>
            <a:pPr/>
            <a:r>
              <a:t>Platform as a Service (PaaS)</a:t>
            </a:r>
          </a:p>
        </p:txBody>
      </p:sp>
      <p:sp>
        <p:nvSpPr>
          <p:cNvPr id="160" name="Text 4"/>
          <p:cNvSpPr txBox="1"/>
          <p:nvPr/>
        </p:nvSpPr>
        <p:spPr>
          <a:xfrm>
            <a:off x="5332927" y="3493889"/>
            <a:ext cx="3978118" cy="21121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2C3249"/>
                </a:solidFill>
                <a:latin typeface="Martel Sans"/>
                <a:ea typeface="Martel Sans"/>
                <a:cs typeface="Martel Sans"/>
                <a:sym typeface="Martel Sans"/>
              </a:defRPr>
            </a:lvl1pPr>
          </a:lstStyle>
          <a:p>
            <a:pPr/>
            <a:r>
              <a:t>PaaS offers a platform for developers to build, test, and deploy applications, without the need to manage the underlying infrastructure, such as servers, operating systems, or databases.</a:t>
            </a:r>
          </a:p>
        </p:txBody>
      </p:sp>
      <p:sp>
        <p:nvSpPr>
          <p:cNvPr id="161" name="Text 5"/>
          <p:cNvSpPr txBox="1"/>
          <p:nvPr/>
        </p:nvSpPr>
        <p:spPr>
          <a:xfrm>
            <a:off x="9872067" y="2912745"/>
            <a:ext cx="3677506" cy="3385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sz="2200">
                <a:solidFill>
                  <a:srgbClr val="272D45"/>
                </a:solidFill>
                <a:latin typeface="Kanit Light"/>
                <a:ea typeface="Kanit Light"/>
                <a:cs typeface="Kanit Light"/>
                <a:sym typeface="Kanit Light"/>
              </a:defRPr>
            </a:lvl1pPr>
          </a:lstStyle>
          <a:p>
            <a:pPr/>
            <a:r>
              <a:t>Software as a Service (SaaS)</a:t>
            </a:r>
          </a:p>
        </p:txBody>
      </p:sp>
      <p:sp>
        <p:nvSpPr>
          <p:cNvPr id="162" name="Text 6"/>
          <p:cNvSpPr txBox="1"/>
          <p:nvPr/>
        </p:nvSpPr>
        <p:spPr>
          <a:xfrm>
            <a:off x="9872067" y="3493889"/>
            <a:ext cx="3978117" cy="21121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2C3249"/>
                </a:solidFill>
                <a:latin typeface="Martel Sans"/>
                <a:ea typeface="Martel Sans"/>
                <a:cs typeface="Martel Sans"/>
                <a:sym typeface="Martel Sans"/>
              </a:defRPr>
            </a:lvl1pPr>
          </a:lstStyle>
          <a:p>
            <a:pPr/>
            <a:r>
              <a:t>SaaS provides access to software applications over the internet, where the provider manages the infrastructure, platform, and software, and the user accesses the application through a web browser or mobile app.</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Text 0"/>
          <p:cNvSpPr txBox="1"/>
          <p:nvPr/>
        </p:nvSpPr>
        <p:spPr>
          <a:xfrm>
            <a:off x="764142" y="775691"/>
            <a:ext cx="6268431" cy="6611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300"/>
              </a:lnSpc>
              <a:defRPr sz="4200">
                <a:solidFill>
                  <a:srgbClr val="272D45"/>
                </a:solidFill>
                <a:latin typeface="Kanit Light"/>
                <a:ea typeface="Kanit Light"/>
                <a:cs typeface="Kanit Light"/>
                <a:sym typeface="Kanit Light"/>
              </a:defRPr>
            </a:lvl1pPr>
          </a:lstStyle>
          <a:p>
            <a:pPr/>
            <a:r>
              <a:t>Cloud Deployment Models</a:t>
            </a:r>
          </a:p>
        </p:txBody>
      </p:sp>
      <p:sp>
        <p:nvSpPr>
          <p:cNvPr id="165" name="Shape 1"/>
          <p:cNvSpPr/>
          <p:nvPr/>
        </p:nvSpPr>
        <p:spPr>
          <a:xfrm>
            <a:off x="764142" y="1894641"/>
            <a:ext cx="6441997" cy="2670454"/>
          </a:xfrm>
          <a:prstGeom prst="roundRect">
            <a:avLst>
              <a:gd name="adj" fmla="val 3434"/>
            </a:avLst>
          </a:prstGeom>
          <a:solidFill>
            <a:srgbClr val="DFECE9"/>
          </a:solidFill>
          <a:ln w="7620">
            <a:solidFill>
              <a:srgbClr val="C5D2CF"/>
            </a:solidFill>
          </a:ln>
        </p:spPr>
        <p:txBody>
          <a:bodyPr lIns="45719" rIns="45719"/>
          <a:lstStyle/>
          <a:p>
            <a:pPr/>
          </a:p>
        </p:txBody>
      </p:sp>
      <p:sp>
        <p:nvSpPr>
          <p:cNvPr id="166" name="Text 2"/>
          <p:cNvSpPr txBox="1"/>
          <p:nvPr/>
        </p:nvSpPr>
        <p:spPr>
          <a:xfrm>
            <a:off x="990004" y="2120502"/>
            <a:ext cx="1510024" cy="32549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600"/>
              </a:lnSpc>
              <a:defRPr sz="2100">
                <a:solidFill>
                  <a:srgbClr val="2C3249"/>
                </a:solidFill>
                <a:latin typeface="Kanit Light"/>
                <a:ea typeface="Kanit Light"/>
                <a:cs typeface="Kanit Light"/>
                <a:sym typeface="Kanit Light"/>
              </a:defRPr>
            </a:lvl1pPr>
          </a:lstStyle>
          <a:p>
            <a:pPr/>
            <a:r>
              <a:t>Public Cloud</a:t>
            </a:r>
          </a:p>
        </p:txBody>
      </p:sp>
      <p:sp>
        <p:nvSpPr>
          <p:cNvPr id="167" name="Text 3"/>
          <p:cNvSpPr txBox="1"/>
          <p:nvPr/>
        </p:nvSpPr>
        <p:spPr>
          <a:xfrm>
            <a:off x="990004" y="2592585"/>
            <a:ext cx="5990275" cy="135267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700"/>
              </a:lnSpc>
              <a:defRPr sz="1700">
                <a:solidFill>
                  <a:srgbClr val="2C3249"/>
                </a:solidFill>
                <a:latin typeface="Martel Sans"/>
                <a:ea typeface="Martel Sans"/>
                <a:cs typeface="Martel Sans"/>
                <a:sym typeface="Martel Sans"/>
              </a:defRPr>
            </a:lvl1pPr>
          </a:lstStyle>
          <a:p>
            <a:pPr/>
            <a:r>
              <a:t>The public cloud is owned and operated by a third-party service provider, and computing resources are made available to the general public over the internet. This model offers the highest level of scalability and cost-efficiency.</a:t>
            </a:r>
          </a:p>
        </p:txBody>
      </p:sp>
      <p:sp>
        <p:nvSpPr>
          <p:cNvPr id="168" name="Shape 4"/>
          <p:cNvSpPr/>
          <p:nvPr/>
        </p:nvSpPr>
        <p:spPr>
          <a:xfrm>
            <a:off x="7424380" y="1894641"/>
            <a:ext cx="6441997" cy="2670454"/>
          </a:xfrm>
          <a:prstGeom prst="roundRect">
            <a:avLst>
              <a:gd name="adj" fmla="val 3434"/>
            </a:avLst>
          </a:prstGeom>
          <a:solidFill>
            <a:srgbClr val="DFECE9"/>
          </a:solidFill>
          <a:ln w="7620">
            <a:solidFill>
              <a:srgbClr val="C5D2CF"/>
            </a:solidFill>
          </a:ln>
        </p:spPr>
        <p:txBody>
          <a:bodyPr lIns="45719" rIns="45719"/>
          <a:lstStyle/>
          <a:p>
            <a:pPr/>
          </a:p>
        </p:txBody>
      </p:sp>
      <p:sp>
        <p:nvSpPr>
          <p:cNvPr id="169" name="Text 5"/>
          <p:cNvSpPr txBox="1"/>
          <p:nvPr/>
        </p:nvSpPr>
        <p:spPr>
          <a:xfrm>
            <a:off x="7650242" y="2120502"/>
            <a:ext cx="1613682" cy="32549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600"/>
              </a:lnSpc>
              <a:defRPr sz="2100">
                <a:solidFill>
                  <a:srgbClr val="2C3249"/>
                </a:solidFill>
                <a:latin typeface="Kanit Light"/>
                <a:ea typeface="Kanit Light"/>
                <a:cs typeface="Kanit Light"/>
                <a:sym typeface="Kanit Light"/>
              </a:defRPr>
            </a:lvl1pPr>
          </a:lstStyle>
          <a:p>
            <a:pPr/>
            <a:r>
              <a:t>Private Cloud</a:t>
            </a:r>
          </a:p>
        </p:txBody>
      </p:sp>
      <p:sp>
        <p:nvSpPr>
          <p:cNvPr id="170" name="Text 6"/>
          <p:cNvSpPr txBox="1"/>
          <p:nvPr/>
        </p:nvSpPr>
        <p:spPr>
          <a:xfrm>
            <a:off x="7650242" y="2592585"/>
            <a:ext cx="5990274" cy="169557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700"/>
              </a:lnSpc>
              <a:defRPr sz="1700">
                <a:solidFill>
                  <a:srgbClr val="2C3249"/>
                </a:solidFill>
                <a:latin typeface="Martel Sans"/>
                <a:ea typeface="Martel Sans"/>
                <a:cs typeface="Martel Sans"/>
                <a:sym typeface="Martel Sans"/>
              </a:defRPr>
            </a:lvl1pPr>
          </a:lstStyle>
          <a:p>
            <a:pPr/>
            <a:r>
              <a:t>The private cloud is dedicated to a single organization, and the infrastructure is operated solely for that organization, either on-premises or hosted by a third-party provider. This model offers more control and customization but may have higher upfront costs.</a:t>
            </a:r>
          </a:p>
        </p:txBody>
      </p:sp>
      <p:sp>
        <p:nvSpPr>
          <p:cNvPr id="171" name="Shape 7"/>
          <p:cNvSpPr/>
          <p:nvPr/>
        </p:nvSpPr>
        <p:spPr>
          <a:xfrm>
            <a:off x="764142" y="4783335"/>
            <a:ext cx="6441997" cy="2670455"/>
          </a:xfrm>
          <a:prstGeom prst="roundRect">
            <a:avLst>
              <a:gd name="adj" fmla="val 3434"/>
            </a:avLst>
          </a:prstGeom>
          <a:solidFill>
            <a:srgbClr val="DFECE9"/>
          </a:solidFill>
          <a:ln w="7620">
            <a:solidFill>
              <a:srgbClr val="C5D2CF"/>
            </a:solidFill>
          </a:ln>
        </p:spPr>
        <p:txBody>
          <a:bodyPr lIns="45719" rIns="45719"/>
          <a:lstStyle/>
          <a:p>
            <a:pPr/>
          </a:p>
        </p:txBody>
      </p:sp>
      <p:sp>
        <p:nvSpPr>
          <p:cNvPr id="172" name="Text 8"/>
          <p:cNvSpPr txBox="1"/>
          <p:nvPr/>
        </p:nvSpPr>
        <p:spPr>
          <a:xfrm>
            <a:off x="990004" y="5009198"/>
            <a:ext cx="1554300" cy="32549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600"/>
              </a:lnSpc>
              <a:defRPr sz="2100">
                <a:solidFill>
                  <a:srgbClr val="2C3249"/>
                </a:solidFill>
                <a:latin typeface="Kanit Light"/>
                <a:ea typeface="Kanit Light"/>
                <a:cs typeface="Kanit Light"/>
                <a:sym typeface="Kanit Light"/>
              </a:defRPr>
            </a:lvl1pPr>
          </a:lstStyle>
          <a:p>
            <a:pPr/>
            <a:r>
              <a:t>Hybrid Cloud</a:t>
            </a:r>
          </a:p>
        </p:txBody>
      </p:sp>
      <p:sp>
        <p:nvSpPr>
          <p:cNvPr id="173" name="Text 9"/>
          <p:cNvSpPr txBox="1"/>
          <p:nvPr/>
        </p:nvSpPr>
        <p:spPr>
          <a:xfrm>
            <a:off x="990004" y="5481280"/>
            <a:ext cx="5990275" cy="16955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700"/>
              </a:lnSpc>
              <a:defRPr sz="1700">
                <a:solidFill>
                  <a:srgbClr val="2C3249"/>
                </a:solidFill>
                <a:latin typeface="Martel Sans"/>
                <a:ea typeface="Martel Sans"/>
                <a:cs typeface="Martel Sans"/>
                <a:sym typeface="Martel Sans"/>
              </a:defRPr>
            </a:lvl1pPr>
          </a:lstStyle>
          <a:p>
            <a:pPr/>
            <a:r>
              <a:t>The hybrid cloud is a combination of public and private cloud environments, where organizations can leverage the benefits of both models, such as utilizing the public cloud for non-sensitive workloads and the private cloud for sensitive or mission-critical applications.</a:t>
            </a:r>
          </a:p>
        </p:txBody>
      </p:sp>
      <p:sp>
        <p:nvSpPr>
          <p:cNvPr id="174" name="Shape 10"/>
          <p:cNvSpPr/>
          <p:nvPr/>
        </p:nvSpPr>
        <p:spPr>
          <a:xfrm>
            <a:off x="7424380" y="4783335"/>
            <a:ext cx="6441997" cy="2670455"/>
          </a:xfrm>
          <a:prstGeom prst="roundRect">
            <a:avLst>
              <a:gd name="adj" fmla="val 3434"/>
            </a:avLst>
          </a:prstGeom>
          <a:solidFill>
            <a:srgbClr val="DFECE9"/>
          </a:solidFill>
          <a:ln w="7620">
            <a:solidFill>
              <a:srgbClr val="C5D2CF"/>
            </a:solidFill>
          </a:ln>
        </p:spPr>
        <p:txBody>
          <a:bodyPr lIns="45719" rIns="45719"/>
          <a:lstStyle/>
          <a:p>
            <a:pPr/>
          </a:p>
        </p:txBody>
      </p:sp>
      <p:sp>
        <p:nvSpPr>
          <p:cNvPr id="175" name="Text 11"/>
          <p:cNvSpPr txBox="1"/>
          <p:nvPr/>
        </p:nvSpPr>
        <p:spPr>
          <a:xfrm>
            <a:off x="7650242" y="5009198"/>
            <a:ext cx="2132237" cy="32549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600"/>
              </a:lnSpc>
              <a:defRPr sz="2100">
                <a:solidFill>
                  <a:srgbClr val="2C3249"/>
                </a:solidFill>
                <a:latin typeface="Kanit Light"/>
                <a:ea typeface="Kanit Light"/>
                <a:cs typeface="Kanit Light"/>
                <a:sym typeface="Kanit Light"/>
              </a:defRPr>
            </a:lvl1pPr>
          </a:lstStyle>
          <a:p>
            <a:pPr/>
            <a:r>
              <a:t>Community Cloud</a:t>
            </a:r>
          </a:p>
        </p:txBody>
      </p:sp>
      <p:sp>
        <p:nvSpPr>
          <p:cNvPr id="176" name="Text 12"/>
          <p:cNvSpPr txBox="1"/>
          <p:nvPr/>
        </p:nvSpPr>
        <p:spPr>
          <a:xfrm>
            <a:off x="7650242" y="5481280"/>
            <a:ext cx="5990274" cy="16955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700"/>
              </a:lnSpc>
              <a:defRPr sz="1700">
                <a:solidFill>
                  <a:srgbClr val="2C3249"/>
                </a:solidFill>
                <a:latin typeface="Martel Sans"/>
                <a:ea typeface="Martel Sans"/>
                <a:cs typeface="Martel Sans"/>
                <a:sym typeface="Martel Sans"/>
              </a:defRPr>
            </a:lvl1pPr>
          </a:lstStyle>
          <a:p>
            <a:pPr/>
            <a:r>
              <a:t>The community cloud is shared by several organizations that have common computing needs, such as security requirements or compliance considerations. This model offers a balance between the cost-efficiency of a public cloud and the control of a private cloud.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8" name="Image 0" descr="Image 0"/>
          <p:cNvPicPr>
            <a:picLocks noChangeAspect="1"/>
          </p:cNvPicPr>
          <p:nvPr/>
        </p:nvPicPr>
        <p:blipFill>
          <a:blip r:embed="rId2">
            <a:extLst/>
          </a:blip>
          <a:stretch>
            <a:fillRect/>
          </a:stretch>
        </p:blipFill>
        <p:spPr>
          <a:xfrm>
            <a:off x="9144000" y="0"/>
            <a:ext cx="5486400" cy="8229600"/>
          </a:xfrm>
          <a:prstGeom prst="rect">
            <a:avLst/>
          </a:prstGeom>
          <a:ln w="12700">
            <a:miter lim="400000"/>
          </a:ln>
        </p:spPr>
      </p:pic>
      <p:sp>
        <p:nvSpPr>
          <p:cNvPr id="179" name="Text 0"/>
          <p:cNvSpPr txBox="1"/>
          <p:nvPr/>
        </p:nvSpPr>
        <p:spPr>
          <a:xfrm>
            <a:off x="674607" y="592335"/>
            <a:ext cx="5994290" cy="5855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4700"/>
              </a:lnSpc>
              <a:defRPr sz="3700">
                <a:solidFill>
                  <a:srgbClr val="272D45"/>
                </a:solidFill>
                <a:latin typeface="Kanit Light"/>
                <a:ea typeface="Kanit Light"/>
                <a:cs typeface="Kanit Light"/>
                <a:sym typeface="Kanit Light"/>
              </a:defRPr>
            </a:lvl1pPr>
          </a:lstStyle>
          <a:p>
            <a:pPr/>
            <a:r>
              <a:t>Benefits of Cloud Computing</a:t>
            </a:r>
          </a:p>
        </p:txBody>
      </p:sp>
      <p:pic>
        <p:nvPicPr>
          <p:cNvPr id="180" name="Image 1" descr="Image 1"/>
          <p:cNvPicPr>
            <a:picLocks noChangeAspect="1"/>
          </p:cNvPicPr>
          <p:nvPr/>
        </p:nvPicPr>
        <p:blipFill>
          <a:blip r:embed="rId3">
            <a:extLst/>
          </a:blip>
          <a:stretch>
            <a:fillRect/>
          </a:stretch>
        </p:blipFill>
        <p:spPr>
          <a:xfrm>
            <a:off x="674607" y="1483875"/>
            <a:ext cx="481847" cy="481847"/>
          </a:xfrm>
          <a:prstGeom prst="rect">
            <a:avLst/>
          </a:prstGeom>
          <a:ln w="12700">
            <a:miter lim="400000"/>
          </a:ln>
        </p:spPr>
      </p:pic>
      <p:sp>
        <p:nvSpPr>
          <p:cNvPr id="181" name="Text 1"/>
          <p:cNvSpPr txBox="1"/>
          <p:nvPr/>
        </p:nvSpPr>
        <p:spPr>
          <a:xfrm>
            <a:off x="674607" y="2158483"/>
            <a:ext cx="1359522" cy="28625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300"/>
              </a:lnSpc>
              <a:defRPr>
                <a:solidFill>
                  <a:srgbClr val="2C3249"/>
                </a:solidFill>
                <a:latin typeface="Kanit Light"/>
                <a:ea typeface="Kanit Light"/>
                <a:cs typeface="Kanit Light"/>
                <a:sym typeface="Kanit Light"/>
              </a:defRPr>
            </a:lvl1pPr>
          </a:lstStyle>
          <a:p>
            <a:pPr/>
            <a:r>
              <a:t>Cost Savings</a:t>
            </a:r>
          </a:p>
        </p:txBody>
      </p:sp>
      <p:sp>
        <p:nvSpPr>
          <p:cNvPr id="182" name="Text 2"/>
          <p:cNvSpPr txBox="1"/>
          <p:nvPr/>
        </p:nvSpPr>
        <p:spPr>
          <a:xfrm>
            <a:off x="674607" y="2575322"/>
            <a:ext cx="3752851" cy="15068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400"/>
              </a:lnSpc>
              <a:defRPr sz="1500">
                <a:solidFill>
                  <a:srgbClr val="2C3249"/>
                </a:solidFill>
                <a:latin typeface="Martel Sans"/>
                <a:ea typeface="Martel Sans"/>
                <a:cs typeface="Martel Sans"/>
                <a:sym typeface="Martel Sans"/>
              </a:defRPr>
            </a:lvl1pPr>
          </a:lstStyle>
          <a:p>
            <a:pPr/>
            <a:r>
              <a:t>Cloud computing eliminates the need for upfront capital investments in IT infrastructure, reducing the total cost of ownership and allowing organizations to pay only for the resources they use.</a:t>
            </a:r>
          </a:p>
        </p:txBody>
      </p:sp>
      <p:pic>
        <p:nvPicPr>
          <p:cNvPr id="183" name="Image 2" descr="Image 2"/>
          <p:cNvPicPr>
            <a:picLocks noChangeAspect="1"/>
          </p:cNvPicPr>
          <p:nvPr/>
        </p:nvPicPr>
        <p:blipFill>
          <a:blip r:embed="rId4">
            <a:extLst/>
          </a:blip>
          <a:stretch>
            <a:fillRect/>
          </a:stretch>
        </p:blipFill>
        <p:spPr>
          <a:xfrm>
            <a:off x="4716541" y="1483875"/>
            <a:ext cx="481847" cy="481847"/>
          </a:xfrm>
          <a:prstGeom prst="rect">
            <a:avLst/>
          </a:prstGeom>
          <a:ln w="12700">
            <a:miter lim="400000"/>
          </a:ln>
        </p:spPr>
      </p:pic>
      <p:sp>
        <p:nvSpPr>
          <p:cNvPr id="184" name="Text 3"/>
          <p:cNvSpPr txBox="1"/>
          <p:nvPr/>
        </p:nvSpPr>
        <p:spPr>
          <a:xfrm>
            <a:off x="4716541" y="2158483"/>
            <a:ext cx="1041848" cy="28625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300"/>
              </a:lnSpc>
              <a:defRPr>
                <a:solidFill>
                  <a:srgbClr val="2C3249"/>
                </a:solidFill>
                <a:latin typeface="Kanit Light"/>
                <a:ea typeface="Kanit Light"/>
                <a:cs typeface="Kanit Light"/>
                <a:sym typeface="Kanit Light"/>
              </a:defRPr>
            </a:lvl1pPr>
          </a:lstStyle>
          <a:p>
            <a:pPr/>
            <a:r>
              <a:t>Scalability</a:t>
            </a:r>
          </a:p>
        </p:txBody>
      </p:sp>
      <p:sp>
        <p:nvSpPr>
          <p:cNvPr id="185" name="Text 4"/>
          <p:cNvSpPr txBox="1"/>
          <p:nvPr/>
        </p:nvSpPr>
        <p:spPr>
          <a:xfrm>
            <a:off x="4716541" y="2575322"/>
            <a:ext cx="3752851" cy="15068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400"/>
              </a:lnSpc>
              <a:defRPr sz="1500">
                <a:solidFill>
                  <a:srgbClr val="2C3249"/>
                </a:solidFill>
                <a:latin typeface="Martel Sans"/>
                <a:ea typeface="Martel Sans"/>
                <a:cs typeface="Martel Sans"/>
                <a:sym typeface="Martel Sans"/>
              </a:defRPr>
            </a:lvl1pPr>
          </a:lstStyle>
          <a:p>
            <a:pPr/>
            <a:r>
              <a:t>Cloud platforms can easily scale computing resources up or down based on fluctuating demand, enabling organizations to adapt to changing business needs without the need for additional hardware investments.</a:t>
            </a:r>
          </a:p>
        </p:txBody>
      </p:sp>
      <p:pic>
        <p:nvPicPr>
          <p:cNvPr id="186" name="Image 3" descr="Image 3"/>
          <p:cNvPicPr>
            <a:picLocks noChangeAspect="1"/>
          </p:cNvPicPr>
          <p:nvPr/>
        </p:nvPicPr>
        <p:blipFill>
          <a:blip r:embed="rId5">
            <a:extLst/>
          </a:blip>
          <a:stretch>
            <a:fillRect/>
          </a:stretch>
        </p:blipFill>
        <p:spPr>
          <a:xfrm>
            <a:off x="674607" y="5003839"/>
            <a:ext cx="481847" cy="481847"/>
          </a:xfrm>
          <a:prstGeom prst="rect">
            <a:avLst/>
          </a:prstGeom>
          <a:ln w="12700">
            <a:miter lim="400000"/>
          </a:ln>
        </p:spPr>
      </p:pic>
      <p:sp>
        <p:nvSpPr>
          <p:cNvPr id="187" name="Text 5"/>
          <p:cNvSpPr txBox="1"/>
          <p:nvPr/>
        </p:nvSpPr>
        <p:spPr>
          <a:xfrm>
            <a:off x="674607" y="5678447"/>
            <a:ext cx="952663" cy="28625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300"/>
              </a:lnSpc>
              <a:defRPr>
                <a:solidFill>
                  <a:srgbClr val="2C3249"/>
                </a:solidFill>
                <a:latin typeface="Kanit Light"/>
                <a:ea typeface="Kanit Light"/>
                <a:cs typeface="Kanit Light"/>
                <a:sym typeface="Kanit Light"/>
              </a:defRPr>
            </a:lvl1pPr>
          </a:lstStyle>
          <a:p>
            <a:pPr/>
            <a:r>
              <a:t>Flexibility</a:t>
            </a:r>
          </a:p>
        </p:txBody>
      </p:sp>
      <p:sp>
        <p:nvSpPr>
          <p:cNvPr id="188" name="Text 6"/>
          <p:cNvSpPr txBox="1"/>
          <p:nvPr/>
        </p:nvSpPr>
        <p:spPr>
          <a:xfrm>
            <a:off x="674607" y="6095286"/>
            <a:ext cx="3752851" cy="15068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400"/>
              </a:lnSpc>
              <a:defRPr sz="1500">
                <a:solidFill>
                  <a:srgbClr val="2C3249"/>
                </a:solidFill>
                <a:latin typeface="Martel Sans"/>
                <a:ea typeface="Martel Sans"/>
                <a:cs typeface="Martel Sans"/>
                <a:sym typeface="Martel Sans"/>
              </a:defRPr>
            </a:lvl1pPr>
          </a:lstStyle>
          <a:p>
            <a:pPr/>
            <a:r>
              <a:t>Cloud computing offers the flexibility to access resources and services from anywhere, at any time, allowing employees to work remotely and collaborate more efficiently.</a:t>
            </a:r>
          </a:p>
        </p:txBody>
      </p:sp>
      <p:pic>
        <p:nvPicPr>
          <p:cNvPr id="189" name="Image 4" descr="Image 4"/>
          <p:cNvPicPr>
            <a:picLocks noChangeAspect="1"/>
          </p:cNvPicPr>
          <p:nvPr/>
        </p:nvPicPr>
        <p:blipFill>
          <a:blip r:embed="rId6">
            <a:extLst/>
          </a:blip>
          <a:stretch>
            <a:fillRect/>
          </a:stretch>
        </p:blipFill>
        <p:spPr>
          <a:xfrm>
            <a:off x="4716541" y="5003839"/>
            <a:ext cx="481847" cy="481847"/>
          </a:xfrm>
          <a:prstGeom prst="rect">
            <a:avLst/>
          </a:prstGeom>
          <a:ln w="12700">
            <a:miter lim="400000"/>
          </a:ln>
        </p:spPr>
      </p:pic>
      <p:sp>
        <p:nvSpPr>
          <p:cNvPr id="190" name="Text 7"/>
          <p:cNvSpPr txBox="1"/>
          <p:nvPr/>
        </p:nvSpPr>
        <p:spPr>
          <a:xfrm>
            <a:off x="4716541" y="5678447"/>
            <a:ext cx="1461320" cy="28625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300"/>
              </a:lnSpc>
              <a:defRPr>
                <a:solidFill>
                  <a:srgbClr val="2C3249"/>
                </a:solidFill>
                <a:latin typeface="Kanit Light"/>
                <a:ea typeface="Kanit Light"/>
                <a:cs typeface="Kanit Light"/>
                <a:sym typeface="Kanit Light"/>
              </a:defRPr>
            </a:lvl1pPr>
          </a:lstStyle>
          <a:p>
            <a:pPr/>
            <a:r>
              <a:t>Global Access</a:t>
            </a:r>
          </a:p>
        </p:txBody>
      </p:sp>
      <p:sp>
        <p:nvSpPr>
          <p:cNvPr id="191" name="Text 8"/>
          <p:cNvSpPr txBox="1"/>
          <p:nvPr/>
        </p:nvSpPr>
        <p:spPr>
          <a:xfrm>
            <a:off x="4716541" y="6095286"/>
            <a:ext cx="3752851" cy="15068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400"/>
              </a:lnSpc>
              <a:defRPr sz="1500">
                <a:solidFill>
                  <a:srgbClr val="2C3249"/>
                </a:solidFill>
                <a:latin typeface="Martel Sans"/>
                <a:ea typeface="Martel Sans"/>
                <a:cs typeface="Martel Sans"/>
                <a:sym typeface="Martel Sans"/>
              </a:defRPr>
            </a:lvl1pPr>
          </a:lstStyle>
          <a:p>
            <a:pPr/>
            <a:r>
              <a:t>Cloud-based applications and services can be accessed globally, enabling organizations to reach a wider customer base and provide consistent experiences across multiple locations.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Text 0"/>
          <p:cNvSpPr txBox="1"/>
          <p:nvPr/>
        </p:nvSpPr>
        <p:spPr>
          <a:xfrm>
            <a:off x="793789" y="860107"/>
            <a:ext cx="12315033" cy="6873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sz="4400">
                <a:solidFill>
                  <a:srgbClr val="272D45"/>
                </a:solidFill>
                <a:latin typeface="Kanit Light"/>
                <a:ea typeface="Kanit Light"/>
                <a:cs typeface="Kanit Light"/>
                <a:sym typeface="Kanit Light"/>
              </a:defRPr>
            </a:lvl1pPr>
          </a:lstStyle>
          <a:p>
            <a:pPr/>
            <a:r>
              <a:t>Challenges and Considerations in Cloud Adoption</a:t>
            </a:r>
          </a:p>
        </p:txBody>
      </p:sp>
      <p:sp>
        <p:nvSpPr>
          <p:cNvPr id="194" name="Shape 1"/>
          <p:cNvSpPr/>
          <p:nvPr/>
        </p:nvSpPr>
        <p:spPr>
          <a:xfrm>
            <a:off x="793790" y="2277666"/>
            <a:ext cx="510303" cy="510303"/>
          </a:xfrm>
          <a:prstGeom prst="roundRect">
            <a:avLst>
              <a:gd name="adj" fmla="val 18669"/>
            </a:avLst>
          </a:prstGeom>
          <a:solidFill>
            <a:srgbClr val="DFECE9"/>
          </a:solidFill>
          <a:ln w="7620">
            <a:solidFill>
              <a:srgbClr val="C5D2CF"/>
            </a:solidFill>
          </a:ln>
        </p:spPr>
        <p:txBody>
          <a:bodyPr lIns="45719" rIns="45719"/>
          <a:lstStyle/>
          <a:p>
            <a:pPr/>
          </a:p>
        </p:txBody>
      </p:sp>
      <p:sp>
        <p:nvSpPr>
          <p:cNvPr id="195" name="Text 2"/>
          <p:cNvSpPr txBox="1"/>
          <p:nvPr/>
        </p:nvSpPr>
        <p:spPr>
          <a:xfrm>
            <a:off x="950709" y="2362675"/>
            <a:ext cx="196343" cy="340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2600"/>
              </a:lnSpc>
              <a:defRPr sz="2600">
                <a:solidFill>
                  <a:srgbClr val="2C3249"/>
                </a:solidFill>
                <a:latin typeface="Kanit Light"/>
                <a:ea typeface="Kanit Light"/>
                <a:cs typeface="Kanit Light"/>
                <a:sym typeface="Kanit Light"/>
              </a:defRPr>
            </a:lvl1pPr>
          </a:lstStyle>
          <a:p>
            <a:pPr/>
            <a:r>
              <a:t>1</a:t>
            </a:r>
          </a:p>
        </p:txBody>
      </p:sp>
      <p:sp>
        <p:nvSpPr>
          <p:cNvPr id="196" name="Text 3"/>
          <p:cNvSpPr txBox="1"/>
          <p:nvPr/>
        </p:nvSpPr>
        <p:spPr>
          <a:xfrm>
            <a:off x="1530905" y="2277666"/>
            <a:ext cx="3118707" cy="3385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sz="2200">
                <a:solidFill>
                  <a:srgbClr val="2C3249"/>
                </a:solidFill>
                <a:latin typeface="Kanit Light"/>
                <a:ea typeface="Kanit Light"/>
                <a:cs typeface="Kanit Light"/>
                <a:sym typeface="Kanit Light"/>
              </a:defRPr>
            </a:lvl1pPr>
          </a:lstStyle>
          <a:p>
            <a:pPr/>
            <a:r>
              <a:t>Security and Compliance</a:t>
            </a:r>
          </a:p>
        </p:txBody>
      </p:sp>
      <p:sp>
        <p:nvSpPr>
          <p:cNvPr id="197" name="Text 4"/>
          <p:cNvSpPr txBox="1"/>
          <p:nvPr/>
        </p:nvSpPr>
        <p:spPr>
          <a:xfrm>
            <a:off x="1530905" y="2768083"/>
            <a:ext cx="5670949" cy="14009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2C3249"/>
                </a:solidFill>
                <a:latin typeface="Martel Sans"/>
                <a:ea typeface="Martel Sans"/>
                <a:cs typeface="Martel Sans"/>
                <a:sym typeface="Martel Sans"/>
              </a:defRPr>
            </a:lvl1pPr>
          </a:lstStyle>
          <a:p>
            <a:pPr/>
            <a:r>
              <a:t>Ensuring the security and compliance of sensitive data and applications hosted in the cloud is a critical concern for organizations, requiring careful evaluation of cloud providers' security measures and compliance certifications.</a:t>
            </a:r>
          </a:p>
        </p:txBody>
      </p:sp>
      <p:sp>
        <p:nvSpPr>
          <p:cNvPr id="198" name="Shape 5"/>
          <p:cNvSpPr/>
          <p:nvPr/>
        </p:nvSpPr>
        <p:spPr>
          <a:xfrm>
            <a:off x="7428666" y="2277666"/>
            <a:ext cx="510303" cy="510303"/>
          </a:xfrm>
          <a:prstGeom prst="roundRect">
            <a:avLst>
              <a:gd name="adj" fmla="val 18669"/>
            </a:avLst>
          </a:prstGeom>
          <a:solidFill>
            <a:srgbClr val="DFECE9"/>
          </a:solidFill>
          <a:ln w="7620">
            <a:solidFill>
              <a:srgbClr val="C5D2CF"/>
            </a:solidFill>
          </a:ln>
        </p:spPr>
        <p:txBody>
          <a:bodyPr lIns="45719" rIns="45719"/>
          <a:lstStyle/>
          <a:p>
            <a:pPr/>
          </a:p>
        </p:txBody>
      </p:sp>
      <p:sp>
        <p:nvSpPr>
          <p:cNvPr id="199" name="Text 6"/>
          <p:cNvSpPr txBox="1"/>
          <p:nvPr/>
        </p:nvSpPr>
        <p:spPr>
          <a:xfrm>
            <a:off x="7585646" y="2362675"/>
            <a:ext cx="196342" cy="3401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2600"/>
              </a:lnSpc>
              <a:defRPr sz="2600">
                <a:solidFill>
                  <a:srgbClr val="2C3249"/>
                </a:solidFill>
                <a:latin typeface="Kanit Light"/>
                <a:ea typeface="Kanit Light"/>
                <a:cs typeface="Kanit Light"/>
                <a:sym typeface="Kanit Light"/>
              </a:defRPr>
            </a:lvl1pPr>
          </a:lstStyle>
          <a:p>
            <a:pPr/>
            <a:r>
              <a:t>2</a:t>
            </a:r>
          </a:p>
        </p:txBody>
      </p:sp>
      <p:sp>
        <p:nvSpPr>
          <p:cNvPr id="200" name="Text 7"/>
          <p:cNvSpPr txBox="1"/>
          <p:nvPr/>
        </p:nvSpPr>
        <p:spPr>
          <a:xfrm>
            <a:off x="8165782" y="2277666"/>
            <a:ext cx="1876687" cy="3385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sz="2200">
                <a:solidFill>
                  <a:srgbClr val="2C3249"/>
                </a:solidFill>
                <a:latin typeface="Kanit Light"/>
                <a:ea typeface="Kanit Light"/>
                <a:cs typeface="Kanit Light"/>
                <a:sym typeface="Kanit Light"/>
              </a:defRPr>
            </a:lvl1pPr>
          </a:lstStyle>
          <a:p>
            <a:pPr/>
            <a:r>
              <a:t>Vendor Lock-in</a:t>
            </a:r>
          </a:p>
        </p:txBody>
      </p:sp>
      <p:sp>
        <p:nvSpPr>
          <p:cNvPr id="201" name="Text 8"/>
          <p:cNvSpPr txBox="1"/>
          <p:nvPr/>
        </p:nvSpPr>
        <p:spPr>
          <a:xfrm>
            <a:off x="8165782" y="2768083"/>
            <a:ext cx="5670949" cy="14009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2C3249"/>
                </a:solidFill>
                <a:latin typeface="Martel Sans"/>
                <a:ea typeface="Martel Sans"/>
                <a:cs typeface="Martel Sans"/>
                <a:sym typeface="Martel Sans"/>
              </a:defRPr>
            </a:lvl1pPr>
          </a:lstStyle>
          <a:p>
            <a:pPr/>
            <a:r>
              <a:t>Dependence on a single cloud provider can lead to vendor lock-in, making it difficult to migrate to a different platform or leverage multiple cloud services, which can limit flexibility and negotiating power.</a:t>
            </a:r>
          </a:p>
        </p:txBody>
      </p:sp>
      <p:sp>
        <p:nvSpPr>
          <p:cNvPr id="202" name="Shape 9"/>
          <p:cNvSpPr/>
          <p:nvPr/>
        </p:nvSpPr>
        <p:spPr>
          <a:xfrm>
            <a:off x="793790" y="5064562"/>
            <a:ext cx="510303" cy="510303"/>
          </a:xfrm>
          <a:prstGeom prst="roundRect">
            <a:avLst>
              <a:gd name="adj" fmla="val 18669"/>
            </a:avLst>
          </a:prstGeom>
          <a:solidFill>
            <a:srgbClr val="DFECE9"/>
          </a:solidFill>
          <a:ln w="7620">
            <a:solidFill>
              <a:srgbClr val="C5D2CF"/>
            </a:solidFill>
          </a:ln>
        </p:spPr>
        <p:txBody>
          <a:bodyPr lIns="45719" rIns="45719"/>
          <a:lstStyle/>
          <a:p>
            <a:pPr/>
          </a:p>
        </p:txBody>
      </p:sp>
      <p:sp>
        <p:nvSpPr>
          <p:cNvPr id="203" name="Text 10"/>
          <p:cNvSpPr txBox="1"/>
          <p:nvPr/>
        </p:nvSpPr>
        <p:spPr>
          <a:xfrm>
            <a:off x="950710" y="5149572"/>
            <a:ext cx="196343" cy="3401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2600"/>
              </a:lnSpc>
              <a:defRPr sz="2600">
                <a:solidFill>
                  <a:srgbClr val="2C3249"/>
                </a:solidFill>
                <a:latin typeface="Kanit Light"/>
                <a:ea typeface="Kanit Light"/>
                <a:cs typeface="Kanit Light"/>
                <a:sym typeface="Kanit Light"/>
              </a:defRPr>
            </a:lvl1pPr>
          </a:lstStyle>
          <a:p>
            <a:pPr/>
            <a:r>
              <a:t>3</a:t>
            </a:r>
          </a:p>
        </p:txBody>
      </p:sp>
      <p:sp>
        <p:nvSpPr>
          <p:cNvPr id="204" name="Text 11"/>
          <p:cNvSpPr txBox="1"/>
          <p:nvPr/>
        </p:nvSpPr>
        <p:spPr>
          <a:xfrm>
            <a:off x="1530905" y="5064562"/>
            <a:ext cx="2808611" cy="3385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sz="2200">
                <a:solidFill>
                  <a:srgbClr val="2C3249"/>
                </a:solidFill>
                <a:latin typeface="Kanit Light"/>
                <a:ea typeface="Kanit Light"/>
                <a:cs typeface="Kanit Light"/>
                <a:sym typeface="Kanit Light"/>
              </a:defRPr>
            </a:lvl1pPr>
          </a:lstStyle>
          <a:p>
            <a:pPr/>
            <a:r>
              <a:t>Integration Challenges</a:t>
            </a:r>
          </a:p>
        </p:txBody>
      </p:sp>
      <p:sp>
        <p:nvSpPr>
          <p:cNvPr id="205" name="Text 12"/>
          <p:cNvSpPr txBox="1"/>
          <p:nvPr/>
        </p:nvSpPr>
        <p:spPr>
          <a:xfrm>
            <a:off x="1530905" y="5554979"/>
            <a:ext cx="5670949" cy="14009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2C3249"/>
                </a:solidFill>
                <a:latin typeface="Martel Sans"/>
                <a:ea typeface="Martel Sans"/>
                <a:cs typeface="Martel Sans"/>
                <a:sym typeface="Martel Sans"/>
              </a:defRPr>
            </a:lvl1pPr>
          </a:lstStyle>
          <a:p>
            <a:pPr/>
            <a:r>
              <a:t>Integrating cloud-based systems with existing on-premises infrastructure and legacy applications can be complex, requiring careful planning and implementation to ensure seamless data flow and business continuity.</a:t>
            </a:r>
          </a:p>
        </p:txBody>
      </p:sp>
      <p:sp>
        <p:nvSpPr>
          <p:cNvPr id="206" name="Shape 13"/>
          <p:cNvSpPr/>
          <p:nvPr/>
        </p:nvSpPr>
        <p:spPr>
          <a:xfrm>
            <a:off x="7428666" y="5064562"/>
            <a:ext cx="510303" cy="510303"/>
          </a:xfrm>
          <a:prstGeom prst="roundRect">
            <a:avLst>
              <a:gd name="adj" fmla="val 18669"/>
            </a:avLst>
          </a:prstGeom>
          <a:solidFill>
            <a:srgbClr val="DFECE9"/>
          </a:solidFill>
          <a:ln w="7620">
            <a:solidFill>
              <a:srgbClr val="C5D2CF"/>
            </a:solidFill>
          </a:ln>
        </p:spPr>
        <p:txBody>
          <a:bodyPr lIns="45719" rIns="45719"/>
          <a:lstStyle/>
          <a:p>
            <a:pPr/>
          </a:p>
        </p:txBody>
      </p:sp>
      <p:sp>
        <p:nvSpPr>
          <p:cNvPr id="207" name="Text 14"/>
          <p:cNvSpPr txBox="1"/>
          <p:nvPr/>
        </p:nvSpPr>
        <p:spPr>
          <a:xfrm>
            <a:off x="7585647" y="5149572"/>
            <a:ext cx="196342" cy="3401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2600"/>
              </a:lnSpc>
              <a:defRPr sz="2600">
                <a:solidFill>
                  <a:srgbClr val="2C3249"/>
                </a:solidFill>
                <a:latin typeface="Kanit Light"/>
                <a:ea typeface="Kanit Light"/>
                <a:cs typeface="Kanit Light"/>
                <a:sym typeface="Kanit Light"/>
              </a:defRPr>
            </a:lvl1pPr>
          </a:lstStyle>
          <a:p>
            <a:pPr/>
            <a:r>
              <a:t>4</a:t>
            </a:r>
          </a:p>
        </p:txBody>
      </p:sp>
      <p:sp>
        <p:nvSpPr>
          <p:cNvPr id="208" name="Text 15"/>
          <p:cNvSpPr txBox="1"/>
          <p:nvPr/>
        </p:nvSpPr>
        <p:spPr>
          <a:xfrm>
            <a:off x="8165782" y="5064562"/>
            <a:ext cx="3056906" cy="3385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sz="2200">
                <a:solidFill>
                  <a:srgbClr val="2C3249"/>
                </a:solidFill>
                <a:latin typeface="Kanit Light"/>
                <a:ea typeface="Kanit Light"/>
                <a:cs typeface="Kanit Light"/>
                <a:sym typeface="Kanit Light"/>
              </a:defRPr>
            </a:lvl1pPr>
          </a:lstStyle>
          <a:p>
            <a:pPr/>
            <a:r>
              <a:t>Governance and Control</a:t>
            </a:r>
          </a:p>
        </p:txBody>
      </p:sp>
      <p:sp>
        <p:nvSpPr>
          <p:cNvPr id="209" name="Text 16"/>
          <p:cNvSpPr txBox="1"/>
          <p:nvPr/>
        </p:nvSpPr>
        <p:spPr>
          <a:xfrm>
            <a:off x="8165782" y="5554979"/>
            <a:ext cx="5670949" cy="14009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2C3249"/>
                </a:solidFill>
                <a:latin typeface="Martel Sans"/>
                <a:ea typeface="Martel Sans"/>
                <a:cs typeface="Martel Sans"/>
                <a:sym typeface="Martel Sans"/>
              </a:defRPr>
            </a:lvl1pPr>
          </a:lstStyle>
          <a:p>
            <a:pPr/>
            <a:r>
              <a:t>Maintaining governance and control over cloud-based resources and services can be a challenge, requiring robust management and monitoring tools to ensure compliance and efficient resource utilization.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1" name="Image 0" descr="Image 0"/>
          <p:cNvPicPr>
            <a:picLocks noChangeAspect="1"/>
          </p:cNvPicPr>
          <p:nvPr/>
        </p:nvPicPr>
        <p:blipFill>
          <a:blip r:embed="rId2">
            <a:extLst/>
          </a:blip>
          <a:stretch>
            <a:fillRect/>
          </a:stretch>
        </p:blipFill>
        <p:spPr>
          <a:xfrm>
            <a:off x="9144000" y="0"/>
            <a:ext cx="5486400" cy="8232696"/>
          </a:xfrm>
          <a:prstGeom prst="rect">
            <a:avLst/>
          </a:prstGeom>
          <a:ln w="12700">
            <a:miter lim="400000"/>
          </a:ln>
        </p:spPr>
      </p:pic>
      <p:sp>
        <p:nvSpPr>
          <p:cNvPr id="212" name="Text 0"/>
          <p:cNvSpPr txBox="1"/>
          <p:nvPr/>
        </p:nvSpPr>
        <p:spPr>
          <a:xfrm>
            <a:off x="664964" y="522445"/>
            <a:ext cx="7814072" cy="115962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600"/>
              </a:lnSpc>
              <a:defRPr sz="3700">
                <a:solidFill>
                  <a:srgbClr val="272D45"/>
                </a:solidFill>
                <a:latin typeface="Kanit Light"/>
                <a:ea typeface="Kanit Light"/>
                <a:cs typeface="Kanit Light"/>
                <a:sym typeface="Kanit Light"/>
              </a:defRPr>
            </a:lvl1pPr>
          </a:lstStyle>
          <a:p>
            <a:pPr/>
            <a:r>
              <a:t>Cloud Computing Security and Compliance</a:t>
            </a:r>
          </a:p>
        </p:txBody>
      </p:sp>
      <p:pic>
        <p:nvPicPr>
          <p:cNvPr id="213" name="Image 1" descr="Image 1"/>
          <p:cNvPicPr>
            <a:picLocks noChangeAspect="1"/>
          </p:cNvPicPr>
          <p:nvPr/>
        </p:nvPicPr>
        <p:blipFill>
          <a:blip r:embed="rId3">
            <a:extLst/>
          </a:blip>
          <a:stretch>
            <a:fillRect/>
          </a:stretch>
        </p:blipFill>
        <p:spPr>
          <a:xfrm>
            <a:off x="664964" y="1994891"/>
            <a:ext cx="950000" cy="1702476"/>
          </a:xfrm>
          <a:prstGeom prst="rect">
            <a:avLst/>
          </a:prstGeom>
          <a:ln w="12700">
            <a:miter lim="400000"/>
          </a:ln>
        </p:spPr>
      </p:pic>
      <p:sp>
        <p:nvSpPr>
          <p:cNvPr id="214" name="Text 1"/>
          <p:cNvSpPr txBox="1"/>
          <p:nvPr/>
        </p:nvSpPr>
        <p:spPr>
          <a:xfrm>
            <a:off x="1899879" y="2184797"/>
            <a:ext cx="1639132" cy="2862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300"/>
              </a:lnSpc>
              <a:defRPr>
                <a:solidFill>
                  <a:srgbClr val="2C3249"/>
                </a:solidFill>
                <a:latin typeface="Kanit Light"/>
                <a:ea typeface="Kanit Light"/>
                <a:cs typeface="Kanit Light"/>
                <a:sym typeface="Kanit Light"/>
              </a:defRPr>
            </a:lvl1pPr>
          </a:lstStyle>
          <a:p>
            <a:pPr/>
            <a:r>
              <a:t>Data Encryption</a:t>
            </a:r>
          </a:p>
        </p:txBody>
      </p:sp>
      <p:sp>
        <p:nvSpPr>
          <p:cNvPr id="215" name="Text 2"/>
          <p:cNvSpPr txBox="1"/>
          <p:nvPr/>
        </p:nvSpPr>
        <p:spPr>
          <a:xfrm>
            <a:off x="1899880" y="2595561"/>
            <a:ext cx="6579156" cy="56667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300"/>
              </a:lnSpc>
              <a:defRPr sz="1400">
                <a:solidFill>
                  <a:srgbClr val="2C3249"/>
                </a:solidFill>
                <a:latin typeface="Martel Sans"/>
                <a:ea typeface="Martel Sans"/>
                <a:cs typeface="Martel Sans"/>
                <a:sym typeface="Martel Sans"/>
              </a:defRPr>
            </a:lvl1pPr>
          </a:lstStyle>
          <a:p>
            <a:pPr/>
            <a:r>
              <a:t>Cloud providers employ robust encryption mechanisms to protect data at rest and in transit, ensuring the confidentiality and integrity of sensitive information.</a:t>
            </a:r>
          </a:p>
        </p:txBody>
      </p:sp>
      <p:pic>
        <p:nvPicPr>
          <p:cNvPr id="216" name="Image 2" descr="Image 2"/>
          <p:cNvPicPr>
            <a:picLocks noChangeAspect="1"/>
          </p:cNvPicPr>
          <p:nvPr/>
        </p:nvPicPr>
        <p:blipFill>
          <a:blip r:embed="rId4">
            <a:extLst/>
          </a:blip>
          <a:stretch>
            <a:fillRect/>
          </a:stretch>
        </p:blipFill>
        <p:spPr>
          <a:xfrm>
            <a:off x="664964" y="3697366"/>
            <a:ext cx="950000" cy="2006443"/>
          </a:xfrm>
          <a:prstGeom prst="rect">
            <a:avLst/>
          </a:prstGeom>
          <a:ln w="12700">
            <a:miter lim="400000"/>
          </a:ln>
        </p:spPr>
      </p:pic>
      <p:sp>
        <p:nvSpPr>
          <p:cNvPr id="217" name="Text 3"/>
          <p:cNvSpPr txBox="1"/>
          <p:nvPr/>
        </p:nvSpPr>
        <p:spPr>
          <a:xfrm>
            <a:off x="1899879" y="3887272"/>
            <a:ext cx="1664247" cy="2862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300"/>
              </a:lnSpc>
              <a:defRPr>
                <a:solidFill>
                  <a:srgbClr val="2C3249"/>
                </a:solidFill>
                <a:latin typeface="Kanit Light"/>
                <a:ea typeface="Kanit Light"/>
                <a:cs typeface="Kanit Light"/>
                <a:sym typeface="Kanit Light"/>
              </a:defRPr>
            </a:lvl1pPr>
          </a:lstStyle>
          <a:p>
            <a:pPr/>
            <a:r>
              <a:t>Access Controls</a:t>
            </a:r>
          </a:p>
        </p:txBody>
      </p:sp>
      <p:sp>
        <p:nvSpPr>
          <p:cNvPr id="218" name="Text 4"/>
          <p:cNvSpPr txBox="1"/>
          <p:nvPr/>
        </p:nvSpPr>
        <p:spPr>
          <a:xfrm>
            <a:off x="1899880" y="4298036"/>
            <a:ext cx="6579156" cy="85877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300"/>
              </a:lnSpc>
              <a:defRPr sz="1400">
                <a:solidFill>
                  <a:srgbClr val="2C3249"/>
                </a:solidFill>
                <a:latin typeface="Martel Sans"/>
                <a:ea typeface="Martel Sans"/>
                <a:cs typeface="Martel Sans"/>
                <a:sym typeface="Martel Sans"/>
              </a:defRPr>
            </a:lvl1pPr>
          </a:lstStyle>
          <a:p>
            <a:pPr/>
            <a:r>
              <a:t>Comprehensive access controls, including multi-factor authentication and role-based permissions, are implemented to restrict unauthorized access to cloud resources and ensure only authorized users can perform actions.</a:t>
            </a:r>
          </a:p>
        </p:txBody>
      </p:sp>
      <p:pic>
        <p:nvPicPr>
          <p:cNvPr id="219" name="Image 3" descr="Image 3"/>
          <p:cNvPicPr>
            <a:picLocks noChangeAspect="1"/>
          </p:cNvPicPr>
          <p:nvPr/>
        </p:nvPicPr>
        <p:blipFill>
          <a:blip r:embed="rId5">
            <a:extLst/>
          </a:blip>
          <a:stretch>
            <a:fillRect/>
          </a:stretch>
        </p:blipFill>
        <p:spPr>
          <a:xfrm>
            <a:off x="664964" y="5703808"/>
            <a:ext cx="950000" cy="2006442"/>
          </a:xfrm>
          <a:prstGeom prst="rect">
            <a:avLst/>
          </a:prstGeom>
          <a:ln w="12700">
            <a:miter lim="400000"/>
          </a:ln>
        </p:spPr>
      </p:pic>
      <p:sp>
        <p:nvSpPr>
          <p:cNvPr id="220" name="Text 5"/>
          <p:cNvSpPr txBox="1"/>
          <p:nvPr/>
        </p:nvSpPr>
        <p:spPr>
          <a:xfrm>
            <a:off x="1899879" y="5893713"/>
            <a:ext cx="2376501" cy="2862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300"/>
              </a:lnSpc>
              <a:defRPr>
                <a:solidFill>
                  <a:srgbClr val="2C3249"/>
                </a:solidFill>
                <a:latin typeface="Kanit Light"/>
                <a:ea typeface="Kanit Light"/>
                <a:cs typeface="Kanit Light"/>
                <a:sym typeface="Kanit Light"/>
              </a:defRPr>
            </a:lvl1pPr>
          </a:lstStyle>
          <a:p>
            <a:pPr/>
            <a:r>
              <a:t>Compliance Adherence</a:t>
            </a:r>
          </a:p>
        </p:txBody>
      </p:sp>
      <p:sp>
        <p:nvSpPr>
          <p:cNvPr id="221" name="Text 6"/>
          <p:cNvSpPr txBox="1"/>
          <p:nvPr/>
        </p:nvSpPr>
        <p:spPr>
          <a:xfrm>
            <a:off x="1899880" y="6304477"/>
            <a:ext cx="6579156" cy="85877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300"/>
              </a:lnSpc>
              <a:defRPr sz="1400">
                <a:solidFill>
                  <a:srgbClr val="2C3249"/>
                </a:solidFill>
                <a:latin typeface="Martel Sans"/>
                <a:ea typeface="Martel Sans"/>
                <a:cs typeface="Martel Sans"/>
                <a:sym typeface="Martel Sans"/>
              </a:defRPr>
            </a:lvl1pPr>
          </a:lstStyle>
          <a:p>
            <a:pPr/>
            <a:r>
              <a:t>Cloud providers undergo regular audits and certifications to ensure compliance with industry-specific regulations, such as HIPAA, PCI-DSS, and GDPR, providing assurance to organizations that their data is managed securely and compliantly.</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000000"/>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