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imes New Roman Bold" charset="1" panose="02030802070405020303"/>
      <p:regular r:id="rId22"/>
    </p:embeddedFont>
    <p:embeddedFont>
      <p:font typeface="Trebuchet MS" charset="1" panose="020B0603020202020204"/>
      <p:regular r:id="rId23"/>
    </p:embeddedFont>
    <p:embeddedFont>
      <p:font typeface="TT Rounds Condensed" charset="1" panose="02000506030000020003"/>
      <p:regular r:id="rId24"/>
    </p:embeddedFont>
    <p:embeddedFont>
      <p:font typeface="Trebuchet MS Bold" charset="1" panose="020B0703020202020204"/>
      <p:regular r:id="rId25"/>
    </p:embeddedFont>
    <p:embeddedFont>
      <p:font typeface="Times New Roman" charset="1" panose="02030502070405020303"/>
      <p:regular r:id="rId26"/>
    </p:embeddedFont>
    <p:embeddedFont>
      <p:font typeface="TT Rounds Condensed Bold" charset="1" panose="02000806030000020003"/>
      <p:regular r:id="rId27"/>
    </p:embeddedFont>
    <p:embeddedFont>
      <p:font typeface="Arimo Bold" charset="1" panose="020B0704020202020204"/>
      <p:regular r:id="rId28"/>
    </p:embeddedFont>
    <p:embeddedFont>
      <p:font typeface="Arimo" charset="1" panose="020B06040202020202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1243012" y="-49242"/>
            <a:ext cx="14973300" cy="1581074"/>
          </a:xfrm>
          <a:prstGeom prst="rect">
            <a:avLst/>
          </a:prstGeom>
        </p:spPr>
        <p:txBody>
          <a:bodyPr anchor="t" rtlCol="false" tIns="0" lIns="0" bIns="0" rIns="0">
            <a:spAutoFit/>
          </a:bodyPr>
          <a:lstStyle/>
          <a:p>
            <a:pPr algn="l">
              <a:lnSpc>
                <a:spcPts val="5759"/>
              </a:lnSpc>
            </a:pPr>
            <a:r>
              <a:rPr lang="en-US" sz="4800" b="true">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3923253" y="5016945"/>
            <a:ext cx="12733020" cy="2714625"/>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 SAI CHARAN </a:t>
            </a:r>
          </a:p>
          <a:p>
            <a:pPr algn="l">
              <a:lnSpc>
                <a:spcPts val="4320"/>
              </a:lnSpc>
            </a:pPr>
            <a:r>
              <a:rPr lang="en-US" sz="3600" spc="33">
                <a:solidFill>
                  <a:srgbClr val="000000"/>
                </a:solidFill>
                <a:latin typeface="TT Rounds Condensed"/>
                <a:ea typeface="TT Rounds Condensed"/>
                <a:cs typeface="TT Rounds Condensed"/>
                <a:sym typeface="TT Rounds Condensed"/>
              </a:rPr>
              <a:t>REGISTER NO:312207239</a:t>
            </a:r>
          </a:p>
          <a:p>
            <a:pPr algn="l">
              <a:lnSpc>
                <a:spcPts val="4320"/>
              </a:lnSpc>
            </a:pPr>
            <a:r>
              <a:rPr lang="en-US" sz="3600" spc="33">
                <a:solidFill>
                  <a:srgbClr val="000000"/>
                </a:solidFill>
                <a:latin typeface="TT Rounds Condensed"/>
                <a:ea typeface="TT Rounds Condensed"/>
                <a:cs typeface="TT Rounds Condensed"/>
                <a:sym typeface="TT Rounds Condensed"/>
              </a:rPr>
              <a:t>DEPARTMENT:B.COM(COMPUTER APPLICATION)</a:t>
            </a:r>
          </a:p>
          <a:p>
            <a:pPr algn="l">
              <a:lnSpc>
                <a:spcPts val="4320"/>
              </a:lnSpc>
            </a:pPr>
            <a:r>
              <a:rPr lang="en-US" sz="3600" spc="33">
                <a:solidFill>
                  <a:srgbClr val="000000"/>
                </a:solidFill>
                <a:latin typeface="TT Rounds Condensed"/>
                <a:ea typeface="TT Rounds Condensed"/>
                <a:cs typeface="TT Rounds Condensed"/>
                <a:sym typeface="TT Rounds Condensed"/>
              </a:rPr>
              <a:t>COLLEGE: AM JAIN  COLLEGE</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6" id="26"/>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b="true" sz="7200" spc="-44">
                <a:solidFill>
                  <a:srgbClr val="000000"/>
                </a:solidFill>
                <a:latin typeface="Trebuchet MS Bold"/>
                <a:ea typeface="Trebuchet MS Bold"/>
                <a:cs typeface="Trebuchet MS Bold"/>
                <a:sym typeface="Trebuchet MS Bold"/>
              </a:rPr>
              <a:t>MODELLING</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1348740" y="1943978"/>
            <a:ext cx="10561320" cy="8366552"/>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In attendance analysis using Excel, several modeling techniques can help you gain insights and make data-driven decisions. Here’s an overview of key modeling approaches you might use:</a:t>
            </a:r>
          </a:p>
          <a:p>
            <a:pPr algn="l">
              <a:lnSpc>
                <a:spcPts val="3240"/>
              </a:lnSpc>
            </a:pPr>
            <a:r>
              <a:rPr lang="en-US" sz="2700" spc="25">
                <a:solidFill>
                  <a:srgbClr val="000000"/>
                </a:solidFill>
                <a:latin typeface="TT Rounds Condensed"/>
                <a:ea typeface="TT Rounds Condensed"/>
                <a:cs typeface="TT Rounds Condensed"/>
                <a:sym typeface="TT Rounds Condensed"/>
              </a:rPr>
              <a:t>1. </a:t>
            </a:r>
            <a:r>
              <a:rPr lang="en-US" b="true" sz="2700" spc="25" u="sng">
                <a:solidFill>
                  <a:srgbClr val="000000"/>
                </a:solidFill>
                <a:latin typeface="TT Rounds Condensed Bold"/>
                <a:ea typeface="TT Rounds Condensed Bold"/>
                <a:cs typeface="TT Rounds Condensed Bold"/>
                <a:sym typeface="TT Rounds Condensed Bold"/>
              </a:rPr>
              <a:t>Descriptive Statistics Mean and Median Attendance</a:t>
            </a:r>
            <a:r>
              <a:rPr lang="en-US" sz="2700" spc="25">
                <a:solidFill>
                  <a:srgbClr val="000000"/>
                </a:solidFill>
                <a:latin typeface="TT Rounds Condensed"/>
                <a:ea typeface="TT Rounds Condensed"/>
                <a:cs typeface="TT Rounds Condensed"/>
                <a:sym typeface="TT Rounds Condensed"/>
              </a:rPr>
              <a:t>: Calculate average and median attendance times to understand typical patterns. Standard Deviation: Measure the variability in attendance times. Excel Functions: AVERAGE(), MEDIAN(), STDEV.P(), STDEV.S()</a:t>
            </a:r>
          </a:p>
          <a:p>
            <a:pPr algn="l">
              <a:lnSpc>
                <a:spcPts val="3240"/>
              </a:lnSpc>
            </a:pPr>
            <a:r>
              <a:rPr lang="en-US" sz="2700" spc="25">
                <a:solidFill>
                  <a:srgbClr val="000000"/>
                </a:solidFill>
                <a:latin typeface="TT Rounds Condensed"/>
                <a:ea typeface="TT Rounds Condensed"/>
                <a:cs typeface="TT Rounds Condensed"/>
                <a:sym typeface="TT Rounds Condensed"/>
              </a:rPr>
              <a:t>2. </a:t>
            </a:r>
            <a:r>
              <a:rPr lang="en-US" b="true" sz="2700" spc="25" u="sng">
                <a:solidFill>
                  <a:srgbClr val="000000"/>
                </a:solidFill>
                <a:latin typeface="TT Rounds Condensed Bold"/>
                <a:ea typeface="TT Rounds Condensed Bold"/>
                <a:cs typeface="TT Rounds Condensed Bold"/>
                <a:sym typeface="TT Rounds Condensed Bold"/>
              </a:rPr>
              <a:t>Time Series Analysis Trend Analysis</a:t>
            </a:r>
            <a:r>
              <a:rPr lang="en-US" sz="2700" spc="25">
                <a:solidFill>
                  <a:srgbClr val="000000"/>
                </a:solidFill>
                <a:latin typeface="TT Rounds Condensed"/>
                <a:ea typeface="TT Rounds Condensed"/>
                <a:cs typeface="TT Rounds Condensed"/>
                <a:sym typeface="TT Rounds Condensed"/>
              </a:rPr>
              <a:t>: Analyze attendance trends over time (daily, weekly, monthly).Seasonality: Identify patterns or recurring trends related to specific days of the week or times of the year . Excel Functions: Use line charts or pivot tables to visualize trends.</a:t>
            </a:r>
          </a:p>
          <a:p>
            <a:pPr algn="l">
              <a:lnSpc>
                <a:spcPts val="3240"/>
              </a:lnSpc>
            </a:pPr>
            <a:r>
              <a:rPr lang="en-US" sz="2700" spc="25">
                <a:solidFill>
                  <a:srgbClr val="000000"/>
                </a:solidFill>
                <a:latin typeface="TT Rounds Condensed"/>
                <a:ea typeface="TT Rounds Condensed"/>
                <a:cs typeface="TT Rounds Condensed"/>
                <a:sym typeface="TT Rounds Condensed"/>
              </a:rPr>
              <a:t>3. </a:t>
            </a:r>
            <a:r>
              <a:rPr lang="en-US" b="true" sz="2700" spc="25" u="sng">
                <a:solidFill>
                  <a:srgbClr val="000000"/>
                </a:solidFill>
                <a:latin typeface="TT Rounds Condensed Bold"/>
                <a:ea typeface="TT Rounds Condensed Bold"/>
                <a:cs typeface="TT Rounds Condensed Bold"/>
                <a:sym typeface="TT Rounds Condensed Bold"/>
              </a:rPr>
              <a:t>Pivot Tables and Charts Attendance Summary</a:t>
            </a:r>
            <a:r>
              <a:rPr lang="en-US" sz="2700" spc="25">
                <a:solidFill>
                  <a:srgbClr val="000000"/>
                </a:solidFill>
                <a:latin typeface="TT Rounds Condensed"/>
                <a:ea typeface="TT Rounds Condensed"/>
                <a:cs typeface="TT Rounds Condensed"/>
                <a:sym typeface="TT Rounds Condensed"/>
              </a:rPr>
              <a:t>: Create pivot tables to summarize attendance data by employee, department, or time period . Visual Representation: Use pivot charts to visualize attendance patterns and anomalies . Excel Functions: PivotTable, PivotChart</a:t>
            </a:r>
          </a:p>
          <a:p>
            <a:pPr algn="l">
              <a:lnSpc>
                <a:spcPts val="3240"/>
              </a:lnSpc>
            </a:pPr>
            <a:r>
              <a:rPr lang="en-US" sz="2700" spc="25">
                <a:solidFill>
                  <a:srgbClr val="000000"/>
                </a:solidFill>
                <a:latin typeface="TT Rounds Condensed"/>
                <a:ea typeface="TT Rounds Condensed"/>
                <a:cs typeface="TT Rounds Condensed"/>
                <a:sym typeface="TT Rounds Condensed"/>
              </a:rPr>
              <a:t>4. </a:t>
            </a:r>
            <a:r>
              <a:rPr lang="en-US" b="true" sz="2700" spc="25" u="sng">
                <a:solidFill>
                  <a:srgbClr val="000000"/>
                </a:solidFill>
                <a:latin typeface="TT Rounds Condensed Bold"/>
                <a:ea typeface="TT Rounds Condensed Bold"/>
                <a:cs typeface="TT Rounds Condensed Bold"/>
                <a:sym typeface="TT Rounds Condensed Bold"/>
              </a:rPr>
              <a:t>Absenteeism Analysis Absence Rates</a:t>
            </a:r>
            <a:r>
              <a:rPr lang="en-US" sz="2700" spc="25">
                <a:solidFill>
                  <a:srgbClr val="000000"/>
                </a:solidFill>
                <a:latin typeface="TT Rounds Condensed"/>
                <a:ea typeface="TT Rounds Condensed"/>
                <a:cs typeface="TT Rounds Condensed"/>
                <a:sym typeface="TT Rounds Condensed"/>
              </a:rPr>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571500" y="790575"/>
            <a:ext cx="13716000" cy="9150489"/>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5. </a:t>
            </a:r>
            <a:r>
              <a:rPr lang="en-US" b="true" sz="2700" spc="25" u="sng">
                <a:solidFill>
                  <a:srgbClr val="000000"/>
                </a:solidFill>
                <a:latin typeface="TT Rounds Condensed Bold"/>
                <a:ea typeface="TT Rounds Condensed Bold"/>
                <a:cs typeface="TT Rounds Condensed Bold"/>
                <a:sym typeface="TT Rounds Condensed Bold"/>
              </a:rPr>
              <a:t>Work Hours Calculation Hours Worked</a:t>
            </a:r>
            <a:r>
              <a:rPr lang="en-US" sz="2700" spc="25">
                <a:solidFill>
                  <a:srgbClr val="000000"/>
                </a:solidFill>
                <a:latin typeface="TT Rounds Condensed"/>
                <a:ea typeface="TT Rounds Condensed"/>
                <a:cs typeface="TT Rounds Condensed"/>
                <a:sym typeface="TT Rounds Condensed"/>
              </a:rPr>
              <a:t>: Compute the total hours worked per day, week, or month using Time In and Time Out data . Overtime Calculation: Identify and calculate any overtime based on scheduled hours Excel Functions: DATEDIF(), TEXT(), SUM() </a:t>
            </a:r>
          </a:p>
          <a:p>
            <a:pPr algn="l">
              <a:lnSpc>
                <a:spcPts val="3240"/>
              </a:lnSpc>
            </a:pPr>
            <a:r>
              <a:rPr lang="en-US" sz="2700" spc="25">
                <a:solidFill>
                  <a:srgbClr val="000000"/>
                </a:solidFill>
                <a:latin typeface="TT Rounds Condensed"/>
                <a:ea typeface="TT Rounds Condensed"/>
                <a:cs typeface="TT Rounds Condensed"/>
                <a:sym typeface="TT Rounds Condensed"/>
              </a:rPr>
              <a:t>6. </a:t>
            </a:r>
            <a:r>
              <a:rPr lang="en-US" b="true" sz="2700" spc="25" u="sng">
                <a:solidFill>
                  <a:srgbClr val="000000"/>
                </a:solidFill>
                <a:latin typeface="TT Rounds Condensed Bold"/>
                <a:ea typeface="TT Rounds Condensed Bold"/>
                <a:cs typeface="TT Rounds Condensed Bold"/>
                <a:sym typeface="TT Rounds Condensed Bold"/>
              </a:rPr>
              <a:t>Anomaly Detection Late Arrivals and Early Departures</a:t>
            </a:r>
            <a:r>
              <a:rPr lang="en-US" sz="2700" spc="25">
                <a:solidFill>
                  <a:srgbClr val="000000"/>
                </a:solidFill>
                <a:latin typeface="TT Rounds Condensed"/>
                <a:ea typeface="TT Rounds Condensed"/>
                <a:cs typeface="TT Rounds Condensed"/>
                <a:sym typeface="TT Rounds Condensed"/>
              </a:rPr>
              <a:t>: Identify patterns of lateness or early departures using conditional formatting or formulas . Outliers: Detect outliers or unusual attendance patterns . Excel Functions: IF(), CONDITIONAL FORMATTING, Z-SCORE</a:t>
            </a:r>
          </a:p>
          <a:p>
            <a:pPr algn="l">
              <a:lnSpc>
                <a:spcPts val="3240"/>
              </a:lnSpc>
            </a:pPr>
            <a:r>
              <a:rPr lang="en-US" sz="2700" spc="25">
                <a:solidFill>
                  <a:srgbClr val="000000"/>
                </a:solidFill>
                <a:latin typeface="TT Rounds Condensed"/>
                <a:ea typeface="TT Rounds Condensed"/>
                <a:cs typeface="TT Rounds Condensed"/>
                <a:sym typeface="TT Rounds Condensed"/>
              </a:rPr>
              <a:t>7. </a:t>
            </a:r>
            <a:r>
              <a:rPr lang="en-US" b="true" sz="2700" spc="25" u="sng">
                <a:solidFill>
                  <a:srgbClr val="000000"/>
                </a:solidFill>
                <a:latin typeface="TT Rounds Condensed Bold"/>
                <a:ea typeface="TT Rounds Condensed Bold"/>
                <a:cs typeface="TT Rounds Condensed Bold"/>
                <a:sym typeface="TT Rounds Condensed Bold"/>
              </a:rPr>
              <a:t>Forecasting Future Attendance Trends</a:t>
            </a:r>
            <a:r>
              <a:rPr lang="en-US" sz="2700" spc="25">
                <a:solidFill>
                  <a:srgbClr val="000000"/>
                </a:solidFill>
                <a:latin typeface="TT Rounds Condensed"/>
                <a:ea typeface="TT Rounds Condensed"/>
                <a:cs typeface="TT Rounds Condensed"/>
                <a:sym typeface="TT Rounds Condensed"/>
              </a:rPr>
              <a:t>: Use linear regression to forecast future attendance based on historical data . Excel Functions: LINEST(), FORECAST.LINEAR()</a:t>
            </a:r>
          </a:p>
          <a:p>
            <a:pPr algn="l">
              <a:lnSpc>
                <a:spcPts val="3240"/>
              </a:lnSpc>
            </a:pPr>
            <a:r>
              <a:rPr lang="en-US" sz="2700" spc="25">
                <a:solidFill>
                  <a:srgbClr val="000000"/>
                </a:solidFill>
                <a:latin typeface="TT Rounds Condensed"/>
                <a:ea typeface="TT Rounds Condensed"/>
                <a:cs typeface="TT Rounds Condensed"/>
                <a:sym typeface="TT Rounds Condensed"/>
              </a:rPr>
              <a:t>8. </a:t>
            </a:r>
            <a:r>
              <a:rPr lang="en-US" b="true" sz="2700" spc="25" u="sng">
                <a:solidFill>
                  <a:srgbClr val="000000"/>
                </a:solidFill>
                <a:latin typeface="TT Rounds Condensed Bold"/>
                <a:ea typeface="TT Rounds Condensed Bold"/>
                <a:cs typeface="TT Rounds Condensed Bold"/>
                <a:sym typeface="TT Rounds Condensed Bold"/>
              </a:rPr>
              <a:t>Scenario Analysis What-If Scenarios</a:t>
            </a:r>
            <a:r>
              <a:rPr lang="en-US" sz="2700" spc="25">
                <a:solidFill>
                  <a:srgbClr val="000000"/>
                </a:solidFill>
                <a:latin typeface="TT Rounds Condensed"/>
                <a:ea typeface="TT Rounds Condensed"/>
                <a:cs typeface="TT Rounds Condensed"/>
                <a:sym typeface="TT Rounds Condensed"/>
              </a:rPr>
              <a:t>: Model different scenarios to understand potential impacts of policy changes on attendance .</a:t>
            </a:r>
          </a:p>
          <a:p>
            <a:pPr algn="l">
              <a:lnSpc>
                <a:spcPts val="3240"/>
              </a:lnSpc>
            </a:pPr>
            <a:r>
              <a:rPr lang="en-US" sz="2700" spc="25">
                <a:solidFill>
                  <a:srgbClr val="000000"/>
                </a:solidFill>
                <a:latin typeface="TT Rounds Condensed"/>
                <a:ea typeface="TT Rounds Condensed"/>
                <a:cs typeface="TT Rounds Condensed"/>
                <a:sym typeface="TT Rounds Condensed"/>
              </a:rPr>
              <a:t> Excel Functions: “DATA TABLE”,” GOAL SEEK”</a:t>
            </a:r>
          </a:p>
          <a:p>
            <a:pPr algn="l">
              <a:lnSpc>
                <a:spcPts val="3240"/>
              </a:lnSpc>
            </a:pPr>
            <a:r>
              <a:rPr lang="en-US" sz="2700" spc="25" u="sng">
                <a:solidFill>
                  <a:srgbClr val="000000"/>
                </a:solidFill>
                <a:latin typeface="TT Rounds Condensed"/>
                <a:ea typeface="TT Rounds Condensed"/>
                <a:cs typeface="TT Rounds Condensed"/>
                <a:sym typeface="TT Rounds Condensed"/>
              </a:rPr>
              <a:t>Example Implementation </a:t>
            </a:r>
            <a:r>
              <a:rPr lang="en-US" sz="2700" spc="25">
                <a:solidFill>
                  <a:srgbClr val="000000"/>
                </a:solidFill>
                <a:latin typeface="TT Rounds Condensed"/>
                <a:ea typeface="TT Rounds Condensed"/>
                <a:cs typeface="TT Rounds Condensed"/>
                <a:sym typeface="TT Rounds Condensed"/>
              </a:rPr>
              <a:t>: </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Create a Data Table</a:t>
            </a:r>
            <a:r>
              <a:rPr lang="en-US" sz="2700" spc="25">
                <a:solidFill>
                  <a:srgbClr val="000000"/>
                </a:solidFill>
                <a:latin typeface="TT Rounds Condensed"/>
                <a:ea typeface="TT Rounds Condensed"/>
                <a:cs typeface="TT Rounds Condensed"/>
                <a:sym typeface="TT Rounds Condensed"/>
              </a:rPr>
              <a:t>: Organize your data into columns for Date, Time In, Time Out, Employee ID, etc.</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Use Pivot Tables</a:t>
            </a:r>
            <a:r>
              <a:rPr lang="en-US" sz="2700" spc="25">
                <a:solidFill>
                  <a:srgbClr val="000000"/>
                </a:solidFill>
                <a:latin typeface="TT Rounds Condensed"/>
                <a:ea typeface="TT Rounds Condensed"/>
                <a:cs typeface="TT Rounds Condensed"/>
                <a:sym typeface="TT Rounds Condensed"/>
              </a:rPr>
              <a:t>: Summarize attendance by employee or department.</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Visualize Data</a:t>
            </a:r>
            <a:r>
              <a:rPr lang="en-US" sz="2700" spc="25">
                <a:solidFill>
                  <a:srgbClr val="000000"/>
                </a:solidFill>
                <a:latin typeface="TT Rounds Condensed"/>
                <a:ea typeface="TT Rounds Condensed"/>
                <a:cs typeface="TT Rounds Condensed"/>
                <a:sym typeface="TT Rounds Condensed"/>
              </a:rPr>
              <a:t>: Create charts to visualize trends and patterns.</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Apply Formulas</a:t>
            </a:r>
            <a:r>
              <a:rPr lang="en-US" sz="2700" spc="25">
                <a:solidFill>
                  <a:srgbClr val="000000"/>
                </a:solidFill>
                <a:latin typeface="TT Rounds Condensed"/>
                <a:ea typeface="TT Rounds Condensed"/>
                <a:cs typeface="TT Rounds Condensed"/>
                <a:sym typeface="TT Rounds Condensed"/>
              </a:rPr>
              <a:t>: Calculate hours worked, absenteeism rates, and any anomalies.</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Analyze and Interpret</a:t>
            </a:r>
            <a:r>
              <a:rPr lang="en-US" sz="2700" spc="25">
                <a:solidFill>
                  <a:srgbClr val="000000"/>
                </a:solidFill>
                <a:latin typeface="TT Rounds Condensed"/>
                <a:ea typeface="TT Rounds Condensed"/>
                <a:cs typeface="TT Rounds Condensed"/>
                <a:sym typeface="TT Rounds Condensed"/>
              </a:rPr>
              <a:t>: Use descriptive statistics and trend analysis to derive insights and make recommendations.</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These modeling techniques enable you to perform a comprehensive analysis of attendance data, leading to better management decisions and improved operational efficiency</a:t>
            </a:r>
          </a:p>
          <a:p>
            <a:pPr algn="l" marL="488632" indent="-244316" lvl="1">
              <a:lnSpc>
                <a:spcPts val="3240"/>
              </a:lnSpc>
            </a:pP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9" id="29"/>
          <p:cNvSpPr txBox="true"/>
          <p:nvPr/>
        </p:nvSpPr>
        <p:spPr>
          <a:xfrm rot="0">
            <a:off x="1132998" y="572451"/>
            <a:ext cx="3655695"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RESULTS</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12</a:t>
            </a:r>
          </a:p>
        </p:txBody>
      </p:sp>
      <p:pic>
        <p:nvPicPr>
          <p:cNvPr name="Picture 31" id="31"/>
          <p:cNvPicPr>
            <a:picLocks noChangeAspect="true"/>
          </p:cNvPicPr>
          <p:nvPr/>
        </p:nvPicPr>
        <p:blipFill>
          <a:blip r:embed="rId3"/>
          <a:stretch>
            <a:fillRect/>
          </a:stretch>
        </p:blipFill>
        <p:spPr>
          <a:xfrm rot="0">
            <a:off x="-1440123" y="5772"/>
            <a:ext cx="20024672" cy="11630863"/>
          </a:xfrm>
          <a:prstGeom prst="rect">
            <a:avLst/>
          </a:prstGeom>
        </p:spPr>
      </p:pic>
    </p:spTree>
  </p:cSld>
  <p:clrMapOvr>
    <a:masterClrMapping/>
  </p:clrMapOvr>
  <p:transition spd="fast">
    <p:fade/>
  </p:transition>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b="true">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1224438" y="2207895"/>
            <a:ext cx="11828622" cy="5596563"/>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917723" y="3097276"/>
            <a:ext cx="12706962" cy="2211735"/>
          </a:xfrm>
          <a:prstGeom prst="rect">
            <a:avLst/>
          </a:prstGeom>
        </p:spPr>
        <p:txBody>
          <a:bodyPr anchor="t" rtlCol="false" tIns="0" lIns="0" bIns="0" rIns="0">
            <a:spAutoFit/>
          </a:bodyPr>
          <a:lstStyle/>
          <a:p>
            <a:pPr algn="l">
              <a:lnSpc>
                <a:spcPts val="7920"/>
              </a:lnSpc>
            </a:pPr>
            <a:r>
              <a:rPr lang="en-US" sz="6600" b="true">
                <a:solidFill>
                  <a:srgbClr val="0F0F0F"/>
                </a:solidFill>
                <a:latin typeface="Times New Roman Bold"/>
                <a:ea typeface="Times New Roman Bold"/>
                <a:cs typeface="Times New Roman Bold"/>
                <a:sym typeface="Times New Roman Bold"/>
              </a:rPr>
              <a:t>Employee Attendance Analysis using Excel</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2" id="32"/>
          <p:cNvSpPr txBox="true"/>
          <p:nvPr/>
        </p:nvSpPr>
        <p:spPr>
          <a:xfrm rot="0">
            <a:off x="2189182" y="3817620"/>
            <a:ext cx="9306038" cy="3371046"/>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When employees give their best at work, they help the organization flourish. Companies therefore implement attendance management systems to ensure that employees maximize their potential. It is an excellent way to monitor the punctuality and performance of the employees. </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2" id="32"/>
          <p:cNvSpPr txBox="true"/>
          <p:nvPr/>
        </p:nvSpPr>
        <p:spPr>
          <a:xfrm rot="0">
            <a:off x="1713072" y="3664350"/>
            <a:ext cx="11704320" cy="5033040"/>
          </a:xfrm>
          <a:prstGeom prst="rect">
            <a:avLst/>
          </a:prstGeom>
        </p:spPr>
        <p:txBody>
          <a:bodyPr anchor="t" rtlCol="false" tIns="0" lIns="0" bIns="0" rIns="0">
            <a:spAutoFit/>
          </a:bodyPr>
          <a:lstStyle/>
          <a:p>
            <a:pPr algn="l" marL="651510" indent="-325755" lvl="1">
              <a:lnSpc>
                <a:spcPts val="4320"/>
              </a:lnSpc>
              <a:buFont typeface="Arial"/>
              <a:buChar char="•"/>
            </a:pPr>
            <a:r>
              <a:rPr lang="en-US" sz="3600" spc="33">
                <a:solidFill>
                  <a:srgbClr val="0D0D0D"/>
                </a:solidFill>
                <a:latin typeface="TT Rounds Condensed"/>
                <a:ea typeface="TT Rounds Condensed"/>
                <a:cs typeface="TT Rounds Condensed"/>
                <a:sym typeface="TT Rounds Condensed"/>
              </a:rPr>
              <a:t>.</a:t>
            </a:r>
            <a:r>
              <a:rPr lang="en-US" sz="3600" spc="33">
                <a:solidFill>
                  <a:srgbClr val="000000"/>
                </a:solidFill>
                <a:latin typeface="TT Rounds Condensed"/>
                <a:ea typeface="TT Rounds Condensed"/>
                <a:cs typeface="TT Rounds Condensed"/>
                <a:sym typeface="TT Rounds Condensed"/>
              </a:rPr>
              <a:t> The attendance analysis project aims to streamline and enhance the tracking of employee or student attendance through advanced data analytics.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By leveraging historical data, the project seeks to identify patterns, trends, and anomalies in attendance records.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The analysis will provide actionable insights to improve punctuality, optimize scheduling, and reduce absenteeism.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Key deliverables include comprehensive reports and visualizations that support decision-making processes. </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Trebuchet MS Bold"/>
                <a:ea typeface="Trebuchet MS Bold"/>
                <a:cs typeface="Trebuchet MS Bold"/>
                <a:sym typeface="Trebuchet MS Bold"/>
              </a:rPr>
              <a:t>WHO ARE THE END USERS?</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31" id="31"/>
          <p:cNvSpPr txBox="true"/>
          <p:nvPr/>
        </p:nvSpPr>
        <p:spPr>
          <a:xfrm rot="0">
            <a:off x="1805940" y="3154353"/>
            <a:ext cx="10218420" cy="6058227"/>
          </a:xfrm>
          <a:prstGeom prst="rect">
            <a:avLst/>
          </a:prstGeom>
        </p:spPr>
        <p:txBody>
          <a:bodyPr anchor="t" rtlCol="false" tIns="0" lIns="0" bIns="0" rIns="0">
            <a:spAutoFit/>
          </a:bodyPr>
          <a:lstStyle/>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Human Resources (HR) Managers</a:t>
            </a:r>
            <a:r>
              <a:rPr lang="en-US" sz="3000" spc="28">
                <a:solidFill>
                  <a:srgbClr val="000000"/>
                </a:solidFill>
                <a:latin typeface="TT Rounds Condensed"/>
                <a:ea typeface="TT Rounds Condensed"/>
                <a:cs typeface="TT Rounds Condensed"/>
                <a:sym typeface="TT Rounds Condensed"/>
              </a:rPr>
              <a:t>: They use attendance data to manage employee schedules, address absenteeism, and ensure compliance with company policies.</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Department Heads and Supervisors</a:t>
            </a:r>
            <a:r>
              <a:rPr lang="en-US" sz="3000" spc="28">
                <a:solidFill>
                  <a:srgbClr val="000000"/>
                </a:solidFill>
                <a:latin typeface="TT Rounds Condensed"/>
                <a:ea typeface="TT Rounds Condensed"/>
                <a:cs typeface="TT Rounds Condensed"/>
                <a:sym typeface="TT Rounds Condensed"/>
              </a:rPr>
              <a:t>: They leverage attendance insights to optimize team scheduling, manage workload distribution, and address performance issues.</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Employees</a:t>
            </a:r>
            <a:r>
              <a:rPr lang="en-US" b="true"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 They may access their own attendance records for personal tracking, understanding patterns, and improving time management.</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Executives and Decision Makers</a:t>
            </a:r>
            <a:r>
              <a:rPr lang="en-US" sz="3000" spc="28">
                <a:solidFill>
                  <a:srgbClr val="000000"/>
                </a:solidFill>
                <a:latin typeface="TT Rounds Condensed"/>
                <a:ea typeface="TT Rounds Condensed"/>
                <a:cs typeface="TT Rounds Condensed"/>
                <a:sym typeface="TT Rounds Condensed"/>
              </a:rPr>
              <a:t>: They use aggregated attendance data to make strategic decisions about workforce management, resource allocation, and overall organizational effectiveness.</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0" y="2214562"/>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837248" y="1290637"/>
            <a:ext cx="14644688" cy="859155"/>
          </a:xfrm>
          <a:prstGeom prst="rect">
            <a:avLst/>
          </a:prstGeom>
        </p:spPr>
        <p:txBody>
          <a:bodyPr anchor="t" rtlCol="false" tIns="0" lIns="0" bIns="0" rIns="0">
            <a:spAutoFit/>
          </a:bodyPr>
          <a:lstStyle/>
          <a:p>
            <a:pPr algn="l">
              <a:lnSpc>
                <a:spcPts val="6480"/>
              </a:lnSpc>
            </a:pPr>
            <a:r>
              <a:rPr lang="en-US" b="true" sz="5400" spc="37">
                <a:solidFill>
                  <a:srgbClr val="000000"/>
                </a:solidFill>
                <a:latin typeface="Trebuchet MS Bold"/>
                <a:ea typeface="Trebuchet MS Bold"/>
                <a:cs typeface="Trebuchet MS Bold"/>
                <a:sym typeface="Trebuchet MS Bold"/>
              </a:rPr>
              <a:t>OUR SOLUTION AND ITS VALUE PROPOSITION</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2" id="32"/>
          <p:cNvSpPr txBox="true"/>
          <p:nvPr/>
        </p:nvSpPr>
        <p:spPr>
          <a:xfrm rot="0">
            <a:off x="4549140" y="3931949"/>
            <a:ext cx="8961120" cy="6289061"/>
          </a:xfrm>
          <a:prstGeom prst="rect">
            <a:avLst/>
          </a:prstGeom>
        </p:spPr>
        <p:txBody>
          <a:bodyPr anchor="t" rtlCol="false" tIns="0" lIns="0" bIns="0" rIns="0">
            <a:spAutoFit/>
          </a:bodyPr>
          <a:lstStyle/>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Conditional Formatting</a:t>
            </a:r>
            <a:r>
              <a:rPr lang="en-US" b="true"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:It is used for highlighting the missing values.</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Filter</a:t>
            </a:r>
            <a:r>
              <a:rPr lang="en-US" sz="3000" spc="28">
                <a:solidFill>
                  <a:srgbClr val="000000"/>
                </a:solidFill>
                <a:latin typeface="TT Rounds Condensed"/>
                <a:ea typeface="TT Rounds Condensed"/>
                <a:cs typeface="TT Rounds Condensed"/>
                <a:sym typeface="TT Rounds Condensed"/>
              </a:rPr>
              <a:t>: It is used for removing or filtering out the missing values.</a:t>
            </a:r>
            <a:r>
              <a:rPr lang="en-US" sz="3000" spc="28" u="sng">
                <a:solidFill>
                  <a:srgbClr val="000000"/>
                </a:solidFill>
                <a:latin typeface="TT Rounds Condensed"/>
                <a:ea typeface="TT Rounds Condensed"/>
                <a:cs typeface="TT Rounds Condensed"/>
                <a:sym typeface="TT Rounds Condensed"/>
              </a:rPr>
              <a:t> </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Formula</a:t>
            </a:r>
            <a:r>
              <a:rPr lang="en-US" sz="3000" spc="28">
                <a:solidFill>
                  <a:srgbClr val="000000"/>
                </a:solidFill>
                <a:latin typeface="TT Rounds Condensed"/>
                <a:ea typeface="TT Rounds Condensed"/>
                <a:cs typeface="TT Rounds Condensed"/>
                <a:sym typeface="TT Rounds Condensed"/>
              </a:rPr>
              <a:t>: It is used for to calculate the attendance levels of the employee.</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Pivot</a:t>
            </a:r>
            <a:r>
              <a:rPr lang="en-US" sz="3000" spc="28">
                <a:solidFill>
                  <a:srgbClr val="000000"/>
                </a:solidFill>
                <a:latin typeface="TT Rounds Condensed"/>
                <a:ea typeface="TT Rounds Condensed"/>
                <a:cs typeface="TT Rounds Condensed"/>
                <a:sym typeface="TT Rounds Condensed"/>
              </a:rPr>
              <a:t>: It is used for summary of the data.</a:t>
            </a:r>
          </a:p>
          <a:p>
            <a:pPr algn="l" marL="542925" indent="-271462" lvl="1">
              <a:lnSpc>
                <a:spcPts val="3600"/>
              </a:lnSpc>
              <a:buFont typeface="Arial"/>
              <a:buChar char="•"/>
            </a:pPr>
            <a:r>
              <a:rPr lang="en-US" b="true" sz="3000" spc="28" u="sng">
                <a:solidFill>
                  <a:srgbClr val="000000"/>
                </a:solidFill>
                <a:latin typeface="Arimo Bold"/>
                <a:ea typeface="Arimo Bold"/>
                <a:cs typeface="Arimo Bold"/>
                <a:sym typeface="Arimo Bold"/>
              </a:rPr>
              <a:t>Graph</a:t>
            </a:r>
            <a:r>
              <a:rPr lang="en-US" b="true" sz="3000" spc="28">
                <a:solidFill>
                  <a:srgbClr val="000000"/>
                </a:solidFill>
                <a:latin typeface="Arimo Bold"/>
                <a:ea typeface="Arimo Bold"/>
                <a:cs typeface="Arimo Bold"/>
                <a:sym typeface="Arimo Bold"/>
              </a:rPr>
              <a:t>:</a:t>
            </a:r>
            <a:r>
              <a:rPr lang="en-US" sz="3000" spc="28">
                <a:solidFill>
                  <a:srgbClr val="000000"/>
                </a:solidFill>
                <a:latin typeface="Arimo"/>
                <a:ea typeface="Arimo"/>
                <a:cs typeface="Arimo"/>
                <a:sym typeface="Arimo"/>
              </a:rPr>
              <a:t> It is a visual element that represents data in a worksheet.</a:t>
            </a:r>
          </a:p>
          <a:p>
            <a:pPr algn="l" marL="542925" indent="-271462" lvl="1">
              <a:lnSpc>
                <a:spcPts val="3600"/>
              </a:lnSpc>
            </a:pPr>
          </a:p>
          <a:p>
            <a:pPr algn="l" marL="542925" indent="-271462" lvl="1">
              <a:lnSpc>
                <a:spcPts val="3600"/>
              </a:lnSpc>
            </a:pPr>
          </a:p>
          <a:p>
            <a:pPr algn="l" marL="542925" indent="-271462" lvl="1">
              <a:lnSpc>
                <a:spcPts val="3600"/>
              </a:lnSpc>
            </a:pPr>
          </a:p>
          <a:p>
            <a:pPr algn="l" marL="542925" indent="-271462" lvl="1">
              <a:lnSpc>
                <a:spcPts val="3600"/>
              </a:lnSpc>
            </a:pP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1348740" y="1979295"/>
            <a:ext cx="11247120" cy="7720221"/>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dataset used for this analysis includes employee records with attributes such as :</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dataset </a:t>
            </a:r>
            <a:r>
              <a:rPr lang="en-US" sz="3000" spc="28">
                <a:solidFill>
                  <a:srgbClr val="000000"/>
                </a:solidFill>
                <a:latin typeface="TT Rounds Condensed"/>
                <a:ea typeface="TT Rounds Condensed"/>
                <a:cs typeface="TT Rounds Condensed"/>
                <a:sym typeface="TT Rounds Condensed"/>
              </a:rPr>
              <a:t>– It was downloaded from Kaggle. There were 26 features in that dataset but in those we selected only 8 features there are,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ID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Name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type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Performance level</a:t>
            </a:r>
            <a:r>
              <a:rPr lang="en-US" sz="3000" spc="28">
                <a:solidFill>
                  <a:srgbClr val="000000"/>
                </a:solidFill>
                <a:latin typeface="TT Rounds Condensed"/>
                <a:ea typeface="TT Rounds Condensed"/>
                <a:cs typeface="TT Rounds Condensed"/>
                <a:sym typeface="TT Rounds Condensed"/>
              </a:rPr>
              <a:t> (Text)</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Gender </a:t>
            </a:r>
            <a:r>
              <a:rPr lang="en-US" sz="3000" spc="28">
                <a:solidFill>
                  <a:srgbClr val="000000"/>
                </a:solidFill>
                <a:latin typeface="TT Rounds Condensed"/>
                <a:ea typeface="TT Rounds Condensed"/>
                <a:cs typeface="TT Rounds Condensed"/>
                <a:sym typeface="TT Rounds Condensed"/>
              </a:rPr>
              <a:t>(Male, Female)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Rating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status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Business unit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pPr>
          </a:p>
          <a:p>
            <a:pPr algn="l" marL="542925" indent="-271462" lvl="1">
              <a:lnSpc>
                <a:spcPts val="3600"/>
              </a:lnSpc>
            </a:pP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a:t>
            </a:r>
          </a:p>
          <a:p>
            <a:pPr algn="l" marL="542925" indent="-271462" lvl="1">
              <a:lnSpc>
                <a:spcPts val="3600"/>
              </a:lnSpc>
            </a:pP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b="true" sz="6375" spc="30">
                <a:solidFill>
                  <a:srgbClr val="000000"/>
                </a:solidFill>
                <a:latin typeface="Trebuchet MS Bold"/>
                <a:ea typeface="Trebuchet MS Bold"/>
                <a:cs typeface="Trebuchet MS Bold"/>
                <a:sym typeface="Trebuchet MS Bold"/>
              </a:rPr>
              <a:t>THE "WOW" IN OUR SOLUTION</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31" id="31"/>
          <p:cNvSpPr txBox="true"/>
          <p:nvPr/>
        </p:nvSpPr>
        <p:spPr>
          <a:xfrm rot="0">
            <a:off x="891540" y="2255478"/>
            <a:ext cx="13047345" cy="6981557"/>
          </a:xfrm>
          <a:prstGeom prst="rect">
            <a:avLst/>
          </a:prstGeom>
        </p:spPr>
        <p:txBody>
          <a:bodyPr anchor="t" rtlCol="false" tIns="0" lIns="0" bIns="0" rIns="0">
            <a:spAutoFit/>
          </a:bodyPr>
          <a:lstStyle/>
          <a:p>
            <a:pPr algn="l">
              <a:lnSpc>
                <a:spcPts val="3600"/>
              </a:lnSpc>
            </a:pPr>
            <a:r>
              <a:rPr lang="en-US" b="true" sz="3000" spc="28">
                <a:solidFill>
                  <a:srgbClr val="000000"/>
                </a:solidFill>
                <a:latin typeface="TT Rounds Condensed Bold"/>
                <a:ea typeface="TT Rounds Condensed Bold"/>
                <a:cs typeface="TT Rounds Condensed Bold"/>
                <a:sym typeface="TT Rounds Condensed Bold"/>
              </a:rPr>
              <a:t>Method: </a:t>
            </a:r>
            <a:r>
              <a:rPr lang="en-US" b="true" sz="3000" spc="28" u="sng">
                <a:solidFill>
                  <a:srgbClr val="000000"/>
                </a:solidFill>
                <a:latin typeface="TT Rounds Condensed Bold"/>
                <a:ea typeface="TT Rounds Condensed Bold"/>
                <a:cs typeface="TT Rounds Condensed Bold"/>
                <a:sym typeface="TT Rounds Condensed Bold"/>
              </a:rPr>
              <a:t>Power Query and Dynamic Dashboards</a:t>
            </a:r>
          </a:p>
          <a:p>
            <a:pPr algn="l">
              <a:lnSpc>
                <a:spcPts val="3600"/>
              </a:lnSpc>
            </a:pPr>
          </a:p>
          <a:p>
            <a:pPr algn="l">
              <a:lnSpc>
                <a:spcPts val="3600"/>
              </a:lnSpc>
            </a:pPr>
            <a:r>
              <a:rPr lang="en-US" b="true" sz="3000" spc="28">
                <a:solidFill>
                  <a:srgbClr val="000000"/>
                </a:solidFill>
                <a:latin typeface="TT Rounds Condensed Bold"/>
                <a:ea typeface="TT Rounds Condensed Bold"/>
                <a:cs typeface="TT Rounds Condensed Bold"/>
                <a:sym typeface="TT Rounds Condensed Bold"/>
              </a:rPr>
              <a:t> </a:t>
            </a:r>
            <a:r>
              <a:rPr lang="en-US" b="true" sz="3000" spc="28" u="sng">
                <a:solidFill>
                  <a:srgbClr val="000000"/>
                </a:solidFill>
                <a:latin typeface="TT Rounds Condensed Bold"/>
                <a:ea typeface="TT Rounds Condensed Bold"/>
                <a:cs typeface="TT Rounds Condensed Bold"/>
                <a:sym typeface="TT Rounds Condensed Bold"/>
              </a:rPr>
              <a:t>Data Import and Transformation with Power Query</a:t>
            </a:r>
            <a:r>
              <a:rPr lang="en-US" b="true" sz="3000" spc="28">
                <a:solidFill>
                  <a:srgbClr val="000000"/>
                </a:solidFill>
                <a:latin typeface="TT Rounds Condensed Bold"/>
                <a:ea typeface="TT Rounds Condensed Bold"/>
                <a:cs typeface="TT Rounds Condensed Bold"/>
                <a:sym typeface="TT Rounds Condensed Bold"/>
              </a:rPr>
              <a:t>:</a:t>
            </a:r>
          </a:p>
          <a:p>
            <a:pPr algn="l">
              <a:lnSpc>
                <a:spcPts val="3600"/>
              </a:lnSpc>
            </a:pP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Import Data</a:t>
            </a:r>
            <a:r>
              <a:rPr lang="en-US" sz="3000" spc="28">
                <a:solidFill>
                  <a:srgbClr val="000000"/>
                </a:solidFill>
                <a:latin typeface="TT Rounds Condensed"/>
                <a:ea typeface="TT Rounds Condensed"/>
                <a:cs typeface="TT Rounds Condensed"/>
                <a:sym typeface="TT Rounds Condensed"/>
              </a:rPr>
              <a:t>: Use Power Query to connect to various data sources (e.g., databases, CSV files) and import attendance data into Excel.</a:t>
            </a:r>
          </a:p>
          <a:p>
            <a:pPr algn="l" marL="542925" indent="-271462" lvl="1">
              <a:lnSpc>
                <a:spcPts val="3600"/>
              </a:lnSpc>
            </a:pP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Transform Data</a:t>
            </a:r>
            <a:r>
              <a:rPr lang="en-US" sz="3000" spc="28">
                <a:solidFill>
                  <a:srgbClr val="000000"/>
                </a:solidFill>
                <a:latin typeface="TT Rounds Condensed"/>
                <a:ea typeface="TT Rounds Condensed"/>
                <a:cs typeface="TT Rounds Condensed"/>
                <a:sym typeface="TT Rounds Condensed"/>
              </a:rPr>
              <a:t>: Clean and transform the data directly within Power Query. This includes filtering, merging tables, and handling missing values.</a:t>
            </a:r>
          </a:p>
          <a:p>
            <a:pPr algn="l" marL="542925" indent="-271462" lvl="1">
              <a:lnSpc>
                <a:spcPts val="3600"/>
              </a:lnSpc>
            </a:pP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Automate Updates</a:t>
            </a:r>
            <a:r>
              <a:rPr lang="en-US" sz="3000" spc="28">
                <a:solidFill>
                  <a:srgbClr val="000000"/>
                </a:solidFill>
                <a:latin typeface="TT Rounds Condensed"/>
                <a:ea typeface="TT Rounds Condensed"/>
                <a:cs typeface="TT Rounds Condensed"/>
                <a:sym typeface="TT Rounds Condensed"/>
              </a:rPr>
              <a:t>: Set up Power Query to refresh data automatically, ensuring that your analysis is always up-to-date.</a:t>
            </a:r>
          </a:p>
          <a:p>
            <a:pPr algn="l" marL="542925" indent="-271462" lvl="1">
              <a:lnSpc>
                <a:spcPts val="3600"/>
              </a:lnSpc>
            </a:pPr>
          </a:p>
          <a:p>
            <a:pPr algn="l" marL="542925" indent="-271462" lvl="1">
              <a:lnSpc>
                <a:spcPts val="3600"/>
              </a:lnSpc>
            </a:pPr>
            <a:r>
              <a:rPr lang="en-US" b="true" sz="3000" spc="28" u="sng">
                <a:solidFill>
                  <a:srgbClr val="000000"/>
                </a:solidFill>
                <a:latin typeface="TT Rounds Condensed Bold"/>
                <a:ea typeface="TT Rounds Condensed Bold"/>
                <a:cs typeface="TT Rounds Condensed Bold"/>
                <a:sym typeface="TT Rounds Condensed Bold"/>
              </a:rPr>
              <a:t>How to Use</a:t>
            </a:r>
            <a:r>
              <a:rPr lang="en-US" sz="3000" spc="28">
                <a:solidFill>
                  <a:srgbClr val="000000"/>
                </a:solidFill>
                <a:latin typeface="TT Rounds Condensed"/>
                <a:ea typeface="TT Rounds Condensed"/>
                <a:cs typeface="TT Rounds Condensed"/>
                <a:sym typeface="TT Rounds Condensed"/>
              </a:rPr>
              <a:t>: Go to Data &gt; Get &amp; Transform Data &gt; From Table/Range or other data sources to use Power Query.</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DAGQufuf6Ds</dc:identifier>
  <dcterms:modified xsi:type="dcterms:W3CDTF">2011-08-01T06:04:30Z</dcterms:modified>
  <cp:revision>1</cp:revision>
  <dc:title>Sai Charan ppt.pptx</dc:title>
</cp:coreProperties>
</file>