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62" r:id="rId4"/>
    <p:sldId id="266" r:id="rId5"/>
    <p:sldId id="276" r:id="rId6"/>
    <p:sldId id="258" r:id="rId7"/>
    <p:sldId id="267" r:id="rId8"/>
    <p:sldId id="274" r:id="rId9"/>
    <p:sldId id="269" r:id="rId10"/>
    <p:sldId id="275" r:id="rId11"/>
    <p:sldId id="273" r:id="rId12"/>
    <p:sldId id="270" r:id="rId13"/>
    <p:sldId id="271" r:id="rId14"/>
    <p:sldId id="272" r:id="rId15"/>
  </p:sldIdLst>
  <p:sldSz cx="12192000" cy="6858000"/>
  <p:notesSz cx="6858000" cy="9144000"/>
  <p:embeddedFontLst>
    <p:embeddedFont>
      <p:font typeface="Comfortaa" panose="020B0604020202020204" charset="0"/>
      <p:regular r:id="rId17"/>
      <p:bold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iz0JBwe41R2D/3k73OWmbgNwOuw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sh divecha" initials="hd" lastIdx="3" clrIdx="0">
    <p:extLst>
      <p:ext uri="{19B8F6BF-5375-455C-9EA6-DF929625EA0E}">
        <p15:presenceInfo xmlns:p15="http://schemas.microsoft.com/office/powerpoint/2012/main" userId="e153603b9850a1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683E95-9CF6-4E0F-9733-411FAFD66B38}">
  <a:tblStyle styleId="{95683E95-9CF6-4E0F-9733-411FAFD66B3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7"/>
  </p:normalViewPr>
  <p:slideViewPr>
    <p:cSldViewPr snapToGrid="0">
      <p:cViewPr varScale="1">
        <p:scale>
          <a:sx n="80" d="100"/>
          <a:sy n="80" d="100"/>
        </p:scale>
        <p:origin x="62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1310f25f0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71310f25f0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1" name="Google Shape;2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fb59fb33d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8fb59fb33d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fb59fb33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8fb59fb33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f7ebc72a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8f7ebc72a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28bbb72ae_3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728bbb72ae_3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f8eaa8c4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8f8eaa8c4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9" name="Google Shape;2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7" name="Google Shape;2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2b0115693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g72b0115693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1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1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4313"/>
              </a:schemeClr>
            </a:solidFill>
            <a:ln>
              <a:noFill/>
            </a:ln>
          </p:spPr>
        </p:sp>
        <p:sp>
          <p:nvSpPr>
            <p:cNvPr id="27" name="Google Shape;27;p19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6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9C00">
                <a:alpha val="64313"/>
              </a:srgbClr>
            </a:solidFill>
            <a:ln>
              <a:noFill/>
            </a:ln>
          </p:spPr>
        </p:sp>
        <p:sp>
          <p:nvSpPr>
            <p:cNvPr id="30" name="Google Shape;30;p19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B7C8C">
                <a:alpha val="64313"/>
              </a:srgbClr>
            </a:solidFill>
            <a:ln>
              <a:noFill/>
            </a:ln>
          </p:spPr>
        </p:sp>
        <p:sp>
          <p:nvSpPr>
            <p:cNvPr id="31" name="Google Shape;31;p1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</p:sp>
        <p:sp>
          <p:nvSpPr>
            <p:cNvPr id="32" name="Google Shape;32;p1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9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9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 avec légende">
  <p:cSld name="Citation avec légend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9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9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7" name="Google Shape;97;p2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CB7C8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CB7C8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CB7C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e nom">
  <p:cSld name="Carte nom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0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0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e nom citation">
  <p:cSld name="Carte nom cita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1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2" name="Google Shape;112;p3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CB7C8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CB7C8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rai ou faux">
  <p:cSld name="Vrai ou faux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2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7" name="Google Shape;117;p32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3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légende">
  <p:cSld name="Titre et légen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8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4313"/>
              </a:schemeClr>
            </a:solidFill>
            <a:ln>
              <a:noFill/>
            </a:ln>
          </p:spPr>
        </p:sp>
        <p:sp>
          <p:nvSpPr>
            <p:cNvPr id="10" name="Google Shape;10;p18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6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8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9C00">
                <a:alpha val="64313"/>
              </a:srgbClr>
            </a:solidFill>
            <a:ln>
              <a:noFill/>
            </a:ln>
          </p:spPr>
        </p:sp>
        <p:sp>
          <p:nvSpPr>
            <p:cNvPr id="13" name="Google Shape;13;p1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B7C8C">
                <a:alpha val="64313"/>
              </a:srgbClr>
            </a:solidFill>
            <a:ln>
              <a:noFill/>
            </a:ln>
          </p:spPr>
        </p:sp>
        <p:sp>
          <p:nvSpPr>
            <p:cNvPr id="14" name="Google Shape;14;p18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</p:sp>
        <p:sp>
          <p:nvSpPr>
            <p:cNvPr id="15" name="Google Shape;15;p1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sestopia-d.epizy.com/?i=1" TargetMode="External"/><Relationship Id="rId4" Type="http://schemas.openxmlformats.org/officeDocument/2006/relationships/hyperlink" Target="https://github.com/Saicharanduduka/SOEN-6011-TEAM-D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s3.sitepoint.com/examples/git-project-changes.pdf" TargetMode="External"/><Relationship Id="rId3" Type="http://schemas.openxmlformats.org/officeDocument/2006/relationships/hyperlink" Target="https://www.potential.com/articles/project-scope/" TargetMode="External"/><Relationship Id="rId7" Type="http://schemas.openxmlformats.org/officeDocument/2006/relationships/hyperlink" Target="https://blog.lucidmeetings.com/blog/how-to-lead-a-successful-project-retrospective-meet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ont_Awesome" TargetMode="External"/><Relationship Id="rId5" Type="http://schemas.openxmlformats.org/officeDocument/2006/relationships/hyperlink" Target="https://en.wikipedia.org/wiki/HTML" TargetMode="External"/><Relationship Id="rId4" Type="http://schemas.openxmlformats.org/officeDocument/2006/relationships/hyperlink" Target="https://www.pmi.org/learning/library/five-elements-process-oriented-project-6946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71310f25f0_4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6" y="5983833"/>
            <a:ext cx="3344934" cy="79964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71310f25f0_4_0"/>
          <p:cNvSpPr txBox="1">
            <a:spLocks noGrp="1"/>
          </p:cNvSpPr>
          <p:nvPr>
            <p:ph type="ctrTitle"/>
          </p:nvPr>
        </p:nvSpPr>
        <p:spPr>
          <a:xfrm>
            <a:off x="2157622" y="2543360"/>
            <a:ext cx="7056715" cy="30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60"/>
              <a:buFont typeface="Trebuchet MS"/>
              <a:buNone/>
            </a:pPr>
            <a:r>
              <a:rPr lang="en-US" sz="2700" b="1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Software Engineering Processes SOEN 6011</a:t>
            </a:r>
            <a:br>
              <a:rPr lang="en-US" sz="1800" b="1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2100" b="1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60"/>
              <a:buFont typeface="Trebuchet MS"/>
              <a:buNone/>
            </a:pPr>
            <a:r>
              <a:rPr lang="en-US" sz="1600" b="1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Prof.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Dr.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Kamthan</a:t>
            </a:r>
            <a:b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</a:br>
            <a:r>
              <a:rPr lang="en-US" sz="1600" b="1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Summer 2020</a:t>
            </a:r>
            <a:endParaRPr sz="1600" b="1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lvl="0" algn="ctr">
              <a:buSzPts val="4860"/>
            </a:pPr>
            <a:br>
              <a:rPr lang="en-US" sz="2600" b="1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</a:br>
            <a:br>
              <a:rPr lang="en-US" sz="2600" b="1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en-US" sz="1600" b="1" dirty="0">
                <a:solidFill>
                  <a:srgbClr val="000000"/>
                </a:solidFill>
                <a:latin typeface="+mn-lt"/>
                <a:ea typeface="Comfortaa"/>
                <a:cs typeface="Comfortaa"/>
                <a:sym typeface="Comfortaa"/>
              </a:rPr>
              <a:t>GitHub URL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Comfortaa"/>
                <a:cs typeface="Comfortaa"/>
                <a:sym typeface="Comfortaa"/>
              </a:rPr>
              <a:t>: 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+mn-lt"/>
                <a:hlinkClick r:id="rId4"/>
              </a:rPr>
              <a:t>https://github.com/Saicharanduduka/SOEN-6011-TEAM-D</a:t>
            </a:r>
            <a:b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</a:br>
            <a:br>
              <a:rPr lang="en-IN" sz="1600" dirty="0">
                <a:latin typeface="+mn-lt"/>
              </a:rPr>
            </a:br>
            <a:r>
              <a:rPr lang="en-IN" sz="1600" b="1" dirty="0">
                <a:solidFill>
                  <a:schemeClr val="tx1"/>
                </a:solidFill>
                <a:latin typeface="+mn-lt"/>
              </a:rPr>
              <a:t>SESTOPIA URL:</a:t>
            </a:r>
            <a:r>
              <a:rPr lang="en-IN" sz="1600" b="1" dirty="0">
                <a:latin typeface="+mn-lt"/>
              </a:rPr>
              <a:t> 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+mn-lt"/>
                <a:hlinkClick r:id="rId5"/>
              </a:rPr>
              <a:t>http://sestopia-d.epizy.com/?i=1</a:t>
            </a:r>
            <a:endParaRPr sz="1600" b="1" dirty="0">
              <a:solidFill>
                <a:schemeClr val="accent6">
                  <a:lumMod val="75000"/>
                </a:schemeClr>
              </a:solidFill>
              <a:latin typeface="+mn-lt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60"/>
              <a:buFont typeface="Trebuchet MS"/>
              <a:buNone/>
            </a:pPr>
            <a:endParaRPr sz="1800" dirty="0"/>
          </a:p>
        </p:txBody>
      </p:sp>
      <p:sp>
        <p:nvSpPr>
          <p:cNvPr id="140" name="Google Shape;140;g71310f25f0_4_0"/>
          <p:cNvSpPr txBox="1"/>
          <p:nvPr/>
        </p:nvSpPr>
        <p:spPr>
          <a:xfrm>
            <a:off x="2051375" y="421350"/>
            <a:ext cx="6544500" cy="1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buSzPts val="3600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Team D - </a:t>
            </a:r>
            <a:r>
              <a:rPr lang="en-US" sz="3600" dirty="0"/>
              <a:t>SESTOPIA </a:t>
            </a:r>
            <a:endParaRPr sz="36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684F-0944-4826-AFA4-4E3044F1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98032-D57E-4D53-B1BD-162CF20426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A3CFFC2-8E8E-4A96-904F-338281120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5816"/>
            <a:ext cx="1395637" cy="139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5B28E45D-B830-4577-8AC4-3B58B463A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671" y="1930400"/>
            <a:ext cx="1280078" cy="128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BDF2371D-8A6E-44D6-9A55-7DD450BBE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940" y="1968911"/>
            <a:ext cx="1203054" cy="120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BE70EECA-4AB7-4C50-B1B6-950E163B2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489" y="1930399"/>
            <a:ext cx="1280079" cy="128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>
            <a:extLst>
              <a:ext uri="{FF2B5EF4-FFF2-40B4-BE49-F238E27FC236}">
                <a16:creationId xmlns:a16="http://schemas.microsoft.com/office/drawing/2014/main" id="{F8ADC81F-458B-446A-B884-59758D430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837" y="1930400"/>
            <a:ext cx="1117809" cy="120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>
            <a:extLst>
              <a:ext uri="{FF2B5EF4-FFF2-40B4-BE49-F238E27FC236}">
                <a16:creationId xmlns:a16="http://schemas.microsoft.com/office/drawing/2014/main" id="{086DC4FC-D7D4-44D3-8444-3F8CE1A2A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593" y="3378424"/>
            <a:ext cx="1280078" cy="107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>
            <a:extLst>
              <a:ext uri="{FF2B5EF4-FFF2-40B4-BE49-F238E27FC236}">
                <a16:creationId xmlns:a16="http://schemas.microsoft.com/office/drawing/2014/main" id="{337F7F7C-BFA9-43BC-B8B7-F6797EF74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67" t="12877" b="13371"/>
          <a:stretch/>
        </p:blipFill>
        <p:spPr bwMode="auto">
          <a:xfrm>
            <a:off x="3687664" y="3395575"/>
            <a:ext cx="961193" cy="106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8">
            <a:extLst>
              <a:ext uri="{FF2B5EF4-FFF2-40B4-BE49-F238E27FC236}">
                <a16:creationId xmlns:a16="http://schemas.microsoft.com/office/drawing/2014/main" id="{F0101A8D-8BCB-451D-8937-D8415010F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737" y="3444080"/>
            <a:ext cx="945981" cy="94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1948A2D-E2FB-41E5-A513-BDA2F90F53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29346" y="3462864"/>
            <a:ext cx="826491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26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Introspective Improvements.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031" y="1569746"/>
            <a:ext cx="8809900" cy="3880800"/>
          </a:xfrm>
        </p:spPr>
        <p:txBody>
          <a:bodyPr/>
          <a:lstStyle/>
          <a:p>
            <a:pPr marL="0" lvl="0" indent="0">
              <a:lnSpc>
                <a:spcPct val="90000"/>
              </a:lnSpc>
              <a:spcBef>
                <a:spcPts val="800"/>
              </a:spcBef>
              <a:buNone/>
            </a:pPr>
            <a:endParaRPr lang="en-IN" dirty="0"/>
          </a:p>
          <a:p>
            <a:pPr lvl="0" indent="-317500">
              <a:lnSpc>
                <a:spcPct val="90000"/>
              </a:lnSpc>
              <a:spcBef>
                <a:spcPts val="800"/>
              </a:spcBef>
              <a:buSzPts val="1400"/>
              <a:buChar char="●"/>
            </a:pPr>
            <a:r>
              <a:rPr lang="en-IN" dirty="0"/>
              <a:t>Team:</a:t>
            </a:r>
          </a:p>
          <a:p>
            <a:pPr lvl="1" indent="-317500">
              <a:lnSpc>
                <a:spcPct val="90000"/>
              </a:lnSpc>
              <a:spcBef>
                <a:spcPts val="800"/>
              </a:spcBef>
              <a:buSzPts val="1400"/>
              <a:buChar char="●"/>
            </a:pPr>
            <a:r>
              <a:rPr lang="en-IN" dirty="0"/>
              <a:t>Version Control.</a:t>
            </a:r>
          </a:p>
          <a:p>
            <a:pPr lvl="1" indent="-317500">
              <a:lnSpc>
                <a:spcPct val="90000"/>
              </a:lnSpc>
              <a:spcBef>
                <a:spcPts val="800"/>
              </a:spcBef>
              <a:buSzPts val="1400"/>
              <a:buChar char="●"/>
            </a:pPr>
            <a:r>
              <a:rPr lang="en-IN" dirty="0"/>
              <a:t>Brain Storming and input.</a:t>
            </a:r>
          </a:p>
          <a:p>
            <a:pPr lvl="0" indent="-317500">
              <a:lnSpc>
                <a:spcPct val="90000"/>
              </a:lnSpc>
              <a:spcBef>
                <a:spcPts val="800"/>
              </a:spcBef>
              <a:buSzPts val="1400"/>
              <a:buChar char="●"/>
            </a:pPr>
            <a:r>
              <a:rPr lang="en-IN" dirty="0"/>
              <a:t>Project:</a:t>
            </a:r>
          </a:p>
          <a:p>
            <a:pPr lvl="1" indent="-317500">
              <a:lnSpc>
                <a:spcPct val="90000"/>
              </a:lnSpc>
              <a:spcBef>
                <a:spcPts val="800"/>
              </a:spcBef>
              <a:buSzPts val="1400"/>
              <a:buChar char="●"/>
            </a:pPr>
            <a:r>
              <a:rPr lang="en-IN" dirty="0"/>
              <a:t>Better graphical design.</a:t>
            </a:r>
          </a:p>
          <a:p>
            <a:pPr lvl="1" indent="-317500">
              <a:lnSpc>
                <a:spcPct val="90000"/>
              </a:lnSpc>
              <a:spcBef>
                <a:spcPts val="800"/>
              </a:spcBef>
              <a:buSzPts val="1400"/>
              <a:buChar char="●"/>
            </a:pPr>
            <a:r>
              <a:rPr lang="en-IN" dirty="0"/>
              <a:t>Learn manual testing on guidelines.</a:t>
            </a:r>
          </a:p>
          <a:p>
            <a:pPr lvl="1" indent="-317500">
              <a:lnSpc>
                <a:spcPct val="90000"/>
              </a:lnSpc>
              <a:spcBef>
                <a:spcPts val="800"/>
              </a:spcBef>
              <a:buSzPts val="1400"/>
              <a:buChar char="●"/>
            </a:pPr>
            <a:r>
              <a:rPr lang="en-IN" dirty="0"/>
              <a:t>Auto text completion and suggestion.</a:t>
            </a:r>
          </a:p>
          <a:p>
            <a:pPr lvl="1" indent="-317500">
              <a:lnSpc>
                <a:spcPct val="90000"/>
              </a:lnSpc>
              <a:spcBef>
                <a:spcPts val="800"/>
              </a:spcBef>
              <a:buSzPts val="1400"/>
              <a:buChar char="●"/>
            </a:pPr>
            <a:r>
              <a:rPr lang="en-IN" dirty="0"/>
              <a:t>Location highlight.</a:t>
            </a:r>
            <a:br>
              <a:rPr lang="en-IN" dirty="0"/>
            </a:br>
            <a:br>
              <a:rPr lang="en-IN" dirty="0"/>
            </a:br>
            <a:endParaRPr lang="en-IN" dirty="0"/>
          </a:p>
          <a:p>
            <a:pPr marL="177800" lvl="0" indent="0">
              <a:lnSpc>
                <a:spcPct val="90000"/>
              </a:lnSpc>
              <a:spcBef>
                <a:spcPts val="800"/>
              </a:spcBef>
              <a:buNone/>
            </a:pPr>
            <a:endParaRPr lang="en-IN" dirty="0"/>
          </a:p>
          <a:p>
            <a:pPr marL="342900" lvl="1" indent="0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Acknowledgements</a:t>
            </a:r>
            <a:endParaRPr/>
          </a:p>
        </p:txBody>
      </p:sp>
      <p:sp>
        <p:nvSpPr>
          <p:cNvPr id="240" name="Google Shape;240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dirty="0"/>
              <a:t>We would like to acknowledge and thank: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❖"/>
            </a:pPr>
            <a:r>
              <a:rPr lang="en-US" dirty="0"/>
              <a:t>Professor Dr. </a:t>
            </a:r>
            <a:r>
              <a:rPr lang="en-US" dirty="0" err="1"/>
              <a:t>Kamthan</a:t>
            </a:r>
            <a:r>
              <a:rPr lang="en-US" dirty="0"/>
              <a:t> for explanations on the project and correlation with course material. </a:t>
            </a: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❖"/>
            </a:pPr>
            <a:r>
              <a:rPr lang="en-US" dirty="0"/>
              <a:t>Our TA’s for their continuous guidance and support via P.O.D sessions and email.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sp>
        <p:nvSpPr>
          <p:cNvPr id="241" name="Google Shape;241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 sz="150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None/>
              </a:pPr>
              <a:t>12</a:t>
            </a:fld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2b0115693_3_2"/>
          <p:cNvSpPr txBox="1">
            <a:spLocks noGrp="1"/>
          </p:cNvSpPr>
          <p:nvPr>
            <p:ph type="title"/>
          </p:nvPr>
        </p:nvSpPr>
        <p:spPr>
          <a:xfrm>
            <a:off x="151300" y="83550"/>
            <a:ext cx="8596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47" name="Google Shape;247;g72b0115693_3_2"/>
          <p:cNvSpPr txBox="1">
            <a:spLocks noGrp="1"/>
          </p:cNvSpPr>
          <p:nvPr>
            <p:ph type="body" idx="1"/>
          </p:nvPr>
        </p:nvSpPr>
        <p:spPr>
          <a:xfrm>
            <a:off x="0" y="941302"/>
            <a:ext cx="11438720" cy="546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000" dirty="0">
                <a:solidFill>
                  <a:schemeClr val="dk1"/>
                </a:solidFill>
                <a:latin typeface="Trebuchet MS" panose="020B0703020202090204" pitchFamily="34" charset="0"/>
              </a:rPr>
              <a:t>[1]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rebuchet MS" panose="020B070302020209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https://www.potential.com/articles/project-scope/</a:t>
            </a:r>
            <a:endParaRPr sz="2000" dirty="0">
              <a:solidFill>
                <a:schemeClr val="accent3">
                  <a:lumMod val="75000"/>
                </a:schemeClr>
              </a:solidFill>
              <a:latin typeface="Trebuchet MS" panose="020B0703020202090204" pitchFamily="34" charset="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000" dirty="0">
                <a:latin typeface="Trebuchet MS" panose="020B0703020202090204" pitchFamily="34" charset="0"/>
              </a:rPr>
              <a:t>[2]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rebuchet MS" panose="020B070302020209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https://www.pmi.org/learning/library/five-elements-process-oriented-project-6946</a:t>
            </a:r>
            <a:endParaRPr sz="2000" dirty="0">
              <a:solidFill>
                <a:schemeClr val="accent3">
                  <a:lumMod val="75000"/>
                </a:schemeClr>
              </a:solidFill>
              <a:latin typeface="Trebuchet MS" panose="020B0703020202090204" pitchFamily="34" charset="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000" dirty="0">
                <a:solidFill>
                  <a:srgbClr val="000000"/>
                </a:solidFill>
                <a:latin typeface="Trebuchet MS" panose="020B0703020202090204" pitchFamily="34" charset="0"/>
              </a:rPr>
              <a:t>[3]</a:t>
            </a:r>
            <a:r>
              <a:rPr lang="en-US" sz="2000" dirty="0">
                <a:solidFill>
                  <a:srgbClr val="7F6000"/>
                </a:solidFill>
                <a:latin typeface="Trebuchet MS" panose="020B0703020202090204" pitchFamily="34" charset="0"/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rebuchet MS" panose="020B070302020209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https://en.wikipedia.org/wiki/HTML</a:t>
            </a:r>
            <a:endParaRPr sz="2000" dirty="0">
              <a:solidFill>
                <a:schemeClr val="accent3">
                  <a:lumMod val="75000"/>
                </a:schemeClr>
              </a:solidFill>
              <a:latin typeface="Trebuchet MS" panose="020B0703020202090204" pitchFamily="34" charset="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Trebuchet MS" panose="020B0703020202090204" pitchFamily="34" charset="0"/>
              </a:rPr>
              <a:t>[4]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rebuchet MS" panose="020B070302020209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https://en.wikipedia.org/wiki/Font_Awesome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Trebuchet MS" panose="020B0703020202090204" pitchFamily="34" charset="0"/>
            </a:endParaRPr>
          </a:p>
          <a:p>
            <a:pPr marL="0" lvl="0" indent="0" algn="just">
              <a:buClr>
                <a:schemeClr val="dk1"/>
              </a:buClr>
              <a:buNone/>
            </a:pPr>
            <a:r>
              <a:rPr lang="en-US" sz="2000" dirty="0">
                <a:solidFill>
                  <a:schemeClr val="tx1"/>
                </a:solidFill>
                <a:latin typeface="Trebuchet MS" panose="020B0703020202090204" pitchFamily="34" charset="0"/>
              </a:rPr>
              <a:t>[5] </a:t>
            </a:r>
            <a:r>
              <a:rPr lang="en-IN" sz="2000" dirty="0">
                <a:solidFill>
                  <a:schemeClr val="accent3">
                    <a:lumMod val="75000"/>
                  </a:schemeClr>
                </a:solidFill>
                <a:latin typeface="Trebuchet MS" panose="020B070302020209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https://blog.lucidmeetings.com/blog/how-to-lead-a-successful-project-retrospective-meeting</a:t>
            </a:r>
            <a:endParaRPr sz="2000" dirty="0">
              <a:solidFill>
                <a:schemeClr val="accent3">
                  <a:lumMod val="75000"/>
                </a:schemeClr>
              </a:solidFill>
              <a:latin typeface="Trebuchet MS" panose="020B0703020202090204" pitchFamily="34" charset="0"/>
            </a:endParaRPr>
          </a:p>
          <a:p>
            <a:pPr marL="0" lvl="0" indent="0" algn="just">
              <a:buNone/>
            </a:pPr>
            <a:r>
              <a:rPr lang="en-IN" sz="2000" dirty="0">
                <a:solidFill>
                  <a:schemeClr val="dk1"/>
                </a:solidFill>
                <a:latin typeface="Trebuchet MS" panose="020B0703020202090204" pitchFamily="34" charset="0"/>
                <a:ea typeface="Times New Roman"/>
                <a:cs typeface="Times New Roman"/>
                <a:sym typeface="Times New Roman"/>
              </a:rPr>
              <a:t>[6]</a:t>
            </a:r>
            <a:r>
              <a:rPr lang="en-IN" sz="2000" dirty="0">
                <a:solidFill>
                  <a:srgbClr val="CC9900"/>
                </a:solidFill>
                <a:latin typeface="Trebuchet MS" panose="020B070302020209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000" dirty="0">
                <a:solidFill>
                  <a:schemeClr val="accent3">
                    <a:lumMod val="75000"/>
                  </a:schemeClr>
                </a:solidFill>
                <a:latin typeface="Trebuchet MS" panose="020B070302020209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http://s3.sitepoint.com/examples/git-project-changes.pdf</a:t>
            </a:r>
            <a:endParaRPr sz="2000" dirty="0">
              <a:solidFill>
                <a:schemeClr val="accent3">
                  <a:lumMod val="75000"/>
                </a:schemeClr>
              </a:solidFill>
              <a:latin typeface="Trebuchet MS" panose="020B0703020202090204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g72b0115693_3_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150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13</a:t>
            </a:fld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"/>
          <p:cNvSpPr txBox="1">
            <a:spLocks noGrp="1"/>
          </p:cNvSpPr>
          <p:nvPr>
            <p:ph type="title"/>
          </p:nvPr>
        </p:nvSpPr>
        <p:spPr>
          <a:xfrm>
            <a:off x="1487649" y="1167618"/>
            <a:ext cx="6836100" cy="233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Thank you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54" name="Google Shape;25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9300" y="3190679"/>
            <a:ext cx="3344934" cy="799648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150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14</a:t>
            </a:fld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fb59fb33d_4_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170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2</a:t>
            </a:fld>
            <a:endParaRPr sz="17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19B798-5E2B-4C52-B4B9-05B46F4A2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514" y="1419745"/>
            <a:ext cx="3244451" cy="3034681"/>
          </a:xfrm>
          <a:prstGeom prst="rect">
            <a:avLst/>
          </a:prstGeom>
        </p:spPr>
      </p:pic>
      <p:sp>
        <p:nvSpPr>
          <p:cNvPr id="29" name="Google Shape;167;g8fb59fb33d_4_0">
            <a:extLst>
              <a:ext uri="{FF2B5EF4-FFF2-40B4-BE49-F238E27FC236}">
                <a16:creationId xmlns:a16="http://schemas.microsoft.com/office/drawing/2014/main" id="{9E2F062A-BC0A-4E84-8E3C-1F76B361C5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2163" y="289625"/>
            <a:ext cx="8596800" cy="90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Development Process: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3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0" name="Google Shape;181;g8fb59fb33d_1_0">
            <a:extLst>
              <a:ext uri="{FF2B5EF4-FFF2-40B4-BE49-F238E27FC236}">
                <a16:creationId xmlns:a16="http://schemas.microsoft.com/office/drawing/2014/main" id="{3B42C802-B225-4FA1-BB4E-FF2ACBE0600C}"/>
              </a:ext>
            </a:extLst>
          </p:cNvPr>
          <p:cNvSpPr txBox="1">
            <a:spLocks/>
          </p:cNvSpPr>
          <p:nvPr/>
        </p:nvSpPr>
        <p:spPr>
          <a:xfrm>
            <a:off x="373663" y="1910228"/>
            <a:ext cx="5388962" cy="254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457200" lvl="1" indent="0"/>
            <a:r>
              <a:rPr lang="en-US" sz="1800" dirty="0"/>
              <a:t>1</a:t>
            </a:r>
            <a:r>
              <a:rPr lang="en-US" sz="1800" baseline="30000" dirty="0"/>
              <a:t>st</a:t>
            </a:r>
            <a:r>
              <a:rPr lang="en-US" sz="1800" dirty="0"/>
              <a:t> iteration: Skills and content.</a:t>
            </a:r>
          </a:p>
          <a:p>
            <a:pPr marL="457200" lvl="1" indent="0"/>
            <a:r>
              <a:rPr lang="en-US" sz="1800" dirty="0"/>
              <a:t>2</a:t>
            </a:r>
            <a:r>
              <a:rPr lang="en-US" sz="1800" baseline="30000" dirty="0"/>
              <a:t>nd</a:t>
            </a:r>
            <a:r>
              <a:rPr lang="en-US" sz="1800" dirty="0"/>
              <a:t> iteration: HTML Structure.</a:t>
            </a:r>
          </a:p>
          <a:p>
            <a:pPr marL="457200" lvl="1" indent="0"/>
            <a:r>
              <a:rPr lang="en-US" sz="1800" dirty="0"/>
              <a:t>3</a:t>
            </a:r>
            <a:r>
              <a:rPr lang="en-US" sz="1800" baseline="30000" dirty="0"/>
              <a:t>rd</a:t>
            </a:r>
            <a:r>
              <a:rPr lang="en-US" sz="1800" dirty="0"/>
              <a:t> iteration: CSS and JavaScript. </a:t>
            </a:r>
          </a:p>
          <a:p>
            <a:pPr marL="457200" lvl="1" indent="0"/>
            <a:r>
              <a:rPr lang="en-US" sz="1800" dirty="0"/>
              <a:t>4</a:t>
            </a:r>
            <a:r>
              <a:rPr lang="en-US" sz="1800" baseline="30000" dirty="0"/>
              <a:t>th</a:t>
            </a:r>
            <a:r>
              <a:rPr lang="en-US" sz="1800" dirty="0"/>
              <a:t> iteration: PHP + Database.</a:t>
            </a:r>
          </a:p>
          <a:p>
            <a:pPr marL="0" indent="0"/>
            <a:endParaRPr lang="en-US" sz="2000" dirty="0"/>
          </a:p>
          <a:p>
            <a:pPr marL="0" indent="0">
              <a:buClr>
                <a:schemeClr val="dk1"/>
              </a:buClr>
              <a:buSzPts val="1100"/>
              <a:buFont typeface="Noto Sans Symbols"/>
              <a:buNone/>
            </a:pPr>
            <a:endParaRPr lang="en-US" sz="2000" dirty="0">
              <a:latin typeface="+mn-lt"/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sz="2000"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fb59fb33d_1_0"/>
          <p:cNvSpPr txBox="1">
            <a:spLocks noGrp="1"/>
          </p:cNvSpPr>
          <p:nvPr>
            <p:ph type="title"/>
          </p:nvPr>
        </p:nvSpPr>
        <p:spPr>
          <a:xfrm>
            <a:off x="677325" y="609600"/>
            <a:ext cx="8596800" cy="10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/>
              <a:t>Risks</a:t>
            </a:r>
            <a:endParaRPr sz="3200" dirty="0"/>
          </a:p>
        </p:txBody>
      </p:sp>
      <p:sp>
        <p:nvSpPr>
          <p:cNvPr id="181" name="Google Shape;181;g8fb59fb33d_1_0"/>
          <p:cNvSpPr txBox="1">
            <a:spLocks noGrp="1"/>
          </p:cNvSpPr>
          <p:nvPr>
            <p:ph type="body" idx="1"/>
          </p:nvPr>
        </p:nvSpPr>
        <p:spPr>
          <a:xfrm>
            <a:off x="691392" y="1319876"/>
            <a:ext cx="8775300" cy="254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JavaScript.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User agents.</a:t>
            </a:r>
          </a:p>
          <a:p>
            <a:pPr marL="0" indent="0"/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IN" sz="2000" dirty="0">
              <a:latin typeface="+mn-lt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latin typeface="+mn-lt"/>
            </a:endParaRPr>
          </a:p>
        </p:txBody>
      </p:sp>
      <p:sp>
        <p:nvSpPr>
          <p:cNvPr id="182" name="Google Shape;182;g8fb59fb33d_1_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170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3</a:t>
            </a:fld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f7ebc72a6_2_0"/>
          <p:cNvSpPr txBox="1">
            <a:spLocks noGrp="1"/>
          </p:cNvSpPr>
          <p:nvPr>
            <p:ph type="title"/>
          </p:nvPr>
        </p:nvSpPr>
        <p:spPr>
          <a:xfrm>
            <a:off x="677325" y="609600"/>
            <a:ext cx="85968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2400" b="1" dirty="0"/>
              <a:t>Challenges</a:t>
            </a:r>
            <a:endParaRPr dirty="0"/>
          </a:p>
        </p:txBody>
      </p:sp>
      <p:sp>
        <p:nvSpPr>
          <p:cNvPr id="210" name="Google Shape;210;g8f7ebc72a6_2_0"/>
          <p:cNvSpPr txBox="1">
            <a:spLocks noGrp="1"/>
          </p:cNvSpPr>
          <p:nvPr>
            <p:ph type="body" idx="1"/>
          </p:nvPr>
        </p:nvSpPr>
        <p:spPr>
          <a:xfrm>
            <a:off x="536044" y="2120510"/>
            <a:ext cx="9439800" cy="473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Font typeface="Noto Sans Symbols"/>
              <a:buAutoNum type="arabicPeriod"/>
            </a:pPr>
            <a:r>
              <a:rPr lang="en-US" dirty="0"/>
              <a:t>Design.</a:t>
            </a:r>
          </a:p>
          <a:p>
            <a:pPr>
              <a:buFont typeface="Noto Sans Symbols"/>
              <a:buAutoNum type="arabicPeriod"/>
            </a:pPr>
            <a:r>
              <a:rPr lang="en-US" dirty="0"/>
              <a:t>Cooperation.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Noto Sans Symbols"/>
              <a:buAutoNum type="arabicPeriod"/>
            </a:pPr>
            <a:r>
              <a:rPr lang="en-US" dirty="0"/>
              <a:t>Time management.</a:t>
            </a:r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 dirty="0"/>
              <a:t>Quality &amp; Testing.</a:t>
            </a:r>
            <a:endParaRPr dirty="0"/>
          </a:p>
        </p:txBody>
      </p:sp>
      <p:sp>
        <p:nvSpPr>
          <p:cNvPr id="211" name="Google Shape;211;g8f7ebc72a6_2_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150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4</a:t>
            </a:fld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4DB2-07A8-4048-989E-3C4AE754C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686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Lessons Learnt.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65C62-BA72-4F42-9CB5-001BB7BBC5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2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28bbb72ae_3_60"/>
          <p:cNvSpPr txBox="1">
            <a:spLocks noGrp="1"/>
          </p:cNvSpPr>
          <p:nvPr>
            <p:ph type="title"/>
          </p:nvPr>
        </p:nvSpPr>
        <p:spPr>
          <a:xfrm>
            <a:off x="611625" y="294275"/>
            <a:ext cx="85968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/>
              <a:t>SESTOPIA User Interface (UI)</a:t>
            </a:r>
            <a:endParaRPr dirty="0"/>
          </a:p>
        </p:txBody>
      </p:sp>
      <p:sp>
        <p:nvSpPr>
          <p:cNvPr id="153" name="Google Shape;153;g728bbb72ae_3_60"/>
          <p:cNvSpPr txBox="1">
            <a:spLocks noGrp="1"/>
          </p:cNvSpPr>
          <p:nvPr>
            <p:ph type="body" idx="1"/>
          </p:nvPr>
        </p:nvSpPr>
        <p:spPr>
          <a:xfrm>
            <a:off x="191200" y="989975"/>
            <a:ext cx="9303000" cy="52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154" name="Google Shape;154;g728bbb72ae_3_6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 sz="150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None/>
              </a:pPr>
              <a:t>6</a:t>
            </a:fld>
            <a:endParaRPr sz="15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175" y="1145711"/>
            <a:ext cx="8650277" cy="3904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f8eaa8c41_0_12"/>
          <p:cNvSpPr txBox="1">
            <a:spLocks noGrp="1"/>
          </p:cNvSpPr>
          <p:nvPr>
            <p:ph type="title"/>
          </p:nvPr>
        </p:nvSpPr>
        <p:spPr>
          <a:xfrm>
            <a:off x="256925" y="58350"/>
            <a:ext cx="85968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/>
              <a:t>Navigability</a:t>
            </a:r>
            <a:endParaRPr sz="3300" dirty="0"/>
          </a:p>
        </p:txBody>
      </p:sp>
      <p:sp>
        <p:nvSpPr>
          <p:cNvPr id="218" name="Google Shape;218;g8f8eaa8c41_0_12"/>
          <p:cNvSpPr txBox="1">
            <a:spLocks noGrp="1"/>
          </p:cNvSpPr>
          <p:nvPr>
            <p:ph type="sldNum" idx="12"/>
          </p:nvPr>
        </p:nvSpPr>
        <p:spPr>
          <a:xfrm>
            <a:off x="9892563" y="616341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170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7</a:t>
            </a:fld>
            <a:endParaRPr sz="1700"/>
          </a:p>
        </p:txBody>
      </p:sp>
      <p:pic>
        <p:nvPicPr>
          <p:cNvPr id="2" name="Google Shape;219;g8f8eaa8c41_0_12">
            <a:extLst>
              <a:ext uri="{FF2B5EF4-FFF2-40B4-BE49-F238E27FC236}">
                <a16:creationId xmlns:a16="http://schemas.microsoft.com/office/drawing/2014/main" id="{EF346364-C8D8-4399-B7C1-C8D4E4A1AF2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00" y="1233725"/>
            <a:ext cx="9534677" cy="518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E949-17DC-4D0E-8A0F-E8E1040D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Accessibility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D0CE9-E602-469A-A951-D687C4CF62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2977331-512F-4ECD-B9D3-E78C63E8C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0452" y="681037"/>
            <a:ext cx="1733550" cy="657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4EF50E-D65C-483D-8AFE-6B9BA7FD1F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469" b="5001"/>
          <a:stretch/>
        </p:blipFill>
        <p:spPr>
          <a:xfrm>
            <a:off x="677334" y="2130291"/>
            <a:ext cx="9105900" cy="427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05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 sz="160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None/>
              </a:pPr>
              <a:t>9</a:t>
            </a:fld>
            <a:endParaRPr sz="1600"/>
          </a:p>
        </p:txBody>
      </p:sp>
      <p:pic>
        <p:nvPicPr>
          <p:cNvPr id="2" name="Google Shape;234;p3">
            <a:extLst>
              <a:ext uri="{FF2B5EF4-FFF2-40B4-BE49-F238E27FC236}">
                <a16:creationId xmlns:a16="http://schemas.microsoft.com/office/drawing/2014/main" id="{B9E73E59-9F63-4D23-ADA8-0494FBE51CE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648"/>
          <a:stretch/>
        </p:blipFill>
        <p:spPr>
          <a:xfrm>
            <a:off x="1143000" y="742950"/>
            <a:ext cx="7562850" cy="61150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5E18CFB-3ACB-4303-9C9F-738397662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934" y="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About Development.</a:t>
            </a:r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Concordia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953B4E"/>
      </a:accent1>
      <a:accent2>
        <a:srgbClr val="FFBD47"/>
      </a:accent2>
      <a:accent3>
        <a:srgbClr val="CC9900"/>
      </a:accent3>
      <a:accent4>
        <a:srgbClr val="953B4E"/>
      </a:accent4>
      <a:accent5>
        <a:srgbClr val="CC9900"/>
      </a:accent5>
      <a:accent6>
        <a:srgbClr val="953B4E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296</Words>
  <Application>Microsoft Office PowerPoint</Application>
  <PresentationFormat>Widescreen</PresentationFormat>
  <Paragraphs>67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Noto Sans Symbols</vt:lpstr>
      <vt:lpstr>Comfortaa</vt:lpstr>
      <vt:lpstr>Facette</vt:lpstr>
      <vt:lpstr>Software Engineering Processes SOEN 6011  Prof. Dr. Kamthan Summer 2020   GitHub URL: https://github.com/Saicharanduduka/SOEN-6011-TEAM-D  SESTOPIA URL: http://sestopia-d.epizy.com/?i=1 </vt:lpstr>
      <vt:lpstr>PowerPoint Presentation</vt:lpstr>
      <vt:lpstr>Risks</vt:lpstr>
      <vt:lpstr>Challenges</vt:lpstr>
      <vt:lpstr>Lessons Learnt.</vt:lpstr>
      <vt:lpstr>SESTOPIA User Interface (UI)</vt:lpstr>
      <vt:lpstr>Navigability</vt:lpstr>
      <vt:lpstr>Accessibility</vt:lpstr>
      <vt:lpstr>About Development.</vt:lpstr>
      <vt:lpstr>Tools</vt:lpstr>
      <vt:lpstr>Introspective Improvements.</vt:lpstr>
      <vt:lpstr>Acknowledgements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Processes- SOEN 6011  Prof. Dr. Kamthan Summer 2020   Github link: https://github.com/Saicharanduduka/SOEN-6011-TEAM-D</dc:title>
  <dc:creator>sarang dighe</dc:creator>
  <cp:lastModifiedBy>harsh divecha</cp:lastModifiedBy>
  <cp:revision>63</cp:revision>
  <dcterms:modified xsi:type="dcterms:W3CDTF">2020-08-12T21:23:09Z</dcterms:modified>
</cp:coreProperties>
</file>