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3" r:id="rId14"/>
    <p:sldId id="270" r:id="rId15"/>
    <p:sldId id="271" r:id="rId16"/>
    <p:sldId id="272" r:id="rId17"/>
  </p:sldIdLst>
  <p:sldSz cx="12192000" cy="6858000"/>
  <p:notesSz cx="6858000" cy="9144000"/>
  <p:embeddedFontLst>
    <p:embeddedFont>
      <p:font typeface="Comfortaa" pitchFamily="2" charset="0"/>
      <p:regular r:id="rId19"/>
      <p:bold r:id="rId20"/>
    </p:embeddedFont>
    <p:embeddedFont>
      <p:font typeface="Trebuchet MS" panose="020B070302020209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z0JBwe41R2D/3k73OWmbgNwOu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683E95-9CF6-4E0F-9733-411FAFD66B38}">
  <a:tblStyle styleId="{95683E95-9CF6-4E0F-9733-411FAFD66B3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p:cViewPr varScale="1">
        <p:scale>
          <a:sx n="112" d="100"/>
          <a:sy n="112" d="100"/>
        </p:scale>
        <p:origin x="576" y="20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310f25f0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71310f25f0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f8eaa8c4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8f8eaa8c4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2b011553d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72b011553d_1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2b0115693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72b0115693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28bbb72ae_3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728bbb72ae_3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28bbb72ae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728bbb72ae_3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28bbb72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728bbb72a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fb59fb33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8fb59fb33d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fb59fb33d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8fb59fb33d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fb59fb33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8fb59fb33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f4b2027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8f4b2027e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f7ebc72a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8f7ebc72a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type="title">
  <p:cSld name="TITLE">
    <p:spTree>
      <p:nvGrpSpPr>
        <p:cNvPr id="1" name="Shape 22"/>
        <p:cNvGrpSpPr/>
        <p:nvPr/>
      </p:nvGrpSpPr>
      <p:grpSpPr>
        <a:xfrm>
          <a:off x="0" y="0"/>
          <a:ext cx="0" cy="0"/>
          <a:chOff x="0" y="0"/>
          <a:chExt cx="0" cy="0"/>
        </a:xfrm>
      </p:grpSpPr>
      <p:grpSp>
        <p:nvGrpSpPr>
          <p:cNvPr id="23" name="Google Shape;23;p19"/>
          <p:cNvGrpSpPr/>
          <p:nvPr/>
        </p:nvGrpSpPr>
        <p:grpSpPr>
          <a:xfrm>
            <a:off x="0" y="-8467"/>
            <a:ext cx="12192000" cy="6866467"/>
            <a:chOff x="0" y="-8467"/>
            <a:chExt cx="12192000" cy="6866467"/>
          </a:xfrm>
        </p:grpSpPr>
        <p:cxnSp>
          <p:nvCxnSpPr>
            <p:cNvPr id="24" name="Google Shape;24;p19"/>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1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1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4313"/>
              </a:schemeClr>
            </a:solidFill>
            <a:ln>
              <a:noFill/>
            </a:ln>
          </p:spPr>
        </p:sp>
        <p:sp>
          <p:nvSpPr>
            <p:cNvPr id="27" name="Google Shape;27;p1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9"/>
            <p:cNvSpPr/>
            <p:nvPr/>
          </p:nvSpPr>
          <p:spPr>
            <a:xfrm>
              <a:off x="8932333" y="3048000"/>
              <a:ext cx="3259667" cy="3810000"/>
            </a:xfrm>
            <a:prstGeom prst="triangle">
              <a:avLst>
                <a:gd name="adj" fmla="val 100000"/>
              </a:avLst>
            </a:prstGeom>
            <a:solidFill>
              <a:schemeClr val="accent2">
                <a:alpha val="6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F49C00">
                <a:alpha val="64313"/>
              </a:srgbClr>
            </a:solidFill>
            <a:ln>
              <a:noFill/>
            </a:ln>
          </p:spPr>
        </p:sp>
        <p:sp>
          <p:nvSpPr>
            <p:cNvPr id="30" name="Google Shape;30;p1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CB7C8C">
                <a:alpha val="64313"/>
              </a:srgbClr>
            </a:solidFill>
            <a:ln>
              <a:noFill/>
            </a:ln>
          </p:spPr>
        </p:sp>
        <p:sp>
          <p:nvSpPr>
            <p:cNvPr id="31" name="Google Shape;31;p1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0000"/>
              </a:schemeClr>
            </a:solidFill>
            <a:ln>
              <a:noFill/>
            </a:ln>
          </p:spPr>
        </p:sp>
        <p:sp>
          <p:nvSpPr>
            <p:cNvPr id="32" name="Google Shape;32;p1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9"/>
            <p:cNvSpPr/>
            <p:nvPr/>
          </p:nvSpPr>
          <p:spPr>
            <a:xfrm rot="10800000">
              <a:off x="0" y="0"/>
              <a:ext cx="842596" cy="5666154"/>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1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36" name="Google Shape;36;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itation avec légende">
  <p:cSld name="Citation avec légende">
    <p:spTree>
      <p:nvGrpSpPr>
        <p:cNvPr id="1" name="Shape 90"/>
        <p:cNvGrpSpPr/>
        <p:nvPr/>
      </p:nvGrpSpPr>
      <p:grpSpPr>
        <a:xfrm>
          <a:off x="0" y="0"/>
          <a:ext cx="0" cy="0"/>
          <a:chOff x="0" y="0"/>
          <a:chExt cx="0" cy="0"/>
        </a:xfrm>
      </p:grpSpPr>
      <p:sp>
        <p:nvSpPr>
          <p:cNvPr id="91" name="Google Shape;91;p2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93" name="Google Shape;93;p2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4" name="Google Shape;94;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7" name="Google Shape;97;p2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CB7C8C"/>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8" name="Google Shape;98;p2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CB7C8C"/>
                </a:solidFill>
                <a:latin typeface="Arial"/>
                <a:ea typeface="Arial"/>
                <a:cs typeface="Arial"/>
                <a:sym typeface="Arial"/>
              </a:rPr>
              <a:t>”</a:t>
            </a:r>
            <a:endParaRPr sz="1800" b="0" i="0" u="none" strike="noStrike" cap="none">
              <a:solidFill>
                <a:srgbClr val="CB7C8C"/>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rte nom">
  <p:cSld name="Carte nom">
    <p:spTree>
      <p:nvGrpSpPr>
        <p:cNvPr id="1" name="Shape 99"/>
        <p:cNvGrpSpPr/>
        <p:nvPr/>
      </p:nvGrpSpPr>
      <p:grpSpPr>
        <a:xfrm>
          <a:off x="0" y="0"/>
          <a:ext cx="0" cy="0"/>
          <a:chOff x="0" y="0"/>
          <a:chExt cx="0" cy="0"/>
        </a:xfrm>
      </p:grpSpPr>
      <p:sp>
        <p:nvSpPr>
          <p:cNvPr id="100" name="Google Shape;100;p3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2" name="Google Shape;102;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rte nom citation">
  <p:cSld name="Carte nom citation">
    <p:spTree>
      <p:nvGrpSpPr>
        <p:cNvPr id="1" name="Shape 105"/>
        <p:cNvGrpSpPr/>
        <p:nvPr/>
      </p:nvGrpSpPr>
      <p:grpSpPr>
        <a:xfrm>
          <a:off x="0" y="0"/>
          <a:ext cx="0" cy="0"/>
          <a:chOff x="0" y="0"/>
          <a:chExt cx="0" cy="0"/>
        </a:xfrm>
      </p:grpSpPr>
      <p:sp>
        <p:nvSpPr>
          <p:cNvPr id="106" name="Google Shape;106;p3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08" name="Google Shape;108;p3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9" name="Google Shape;109;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2" name="Google Shape;112;p3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CB7C8C"/>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3" name="Google Shape;113;p3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CB7C8C"/>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rai ou faux">
  <p:cSld name="Vrai ou faux">
    <p:spTree>
      <p:nvGrpSpPr>
        <p:cNvPr id="1" name="Shape 114"/>
        <p:cNvGrpSpPr/>
        <p:nvPr/>
      </p:nvGrpSpPr>
      <p:grpSpPr>
        <a:xfrm>
          <a:off x="0" y="0"/>
          <a:ext cx="0" cy="0"/>
          <a:chOff x="0" y="0"/>
          <a:chExt cx="0" cy="0"/>
        </a:xfrm>
      </p:grpSpPr>
      <p:sp>
        <p:nvSpPr>
          <p:cNvPr id="115" name="Google Shape;115;p3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3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7" name="Google Shape;117;p3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8" name="Google Shape;118;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121"/>
        <p:cNvGrpSpPr/>
        <p:nvPr/>
      </p:nvGrpSpPr>
      <p:grpSpPr>
        <a:xfrm>
          <a:off x="0" y="0"/>
          <a:ext cx="0" cy="0"/>
          <a:chOff x="0" y="0"/>
          <a:chExt cx="0" cy="0"/>
        </a:xfrm>
      </p:grpSpPr>
      <p:sp>
        <p:nvSpPr>
          <p:cNvPr id="122" name="Google Shape;122;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3"/>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4" name="Google Shape;124;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127"/>
        <p:cNvGrpSpPr/>
        <p:nvPr/>
      </p:nvGrpSpPr>
      <p:grpSpPr>
        <a:xfrm>
          <a:off x="0" y="0"/>
          <a:ext cx="0" cy="0"/>
          <a:chOff x="0" y="0"/>
          <a:chExt cx="0" cy="0"/>
        </a:xfrm>
      </p:grpSpPr>
      <p:sp>
        <p:nvSpPr>
          <p:cNvPr id="128" name="Google Shape;128;p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0" name="Google Shape;130;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2" name="Google Shape;42;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8" name="Google Shape;48;p22"/>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9" name="Google Shape;49;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52"/>
        <p:cNvGrpSpPr/>
        <p:nvPr/>
      </p:nvGrpSpPr>
      <p:grpSpPr>
        <a:xfrm>
          <a:off x="0" y="0"/>
          <a:ext cx="0" cy="0"/>
          <a:chOff x="0" y="0"/>
          <a:chExt cx="0" cy="0"/>
        </a:xfrm>
      </p:grpSpPr>
      <p:sp>
        <p:nvSpPr>
          <p:cNvPr id="53" name="Google Shape;53;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3"/>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5" name="Google Shape;55;p23"/>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6" name="Google Shape;56;p23"/>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7" name="Google Shape;57;p23"/>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8" name="Google Shape;58;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66"/>
        <p:cNvGrpSpPr/>
        <p:nvPr/>
      </p:nvGrpSpPr>
      <p:grpSpPr>
        <a:xfrm>
          <a:off x="0" y="0"/>
          <a:ext cx="0" cy="0"/>
          <a:chOff x="0" y="0"/>
          <a:chExt cx="0" cy="0"/>
        </a:xfrm>
      </p:grpSpPr>
      <p:sp>
        <p:nvSpPr>
          <p:cNvPr id="67" name="Google Shape;67;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70"/>
        <p:cNvGrpSpPr/>
        <p:nvPr/>
      </p:nvGrpSpPr>
      <p:grpSpPr>
        <a:xfrm>
          <a:off x="0" y="0"/>
          <a:ext cx="0" cy="0"/>
          <a:chOff x="0" y="0"/>
          <a:chExt cx="0" cy="0"/>
        </a:xfrm>
      </p:grpSpPr>
      <p:sp>
        <p:nvSpPr>
          <p:cNvPr id="71" name="Google Shape;71;p2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3" name="Google Shape;73;p2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74" name="Google Shape;74;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77"/>
        <p:cNvGrpSpPr/>
        <p:nvPr/>
      </p:nvGrpSpPr>
      <p:grpSpPr>
        <a:xfrm>
          <a:off x="0" y="0"/>
          <a:ext cx="0" cy="0"/>
          <a:chOff x="0" y="0"/>
          <a:chExt cx="0" cy="0"/>
        </a:xfrm>
      </p:grpSpPr>
      <p:sp>
        <p:nvSpPr>
          <p:cNvPr id="78" name="Google Shape;78;p2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0" name="Google Shape;80;p2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1" name="Google Shape;81;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légende">
  <p:cSld name="Titre et légende">
    <p:spTree>
      <p:nvGrpSpPr>
        <p:cNvPr id="1" name="Shape 84"/>
        <p:cNvGrpSpPr/>
        <p:nvPr/>
      </p:nvGrpSpPr>
      <p:grpSpPr>
        <a:xfrm>
          <a:off x="0" y="0"/>
          <a:ext cx="0" cy="0"/>
          <a:chOff x="0" y="0"/>
          <a:chExt cx="0" cy="0"/>
        </a:xfrm>
      </p:grpSpPr>
      <p:sp>
        <p:nvSpPr>
          <p:cNvPr id="85" name="Google Shape;85;p2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87" name="Google Shape;87;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8"/>
          <p:cNvGrpSpPr/>
          <p:nvPr/>
        </p:nvGrpSpPr>
        <p:grpSpPr>
          <a:xfrm>
            <a:off x="0" y="-8467"/>
            <a:ext cx="12192000" cy="6866467"/>
            <a:chOff x="0" y="-8467"/>
            <a:chExt cx="12192000" cy="6866467"/>
          </a:xfrm>
        </p:grpSpPr>
        <p:cxnSp>
          <p:nvCxnSpPr>
            <p:cNvPr id="7" name="Google Shape;7;p1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4313"/>
              </a:schemeClr>
            </a:solidFill>
            <a:ln>
              <a:noFill/>
            </a:ln>
          </p:spPr>
        </p:sp>
        <p:sp>
          <p:nvSpPr>
            <p:cNvPr id="10" name="Google Shape;10;p1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8"/>
            <p:cNvSpPr/>
            <p:nvPr/>
          </p:nvSpPr>
          <p:spPr>
            <a:xfrm>
              <a:off x="8932333" y="3048000"/>
              <a:ext cx="3259667" cy="3810000"/>
            </a:xfrm>
            <a:prstGeom prst="triangle">
              <a:avLst>
                <a:gd name="adj" fmla="val 100000"/>
              </a:avLst>
            </a:prstGeom>
            <a:solidFill>
              <a:schemeClr val="accent2">
                <a:alpha val="6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F49C00">
                <a:alpha val="64313"/>
              </a:srgbClr>
            </a:solidFill>
            <a:ln>
              <a:noFill/>
            </a:ln>
          </p:spPr>
        </p:sp>
        <p:sp>
          <p:nvSpPr>
            <p:cNvPr id="13" name="Google Shape;13;p1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CB7C8C">
                <a:alpha val="64313"/>
              </a:srgbClr>
            </a:solidFill>
            <a:ln>
              <a:noFill/>
            </a:ln>
          </p:spPr>
        </p:sp>
        <p:sp>
          <p:nvSpPr>
            <p:cNvPr id="14" name="Google Shape;14;p1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0000"/>
              </a:schemeClr>
            </a:solidFill>
            <a:ln>
              <a:noFill/>
            </a:ln>
          </p:spPr>
        </p:sp>
        <p:sp>
          <p:nvSpPr>
            <p:cNvPr id="15" name="Google Shape;15;p1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8"/>
            <p:cNvSpPr/>
            <p:nvPr/>
          </p:nvSpPr>
          <p:spPr>
            <a:xfrm>
              <a:off x="0" y="4013200"/>
              <a:ext cx="448733" cy="2844800"/>
            </a:xfrm>
            <a:prstGeom prst="triangle">
              <a:avLst>
                <a:gd name="adj" fmla="val 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estopia-d.epizy.com/?i=1" TargetMode="External"/><Relationship Id="rId4" Type="http://schemas.openxmlformats.org/officeDocument/2006/relationships/hyperlink" Target="https://github.com/Saicharanduduka/SOEN-6011-TEAM-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3.sitepoint.com/examples/git-project-changes.pdf" TargetMode="External"/><Relationship Id="rId3" Type="http://schemas.openxmlformats.org/officeDocument/2006/relationships/hyperlink" Target="https://www.potential.com/articles/project-scope/" TargetMode="External"/><Relationship Id="rId7" Type="http://schemas.openxmlformats.org/officeDocument/2006/relationships/hyperlink" Target="https://blog.lucidmeetings.com/blog/how-to-lead-a-successful-project-retrospective-meet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en.wikipedia.org/wiki/Font_Awesome" TargetMode="External"/><Relationship Id="rId5" Type="http://schemas.openxmlformats.org/officeDocument/2006/relationships/hyperlink" Target="https://en.wikipedia.org/wiki/HTML" TargetMode="External"/><Relationship Id="rId4" Type="http://schemas.openxmlformats.org/officeDocument/2006/relationships/hyperlink" Target="https://www.pmi.org/learning/library/five-elements-process-oriented-project-6946"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8" name="Google Shape;138;g71310f25f0_4_0"/>
          <p:cNvPicPr preferRelativeResize="0"/>
          <p:nvPr/>
        </p:nvPicPr>
        <p:blipFill rotWithShape="1">
          <a:blip r:embed="rId3">
            <a:alphaModFix/>
          </a:blip>
          <a:srcRect/>
          <a:stretch/>
        </p:blipFill>
        <p:spPr>
          <a:xfrm>
            <a:off x="108366" y="5983833"/>
            <a:ext cx="3344934" cy="799648"/>
          </a:xfrm>
          <a:prstGeom prst="rect">
            <a:avLst/>
          </a:prstGeom>
          <a:noFill/>
          <a:ln>
            <a:noFill/>
          </a:ln>
        </p:spPr>
      </p:pic>
      <p:sp>
        <p:nvSpPr>
          <p:cNvPr id="139" name="Google Shape;139;g71310f25f0_4_0"/>
          <p:cNvSpPr txBox="1">
            <a:spLocks noGrp="1"/>
          </p:cNvSpPr>
          <p:nvPr>
            <p:ph type="ctrTitle"/>
          </p:nvPr>
        </p:nvSpPr>
        <p:spPr>
          <a:xfrm>
            <a:off x="2157622" y="2543360"/>
            <a:ext cx="7056715" cy="30855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1"/>
              </a:buClr>
              <a:buSzPts val="4860"/>
              <a:buFont typeface="Trebuchet MS"/>
              <a:buNone/>
            </a:pPr>
            <a:r>
              <a:rPr lang="en-US" sz="2700" b="1" dirty="0">
                <a:solidFill>
                  <a:srgbClr val="000000"/>
                </a:solidFill>
                <a:latin typeface="Comfortaa"/>
                <a:ea typeface="Comfortaa"/>
                <a:cs typeface="Comfortaa"/>
                <a:sym typeface="Comfortaa"/>
              </a:rPr>
              <a:t>Software Engineering Processes SOEN 6011</a:t>
            </a:r>
            <a:br>
              <a:rPr lang="en-US" sz="1800" b="1" dirty="0">
                <a:solidFill>
                  <a:srgbClr val="000000"/>
                </a:solidFill>
                <a:latin typeface="Comfortaa"/>
                <a:ea typeface="Comfortaa"/>
                <a:cs typeface="Comfortaa"/>
                <a:sym typeface="Comfortaa"/>
              </a:rPr>
            </a:br>
            <a:endParaRPr sz="2100" b="1" dirty="0">
              <a:solidFill>
                <a:srgbClr val="000000"/>
              </a:solidFill>
              <a:latin typeface="Comfortaa"/>
              <a:ea typeface="Comfortaa"/>
              <a:cs typeface="Comfortaa"/>
              <a:sym typeface="Comfortaa"/>
            </a:endParaRPr>
          </a:p>
          <a:p>
            <a:pPr marL="0" lvl="0" indent="0" algn="ctr" rtl="0">
              <a:lnSpc>
                <a:spcPct val="100000"/>
              </a:lnSpc>
              <a:spcBef>
                <a:spcPts val="0"/>
              </a:spcBef>
              <a:spcAft>
                <a:spcPts val="0"/>
              </a:spcAft>
              <a:buClr>
                <a:schemeClr val="accent1"/>
              </a:buClr>
              <a:buSzPts val="4860"/>
              <a:buFont typeface="Trebuchet MS"/>
              <a:buNone/>
            </a:pPr>
            <a:r>
              <a:rPr lang="en-US" sz="1600" b="1" dirty="0">
                <a:solidFill>
                  <a:srgbClr val="000000"/>
                </a:solidFill>
                <a:latin typeface="Comfortaa"/>
                <a:ea typeface="Comfortaa"/>
                <a:cs typeface="Comfortaa"/>
                <a:sym typeface="Comfortaa"/>
              </a:rPr>
              <a:t>Prof. </a:t>
            </a:r>
            <a:r>
              <a:rPr lang="en-US" sz="1600" b="1" dirty="0">
                <a:solidFill>
                  <a:srgbClr val="000000"/>
                </a:solidFill>
                <a:highlight>
                  <a:srgbClr val="FFFFFF"/>
                </a:highlight>
                <a:latin typeface="Comfortaa"/>
                <a:ea typeface="Comfortaa"/>
                <a:cs typeface="Comfortaa"/>
                <a:sym typeface="Comfortaa"/>
              </a:rPr>
              <a:t>Dr. </a:t>
            </a:r>
            <a:r>
              <a:rPr lang="en-US" sz="1600" b="1" dirty="0" err="1">
                <a:solidFill>
                  <a:srgbClr val="000000"/>
                </a:solidFill>
                <a:highlight>
                  <a:srgbClr val="FFFFFF"/>
                </a:highlight>
                <a:latin typeface="Comfortaa"/>
                <a:ea typeface="Comfortaa"/>
                <a:cs typeface="Comfortaa"/>
                <a:sym typeface="Comfortaa"/>
              </a:rPr>
              <a:t>Kamthan</a:t>
            </a:r>
            <a:br>
              <a:rPr lang="en-US" sz="1600" b="1" dirty="0">
                <a:solidFill>
                  <a:srgbClr val="000000"/>
                </a:solidFill>
                <a:highlight>
                  <a:srgbClr val="FFFFFF"/>
                </a:highlight>
                <a:latin typeface="Comfortaa"/>
                <a:ea typeface="Comfortaa"/>
                <a:cs typeface="Comfortaa"/>
                <a:sym typeface="Comfortaa"/>
              </a:rPr>
            </a:br>
            <a:r>
              <a:rPr lang="en-US" sz="1600" b="1" dirty="0">
                <a:solidFill>
                  <a:srgbClr val="000000"/>
                </a:solidFill>
                <a:latin typeface="Comfortaa"/>
                <a:ea typeface="Comfortaa"/>
                <a:cs typeface="Comfortaa"/>
                <a:sym typeface="Comfortaa"/>
              </a:rPr>
              <a:t>Summer 2020</a:t>
            </a:r>
            <a:endParaRPr sz="1600" b="1" dirty="0">
              <a:solidFill>
                <a:srgbClr val="000000"/>
              </a:solidFill>
              <a:latin typeface="Comfortaa"/>
              <a:ea typeface="Comfortaa"/>
              <a:cs typeface="Comfortaa"/>
              <a:sym typeface="Comfortaa"/>
            </a:endParaRPr>
          </a:p>
          <a:p>
            <a:pPr lvl="0" algn="ctr">
              <a:buSzPts val="4860"/>
            </a:pPr>
            <a:br>
              <a:rPr lang="en-US" sz="2600" b="1" dirty="0">
                <a:solidFill>
                  <a:srgbClr val="000000"/>
                </a:solidFill>
                <a:latin typeface="Comfortaa"/>
                <a:ea typeface="Comfortaa"/>
                <a:cs typeface="Comfortaa"/>
                <a:sym typeface="Comfortaa"/>
              </a:rPr>
            </a:br>
            <a:br>
              <a:rPr lang="en-US" sz="2600" b="1" dirty="0">
                <a:solidFill>
                  <a:srgbClr val="000000"/>
                </a:solidFill>
                <a:latin typeface="Comfortaa"/>
                <a:ea typeface="Comfortaa"/>
                <a:cs typeface="Comfortaa"/>
                <a:sym typeface="Comfortaa"/>
              </a:rPr>
            </a:br>
            <a:r>
              <a:rPr lang="en-US" sz="1600" b="1" dirty="0">
                <a:solidFill>
                  <a:srgbClr val="000000"/>
                </a:solidFill>
                <a:latin typeface="+mn-lt"/>
                <a:ea typeface="Comfortaa"/>
                <a:cs typeface="Comfortaa"/>
                <a:sym typeface="Comfortaa"/>
              </a:rPr>
              <a:t>GitHub URL</a:t>
            </a:r>
            <a:r>
              <a:rPr lang="en-US" sz="1600" b="1" dirty="0">
                <a:solidFill>
                  <a:schemeClr val="accent6">
                    <a:lumMod val="75000"/>
                  </a:schemeClr>
                </a:solidFill>
                <a:latin typeface="+mn-lt"/>
                <a:ea typeface="Comfortaa"/>
                <a:cs typeface="Comfortaa"/>
                <a:sym typeface="Comfortaa"/>
              </a:rPr>
              <a:t>: </a:t>
            </a:r>
            <a:r>
              <a:rPr lang="en-IN" sz="1600" b="1" dirty="0">
                <a:solidFill>
                  <a:schemeClr val="accent6">
                    <a:lumMod val="75000"/>
                  </a:schemeClr>
                </a:solidFill>
                <a:latin typeface="+mn-lt"/>
                <a:hlinkClick r:id="rId4"/>
              </a:rPr>
              <a:t>https://github.com/Saicharanduduka/SOEN-6011-TEAM-D</a:t>
            </a:r>
            <a:br>
              <a:rPr lang="en-IN" sz="1600" b="1" dirty="0">
                <a:solidFill>
                  <a:schemeClr val="accent6">
                    <a:lumMod val="75000"/>
                  </a:schemeClr>
                </a:solidFill>
                <a:latin typeface="+mn-lt"/>
              </a:rPr>
            </a:br>
            <a:br>
              <a:rPr lang="en-IN" sz="1600" dirty="0">
                <a:latin typeface="+mn-lt"/>
              </a:rPr>
            </a:br>
            <a:r>
              <a:rPr lang="en-IN" sz="1600" b="1" dirty="0">
                <a:solidFill>
                  <a:schemeClr val="tx1"/>
                </a:solidFill>
                <a:latin typeface="+mn-lt"/>
              </a:rPr>
              <a:t>SESTOPIA URL:</a:t>
            </a:r>
            <a:r>
              <a:rPr lang="en-IN" sz="1600" b="1" dirty="0">
                <a:latin typeface="+mn-lt"/>
              </a:rPr>
              <a:t> </a:t>
            </a:r>
            <a:r>
              <a:rPr lang="en-IN" sz="1600" b="1" dirty="0">
                <a:solidFill>
                  <a:schemeClr val="accent6">
                    <a:lumMod val="75000"/>
                  </a:schemeClr>
                </a:solidFill>
                <a:latin typeface="+mn-lt"/>
                <a:hlinkClick r:id="rId5"/>
              </a:rPr>
              <a:t>http://sestopia-d.epizy.com/?i=1</a:t>
            </a:r>
            <a:endParaRPr sz="1600" b="1" dirty="0">
              <a:solidFill>
                <a:schemeClr val="accent6">
                  <a:lumMod val="75000"/>
                </a:schemeClr>
              </a:solidFill>
              <a:latin typeface="+mn-lt"/>
              <a:ea typeface="Comfortaa"/>
              <a:cs typeface="Comfortaa"/>
              <a:sym typeface="Comfortaa"/>
            </a:endParaRPr>
          </a:p>
          <a:p>
            <a:pPr marL="0" lvl="0" indent="0" algn="ctr" rtl="0">
              <a:lnSpc>
                <a:spcPct val="100000"/>
              </a:lnSpc>
              <a:spcBef>
                <a:spcPts val="0"/>
              </a:spcBef>
              <a:spcAft>
                <a:spcPts val="0"/>
              </a:spcAft>
              <a:buClr>
                <a:schemeClr val="accent1"/>
              </a:buClr>
              <a:buSzPts val="4860"/>
              <a:buFont typeface="Trebuchet MS"/>
              <a:buNone/>
            </a:pPr>
            <a:endParaRPr sz="1800" dirty="0"/>
          </a:p>
        </p:txBody>
      </p:sp>
      <p:sp>
        <p:nvSpPr>
          <p:cNvPr id="140" name="Google Shape;140;g71310f25f0_4_0"/>
          <p:cNvSpPr txBox="1"/>
          <p:nvPr/>
        </p:nvSpPr>
        <p:spPr>
          <a:xfrm>
            <a:off x="2051375" y="421350"/>
            <a:ext cx="6544500" cy="1479900"/>
          </a:xfrm>
          <a:prstGeom prst="rect">
            <a:avLst/>
          </a:prstGeom>
          <a:noFill/>
          <a:ln>
            <a:noFill/>
          </a:ln>
        </p:spPr>
        <p:txBody>
          <a:bodyPr spcFirstLastPara="1" wrap="square" lIns="91425" tIns="91425" rIns="91425" bIns="91425" anchor="t" anchorCtr="0">
            <a:noAutofit/>
          </a:bodyPr>
          <a:lstStyle/>
          <a:p>
            <a:pPr lvl="0" algn="ctr">
              <a:lnSpc>
                <a:spcPct val="115000"/>
              </a:lnSpc>
              <a:buSzPts val="3600"/>
            </a:pPr>
            <a:r>
              <a:rPr lang="en-US" sz="3600" b="0" i="0" u="none" strike="noStrike" cap="none" dirty="0">
                <a:solidFill>
                  <a:schemeClr val="dk1"/>
                </a:solidFill>
                <a:latin typeface="Trebuchet MS"/>
                <a:ea typeface="Trebuchet MS"/>
                <a:cs typeface="Trebuchet MS"/>
                <a:sym typeface="Trebuchet MS"/>
              </a:rPr>
              <a:t>Team D - </a:t>
            </a:r>
            <a:r>
              <a:rPr lang="en-US" sz="3600" dirty="0"/>
              <a:t>SESTOPIA </a:t>
            </a:r>
            <a:endParaRPr sz="36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8f8eaa8c41_0_12"/>
          <p:cNvSpPr txBox="1">
            <a:spLocks noGrp="1"/>
          </p:cNvSpPr>
          <p:nvPr>
            <p:ph type="title"/>
          </p:nvPr>
        </p:nvSpPr>
        <p:spPr>
          <a:xfrm>
            <a:off x="256925" y="48825"/>
            <a:ext cx="8596800" cy="66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Challenges Cont’d </a:t>
            </a:r>
            <a:r>
              <a:rPr lang="en-US" sz="3000"/>
              <a:t>(Navigability)</a:t>
            </a:r>
            <a:endParaRPr sz="3300"/>
          </a:p>
        </p:txBody>
      </p:sp>
      <p:sp>
        <p:nvSpPr>
          <p:cNvPr id="217" name="Google Shape;217;g8f8eaa8c41_0_12"/>
          <p:cNvSpPr txBox="1">
            <a:spLocks noGrp="1"/>
          </p:cNvSpPr>
          <p:nvPr>
            <p:ph type="body" idx="1"/>
          </p:nvPr>
        </p:nvSpPr>
        <p:spPr>
          <a:xfrm>
            <a:off x="379725" y="718725"/>
            <a:ext cx="11012100" cy="532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440"/>
              <a:buNone/>
            </a:pPr>
            <a:r>
              <a:rPr lang="en-US" b="1"/>
              <a:t>We use some methods such as Scroll Button, Second Navbar and Table of Content to provide good navigability and accessibility in our website, as you see the below photo is a sample of our website: </a:t>
            </a:r>
            <a:endParaRPr b="1"/>
          </a:p>
        </p:txBody>
      </p:sp>
      <p:sp>
        <p:nvSpPr>
          <p:cNvPr id="218" name="Google Shape;218;g8f8eaa8c41_0_12"/>
          <p:cNvSpPr txBox="1">
            <a:spLocks noGrp="1"/>
          </p:cNvSpPr>
          <p:nvPr>
            <p:ph type="sldNum" idx="12"/>
          </p:nvPr>
        </p:nvSpPr>
        <p:spPr>
          <a:xfrm>
            <a:off x="9892563" y="616341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700"/>
              <a:pPr marL="0" lvl="0" indent="0" algn="r" rtl="0">
                <a:lnSpc>
                  <a:spcPct val="100000"/>
                </a:lnSpc>
                <a:spcBef>
                  <a:spcPts val="0"/>
                </a:spcBef>
                <a:spcAft>
                  <a:spcPts val="0"/>
                </a:spcAft>
                <a:buClr>
                  <a:srgbClr val="000000"/>
                </a:buClr>
                <a:buSzPts val="900"/>
                <a:buFont typeface="Arial"/>
                <a:buNone/>
              </a:pPr>
              <a:t>10</a:t>
            </a:fld>
            <a:endParaRPr sz="1700"/>
          </a:p>
        </p:txBody>
      </p:sp>
      <p:pic>
        <p:nvPicPr>
          <p:cNvPr id="219" name="Google Shape;219;g8f8eaa8c41_0_12"/>
          <p:cNvPicPr preferRelativeResize="0"/>
          <p:nvPr/>
        </p:nvPicPr>
        <p:blipFill rotWithShape="1">
          <a:blip r:embed="rId3">
            <a:alphaModFix/>
          </a:blip>
          <a:srcRect/>
          <a:stretch/>
        </p:blipFill>
        <p:spPr>
          <a:xfrm>
            <a:off x="80600" y="1562200"/>
            <a:ext cx="9534677" cy="5187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72b011553d_1_52"/>
          <p:cNvSpPr txBox="1">
            <a:spLocks noGrp="1"/>
          </p:cNvSpPr>
          <p:nvPr>
            <p:ph type="body" idx="1"/>
          </p:nvPr>
        </p:nvSpPr>
        <p:spPr>
          <a:xfrm>
            <a:off x="128375" y="881350"/>
            <a:ext cx="9777300" cy="5525100"/>
          </a:xfrm>
          <a:prstGeom prst="rect">
            <a:avLst/>
          </a:prstGeom>
          <a:noFill/>
          <a:ln>
            <a:noFill/>
          </a:ln>
        </p:spPr>
        <p:txBody>
          <a:bodyPr spcFirstLastPara="1" wrap="square" lIns="91425" tIns="45700" rIns="91425" bIns="45700" anchor="t" anchorCtr="0">
            <a:noAutofit/>
          </a:bodyPr>
          <a:lstStyle/>
          <a:p>
            <a:pPr marL="0" lvl="0" indent="-69850" algn="l" rtl="0">
              <a:lnSpc>
                <a:spcPct val="115000"/>
              </a:lnSpc>
              <a:spcBef>
                <a:spcPts val="1200"/>
              </a:spcBef>
              <a:spcAft>
                <a:spcPts val="0"/>
              </a:spcAft>
              <a:buClr>
                <a:schemeClr val="dk1"/>
              </a:buClr>
              <a:buSzPts val="1100"/>
              <a:buChar char="►"/>
            </a:pPr>
            <a:r>
              <a:rPr lang="en-US" sz="2800" dirty="0">
                <a:solidFill>
                  <a:schemeClr val="dk1"/>
                </a:solidFill>
                <a:latin typeface="Times New Roman"/>
                <a:ea typeface="Times New Roman"/>
                <a:cs typeface="Times New Roman"/>
                <a:sym typeface="Times New Roman"/>
              </a:rPr>
              <a:t> </a:t>
            </a:r>
            <a:r>
              <a:rPr lang="en-US" sz="2400" dirty="0"/>
              <a:t>Adopting to virtually pair programming style as we have 8 members  in a team with consistent meetings.</a:t>
            </a:r>
            <a:endParaRPr/>
          </a:p>
          <a:p>
            <a:pPr marL="0" lvl="0" indent="-69850" algn="l" rtl="0">
              <a:lnSpc>
                <a:spcPct val="115000"/>
              </a:lnSpc>
              <a:spcBef>
                <a:spcPts val="1200"/>
              </a:spcBef>
              <a:spcAft>
                <a:spcPts val="0"/>
              </a:spcAft>
              <a:buClr>
                <a:schemeClr val="dk1"/>
              </a:buClr>
              <a:buSzPts val="1100"/>
              <a:buChar char="►"/>
            </a:pPr>
            <a:r>
              <a:rPr lang="en-US" sz="2400" dirty="0"/>
              <a:t> Understanding of project description much thoroughly before deciding the template and start coding</a:t>
            </a:r>
            <a:endParaRPr/>
          </a:p>
          <a:p>
            <a:pPr marL="0" lvl="0" indent="-69850" algn="l" rtl="0">
              <a:lnSpc>
                <a:spcPct val="115000"/>
              </a:lnSpc>
              <a:spcBef>
                <a:spcPts val="1200"/>
              </a:spcBef>
              <a:spcAft>
                <a:spcPts val="0"/>
              </a:spcAft>
              <a:buClr>
                <a:schemeClr val="dk1"/>
              </a:buClr>
              <a:buSzPts val="1100"/>
              <a:buChar char="►"/>
            </a:pPr>
            <a:r>
              <a:rPr lang="en-US" sz="2400" dirty="0"/>
              <a:t> Having Many short meetings with clear agenda instead of having long status update meetings</a:t>
            </a:r>
            <a:endParaRPr/>
          </a:p>
          <a:p>
            <a:pPr marL="0" lvl="0" indent="-69850" algn="l" rtl="0">
              <a:lnSpc>
                <a:spcPct val="115000"/>
              </a:lnSpc>
              <a:spcBef>
                <a:spcPts val="1200"/>
              </a:spcBef>
              <a:spcAft>
                <a:spcPts val="0"/>
              </a:spcAft>
              <a:buClr>
                <a:schemeClr val="dk1"/>
              </a:buClr>
              <a:buSzPts val="1100"/>
              <a:buChar char="►"/>
            </a:pPr>
            <a:r>
              <a:rPr lang="en-US" sz="2400" dirty="0"/>
              <a:t> Performing a root cause analysis on project problems and engage the appropriate team member to implement solutions.</a:t>
            </a:r>
            <a:endParaRPr/>
          </a:p>
          <a:p>
            <a:pPr marL="0" marR="0" lvl="0" indent="0" algn="l" rtl="0">
              <a:lnSpc>
                <a:spcPct val="115000"/>
              </a:lnSpc>
              <a:spcBef>
                <a:spcPts val="1200"/>
              </a:spcBef>
              <a:spcAft>
                <a:spcPts val="0"/>
              </a:spcAft>
              <a:buSzPts val="1440"/>
              <a:buNone/>
            </a:pPr>
            <a:r>
              <a:rPr lang="en-US" sz="1400" dirty="0"/>
              <a:t>         </a:t>
            </a:r>
            <a:endParaRPr sz="1400"/>
          </a:p>
          <a:p>
            <a:pPr marL="0" marR="0" lvl="0" indent="0" algn="l" rtl="0">
              <a:lnSpc>
                <a:spcPct val="115000"/>
              </a:lnSpc>
              <a:spcBef>
                <a:spcPts val="0"/>
              </a:spcBef>
              <a:spcAft>
                <a:spcPts val="0"/>
              </a:spcAft>
              <a:buSzPts val="1440"/>
              <a:buNone/>
            </a:pPr>
            <a:endParaRPr sz="1400"/>
          </a:p>
          <a:p>
            <a:pPr marL="914400" lvl="0" indent="0" algn="just" rtl="0">
              <a:lnSpc>
                <a:spcPct val="100000"/>
              </a:lnSpc>
              <a:spcBef>
                <a:spcPts val="1000"/>
              </a:spcBef>
              <a:spcAft>
                <a:spcPts val="0"/>
              </a:spcAft>
              <a:buSzPts val="1440"/>
              <a:buNone/>
            </a:pPr>
            <a:endParaRPr/>
          </a:p>
          <a:p>
            <a:pPr marL="457200" marR="0" lvl="0" indent="0" algn="l" rtl="0">
              <a:lnSpc>
                <a:spcPct val="115000"/>
              </a:lnSpc>
              <a:spcBef>
                <a:spcPts val="0"/>
              </a:spcBef>
              <a:spcAft>
                <a:spcPts val="0"/>
              </a:spcAft>
              <a:buSzPts val="1440"/>
              <a:buNone/>
            </a:pPr>
            <a:r>
              <a:rPr lang="en-US" sz="1400" dirty="0"/>
              <a:t> </a:t>
            </a:r>
            <a:endParaRPr sz="1400"/>
          </a:p>
          <a:p>
            <a:pPr marL="0" lvl="0" indent="0" algn="just" rtl="0">
              <a:lnSpc>
                <a:spcPct val="100000"/>
              </a:lnSpc>
              <a:spcBef>
                <a:spcPts val="1000"/>
              </a:spcBef>
              <a:spcAft>
                <a:spcPts val="0"/>
              </a:spcAft>
              <a:buSzPts val="1440"/>
              <a:buNone/>
            </a:pPr>
            <a:endParaRPr sz="1400"/>
          </a:p>
          <a:p>
            <a:pPr marL="0" lvl="0" indent="0" algn="just" rtl="0">
              <a:lnSpc>
                <a:spcPct val="100000"/>
              </a:lnSpc>
              <a:spcBef>
                <a:spcPts val="1000"/>
              </a:spcBef>
              <a:spcAft>
                <a:spcPts val="0"/>
              </a:spcAft>
              <a:buClr>
                <a:schemeClr val="dk1"/>
              </a:buClr>
              <a:buSzPts val="1100"/>
              <a:buFont typeface="Arial"/>
              <a:buNone/>
            </a:pPr>
            <a:endParaRPr sz="1600"/>
          </a:p>
          <a:p>
            <a:pPr marL="0" lvl="0" indent="0" algn="l" rtl="0">
              <a:lnSpc>
                <a:spcPct val="100000"/>
              </a:lnSpc>
              <a:spcBef>
                <a:spcPts val="1000"/>
              </a:spcBef>
              <a:spcAft>
                <a:spcPts val="0"/>
              </a:spcAft>
              <a:buSzPts val="1440"/>
              <a:buNone/>
            </a:pPr>
            <a:endParaRPr/>
          </a:p>
        </p:txBody>
      </p:sp>
      <p:sp>
        <p:nvSpPr>
          <p:cNvPr id="225" name="Google Shape;225;g72b011553d_1_5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500"/>
              <a:pPr marL="0" lvl="0" indent="0" algn="r" rtl="0">
                <a:lnSpc>
                  <a:spcPct val="100000"/>
                </a:lnSpc>
                <a:spcBef>
                  <a:spcPts val="0"/>
                </a:spcBef>
                <a:spcAft>
                  <a:spcPts val="0"/>
                </a:spcAft>
                <a:buClr>
                  <a:srgbClr val="000000"/>
                </a:buClr>
                <a:buSzPts val="900"/>
                <a:buFont typeface="Arial"/>
                <a:buNone/>
              </a:pPr>
              <a:t>11</a:t>
            </a:fld>
            <a:endParaRPr sz="1500"/>
          </a:p>
        </p:txBody>
      </p:sp>
      <p:sp>
        <p:nvSpPr>
          <p:cNvPr id="226" name="Google Shape;226;g72b011553d_1_52"/>
          <p:cNvSpPr txBox="1"/>
          <p:nvPr/>
        </p:nvSpPr>
        <p:spPr>
          <a:xfrm>
            <a:off x="464075" y="120838"/>
            <a:ext cx="6703200" cy="76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accent1"/>
                </a:solidFill>
                <a:latin typeface="Trebuchet MS"/>
                <a:ea typeface="Trebuchet MS"/>
                <a:cs typeface="Trebuchet MS"/>
                <a:sym typeface="Trebuchet MS"/>
              </a:rPr>
              <a:t>Lessons Learnt</a:t>
            </a:r>
            <a:endParaRPr sz="3600" b="0" i="0" u="none" strike="noStrike" cap="none">
              <a:solidFill>
                <a:schemeClr val="accent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1"/>
              </a:buClr>
              <a:buSzPts val="3600"/>
              <a:buFont typeface="Trebuchet MS"/>
              <a:buNone/>
            </a:pPr>
            <a:r>
              <a:rPr lang="en-US"/>
              <a:t>Most important lesson learnt </a:t>
            </a:r>
            <a:endParaRPr/>
          </a:p>
        </p:txBody>
      </p:sp>
      <p:sp>
        <p:nvSpPr>
          <p:cNvPr id="232" name="Google Shape;232;p3"/>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1000"/>
              </a:spcBef>
              <a:spcAft>
                <a:spcPts val="0"/>
              </a:spcAft>
              <a:buSzPts val="1440"/>
              <a:buNone/>
            </a:pPr>
            <a:endParaRPr/>
          </a:p>
        </p:txBody>
      </p:sp>
      <p:sp>
        <p:nvSpPr>
          <p:cNvPr id="233" name="Google Shape;233;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sz="1600"/>
              <a:pPr marL="0" lvl="0" indent="0" algn="r" rtl="0">
                <a:lnSpc>
                  <a:spcPct val="100000"/>
                </a:lnSpc>
                <a:spcBef>
                  <a:spcPts val="0"/>
                </a:spcBef>
                <a:spcAft>
                  <a:spcPts val="0"/>
                </a:spcAft>
                <a:buSzPts val="900"/>
                <a:buNone/>
              </a:pPr>
              <a:t>12</a:t>
            </a:fld>
            <a:endParaRPr sz="1600"/>
          </a:p>
        </p:txBody>
      </p:sp>
      <p:pic>
        <p:nvPicPr>
          <p:cNvPr id="234" name="Google Shape;234;p3"/>
          <p:cNvPicPr preferRelativeResize="0"/>
          <p:nvPr/>
        </p:nvPicPr>
        <p:blipFill rotWithShape="1">
          <a:blip r:embed="rId3">
            <a:alphaModFix/>
          </a:blip>
          <a:srcRect/>
          <a:stretch/>
        </p:blipFill>
        <p:spPr>
          <a:xfrm>
            <a:off x="798546" y="1721115"/>
            <a:ext cx="5593858" cy="41763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Retrospective</a:t>
            </a:r>
          </a:p>
        </p:txBody>
      </p:sp>
      <p:sp>
        <p:nvSpPr>
          <p:cNvPr id="3" name="Text Placeholder 2"/>
          <p:cNvSpPr>
            <a:spLocks noGrp="1"/>
          </p:cNvSpPr>
          <p:nvPr>
            <p:ph type="body" idx="1"/>
          </p:nvPr>
        </p:nvSpPr>
        <p:spPr>
          <a:xfrm>
            <a:off x="422031" y="1569746"/>
            <a:ext cx="8809900" cy="3880800"/>
          </a:xfrm>
        </p:spPr>
        <p:txBody>
          <a:bodyPr/>
          <a:lstStyle/>
          <a:p>
            <a:pPr marL="0" lvl="0" indent="0">
              <a:lnSpc>
                <a:spcPct val="90000"/>
              </a:lnSpc>
              <a:spcBef>
                <a:spcPts val="800"/>
              </a:spcBef>
              <a:buNone/>
            </a:pPr>
            <a:r>
              <a:rPr lang="en-IN" b="1" u="sng" dirty="0"/>
              <a:t> What went wrong</a:t>
            </a:r>
          </a:p>
          <a:p>
            <a:pPr lvl="0" indent="-317500">
              <a:lnSpc>
                <a:spcPct val="90000"/>
              </a:lnSpc>
              <a:spcBef>
                <a:spcPts val="800"/>
              </a:spcBef>
              <a:buSzPts val="1400"/>
              <a:buChar char="●"/>
            </a:pPr>
            <a:r>
              <a:rPr lang="en-IN" dirty="0"/>
              <a:t>Team member schedules didn't always match due to time zone differences</a:t>
            </a:r>
            <a:br>
              <a:rPr lang="en-IN" dirty="0"/>
            </a:br>
            <a:endParaRPr lang="en-IN" dirty="0"/>
          </a:p>
          <a:p>
            <a:pPr lvl="0" indent="-317500">
              <a:lnSpc>
                <a:spcPct val="90000"/>
              </a:lnSpc>
              <a:spcBef>
                <a:spcPts val="0"/>
              </a:spcBef>
              <a:buSzPts val="1400"/>
              <a:buChar char="●"/>
            </a:pPr>
            <a:r>
              <a:rPr lang="en-IN" dirty="0"/>
              <a:t>Some tasks would pending completion based on lectures (dependence on course theory)</a:t>
            </a:r>
            <a:endParaRPr lang="en-IN" b="1" u="sng" dirty="0"/>
          </a:p>
          <a:p>
            <a:pPr lvl="0" indent="-317500">
              <a:lnSpc>
                <a:spcPct val="90000"/>
              </a:lnSpc>
              <a:spcBef>
                <a:spcPts val="0"/>
              </a:spcBef>
              <a:buSzPts val="1400"/>
              <a:buNone/>
            </a:pPr>
            <a:endParaRPr lang="en-IN" b="1" u="sng" dirty="0"/>
          </a:p>
          <a:p>
            <a:pPr lvl="0" indent="-317500">
              <a:lnSpc>
                <a:spcPct val="90000"/>
              </a:lnSpc>
              <a:spcBef>
                <a:spcPts val="0"/>
              </a:spcBef>
              <a:buSzPts val="1400"/>
              <a:buNone/>
            </a:pPr>
            <a:r>
              <a:rPr lang="en-IN" b="1" u="sng" dirty="0"/>
              <a:t>What went right</a:t>
            </a:r>
            <a:br>
              <a:rPr lang="en-IN" dirty="0"/>
            </a:br>
            <a:endParaRPr lang="en-IN" dirty="0"/>
          </a:p>
          <a:p>
            <a:pPr lvl="0" indent="-317500">
              <a:lnSpc>
                <a:spcPct val="90000"/>
              </a:lnSpc>
              <a:spcBef>
                <a:spcPts val="0"/>
              </a:spcBef>
              <a:buSzPts val="1400"/>
              <a:buChar char="●"/>
            </a:pPr>
            <a:r>
              <a:rPr lang="en-IN" dirty="0"/>
              <a:t>Working productively, virtually, no in-person interactions (COVID-19)</a:t>
            </a:r>
          </a:p>
          <a:p>
            <a:pPr marL="0" lvl="0" indent="0">
              <a:lnSpc>
                <a:spcPct val="90000"/>
              </a:lnSpc>
              <a:spcBef>
                <a:spcPts val="800"/>
              </a:spcBef>
              <a:buNone/>
            </a:pPr>
            <a:endParaRPr lang="en-IN" dirty="0"/>
          </a:p>
          <a:p>
            <a:pPr marL="0" lvl="0" indent="0">
              <a:lnSpc>
                <a:spcPct val="90000"/>
              </a:lnSpc>
              <a:spcBef>
                <a:spcPts val="800"/>
              </a:spcBef>
              <a:buNone/>
            </a:pPr>
            <a:r>
              <a:rPr lang="en-IN" b="1" u="sng" dirty="0"/>
              <a:t> What can be improved</a:t>
            </a:r>
            <a:br>
              <a:rPr lang="en-IN" dirty="0"/>
            </a:br>
            <a:endParaRPr lang="en-IN" dirty="0"/>
          </a:p>
          <a:p>
            <a:pPr lvl="0" indent="-317500">
              <a:lnSpc>
                <a:spcPct val="90000"/>
              </a:lnSpc>
              <a:spcBef>
                <a:spcPts val="800"/>
              </a:spcBef>
              <a:buSzPts val="1400"/>
              <a:buChar char="●"/>
            </a:pPr>
            <a:r>
              <a:rPr lang="en-IN" dirty="0"/>
              <a:t>Proper commit messages</a:t>
            </a:r>
          </a:p>
          <a:p>
            <a:pPr lvl="0" indent="-317500">
              <a:lnSpc>
                <a:spcPct val="90000"/>
              </a:lnSpc>
              <a:spcBef>
                <a:spcPts val="800"/>
              </a:spcBef>
              <a:buSzPts val="1400"/>
              <a:buChar char="●"/>
            </a:pPr>
            <a:r>
              <a:rPr lang="en-IN" dirty="0"/>
              <a:t>Change management control to avoid code conflict </a:t>
            </a:r>
            <a:br>
              <a:rPr lang="en-IN" dirty="0"/>
            </a:br>
            <a:br>
              <a:rPr lang="en-IN" dirty="0"/>
            </a:br>
            <a:endParaRPr lang="en-IN" dirty="0"/>
          </a:p>
          <a:p>
            <a:pPr marL="177800" lvl="0" indent="0">
              <a:lnSpc>
                <a:spcPct val="90000"/>
              </a:lnSpc>
              <a:spcBef>
                <a:spcPts val="800"/>
              </a:spcBef>
              <a:buNone/>
            </a:pPr>
            <a:endParaRPr lang="en-IN" dirty="0"/>
          </a:p>
          <a:p>
            <a:pPr marL="342900" lvl="1" indent="0">
              <a:lnSpc>
                <a:spcPct val="90000"/>
              </a:lnSpc>
              <a:spcBef>
                <a:spcPts val="400"/>
              </a:spcBef>
              <a:spcAft>
                <a:spcPts val="1600"/>
              </a:spcAft>
              <a:buClr>
                <a:schemeClr val="dk1"/>
              </a:buClr>
              <a:buSzPts val="1800"/>
              <a:buNone/>
            </a:pPr>
            <a:endParaRPr lang="en-IN"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Acknowledgements</a:t>
            </a:r>
            <a:endParaRPr/>
          </a:p>
        </p:txBody>
      </p:sp>
      <p:sp>
        <p:nvSpPr>
          <p:cNvPr id="240" name="Google Shape;240;p1"/>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None/>
            </a:pPr>
            <a:r>
              <a:rPr lang="en-US"/>
              <a:t>We would like to acknowledge and thank:</a:t>
            </a:r>
            <a:endParaRPr/>
          </a:p>
          <a:p>
            <a:pPr marL="0" lvl="0" indent="0" algn="l" rtl="0">
              <a:lnSpc>
                <a:spcPct val="90000"/>
              </a:lnSpc>
              <a:spcBef>
                <a:spcPts val="800"/>
              </a:spcBef>
              <a:spcAft>
                <a:spcPts val="0"/>
              </a:spcAft>
              <a:buSzPts val="1440"/>
              <a:buNone/>
            </a:pPr>
            <a:endParaRPr/>
          </a:p>
          <a:p>
            <a:pPr marL="457200" lvl="0" indent="-317500" algn="l" rtl="0">
              <a:lnSpc>
                <a:spcPct val="90000"/>
              </a:lnSpc>
              <a:spcBef>
                <a:spcPts val="800"/>
              </a:spcBef>
              <a:spcAft>
                <a:spcPts val="0"/>
              </a:spcAft>
              <a:buSzPts val="1400"/>
              <a:buChar char="❖"/>
            </a:pPr>
            <a:r>
              <a:rPr lang="en-US"/>
              <a:t>Professor Dr. Kamthan for explanations on the project and correlation with course material. </a:t>
            </a:r>
            <a:endParaRPr/>
          </a:p>
          <a:p>
            <a:pPr marL="457200" lvl="0" indent="0" algn="l" rtl="0">
              <a:lnSpc>
                <a:spcPct val="90000"/>
              </a:lnSpc>
              <a:spcBef>
                <a:spcPts val="800"/>
              </a:spcBef>
              <a:spcAft>
                <a:spcPts val="0"/>
              </a:spcAft>
              <a:buSzPts val="1440"/>
              <a:buNone/>
            </a:pPr>
            <a:endParaRPr/>
          </a:p>
          <a:p>
            <a:pPr marL="457200" lvl="0" indent="-317500" algn="l" rtl="0">
              <a:lnSpc>
                <a:spcPct val="90000"/>
              </a:lnSpc>
              <a:spcBef>
                <a:spcPts val="800"/>
              </a:spcBef>
              <a:spcAft>
                <a:spcPts val="0"/>
              </a:spcAft>
              <a:buSzPts val="1400"/>
              <a:buChar char="❖"/>
            </a:pPr>
            <a:r>
              <a:rPr lang="en-US"/>
              <a:t>Our TA’s for their continuous guidance and support via P.O.D sessions and email.</a:t>
            </a:r>
            <a:endParaRPr/>
          </a:p>
          <a:p>
            <a:pPr marL="457200" lvl="0" indent="-228600" algn="l" rtl="0">
              <a:lnSpc>
                <a:spcPct val="100000"/>
              </a:lnSpc>
              <a:spcBef>
                <a:spcPts val="1000"/>
              </a:spcBef>
              <a:spcAft>
                <a:spcPts val="0"/>
              </a:spcAft>
              <a:buSzPts val="1440"/>
              <a:buNone/>
            </a:pPr>
            <a:endParaRPr/>
          </a:p>
        </p:txBody>
      </p:sp>
      <p:sp>
        <p:nvSpPr>
          <p:cNvPr id="241" name="Google Shape;24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sz="1500"/>
              <a:pPr marL="0" lvl="0" indent="0" algn="r" rtl="0">
                <a:lnSpc>
                  <a:spcPct val="100000"/>
                </a:lnSpc>
                <a:spcBef>
                  <a:spcPts val="0"/>
                </a:spcBef>
                <a:spcAft>
                  <a:spcPts val="0"/>
                </a:spcAft>
                <a:buSzPts val="900"/>
                <a:buNone/>
              </a:pPr>
              <a:t>14</a:t>
            </a:fld>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72b0115693_3_2"/>
          <p:cNvSpPr txBox="1">
            <a:spLocks noGrp="1"/>
          </p:cNvSpPr>
          <p:nvPr>
            <p:ph type="title"/>
          </p:nvPr>
        </p:nvSpPr>
        <p:spPr>
          <a:xfrm>
            <a:off x="151300" y="83550"/>
            <a:ext cx="8596800" cy="51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References</a:t>
            </a:r>
            <a:endParaRPr/>
          </a:p>
        </p:txBody>
      </p:sp>
      <p:sp>
        <p:nvSpPr>
          <p:cNvPr id="247" name="Google Shape;247;g72b0115693_3_2"/>
          <p:cNvSpPr txBox="1">
            <a:spLocks noGrp="1"/>
          </p:cNvSpPr>
          <p:nvPr>
            <p:ph type="body" idx="1"/>
          </p:nvPr>
        </p:nvSpPr>
        <p:spPr>
          <a:xfrm>
            <a:off x="0" y="907012"/>
            <a:ext cx="11404430" cy="549945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000"/>
              </a:spcBef>
              <a:spcAft>
                <a:spcPts val="0"/>
              </a:spcAft>
              <a:buSzPts val="1440"/>
              <a:buNone/>
            </a:pPr>
            <a:endParaRPr sz="2000" dirty="0">
              <a:solidFill>
                <a:schemeClr val="dk1"/>
              </a:solidFill>
            </a:endParaRPr>
          </a:p>
          <a:p>
            <a:pPr marL="0" lvl="0" indent="0" algn="just" rtl="0">
              <a:lnSpc>
                <a:spcPct val="100000"/>
              </a:lnSpc>
              <a:spcBef>
                <a:spcPts val="1000"/>
              </a:spcBef>
              <a:spcAft>
                <a:spcPts val="0"/>
              </a:spcAft>
              <a:buSzPts val="1440"/>
              <a:buNone/>
            </a:pPr>
            <a:r>
              <a:rPr lang="en-US" sz="2000" dirty="0">
                <a:solidFill>
                  <a:schemeClr val="dk1"/>
                </a:solidFill>
                <a:latin typeface="Trebuchet MS" panose="020B0703020202090204" pitchFamily="34" charset="0"/>
              </a:rPr>
              <a:t>[1] </a:t>
            </a:r>
            <a:r>
              <a:rPr lang="en-US" sz="2000" dirty="0">
                <a:solidFill>
                  <a:schemeClr val="accent3">
                    <a:lumMod val="75000"/>
                  </a:schemeClr>
                </a:solidFill>
                <a:latin typeface="Trebuchet MS" panose="020B0703020202090204" pitchFamily="34" charset="0"/>
                <a:hlinkClick r:id="rId3">
                  <a:extLst>
                    <a:ext uri="{A12FA001-AC4F-418D-AE19-62706E023703}">
                      <ahyp:hlinkClr xmlns:ahyp="http://schemas.microsoft.com/office/drawing/2018/hyperlinkcolor" val="tx"/>
                    </a:ext>
                  </a:extLst>
                </a:hlinkClick>
              </a:rPr>
              <a:t>https://www.potential.com/articles/project-scope/</a:t>
            </a:r>
            <a:endParaRPr sz="2000" dirty="0">
              <a:solidFill>
                <a:schemeClr val="accent3">
                  <a:lumMod val="75000"/>
                </a:schemeClr>
              </a:solidFill>
              <a:latin typeface="Trebuchet MS" panose="020B0703020202090204" pitchFamily="34" charset="0"/>
            </a:endParaRPr>
          </a:p>
          <a:p>
            <a:pPr marL="0" lvl="0" indent="0" algn="just" rtl="0">
              <a:lnSpc>
                <a:spcPct val="100000"/>
              </a:lnSpc>
              <a:spcBef>
                <a:spcPts val="1000"/>
              </a:spcBef>
              <a:spcAft>
                <a:spcPts val="0"/>
              </a:spcAft>
              <a:buSzPts val="1440"/>
              <a:buNone/>
            </a:pPr>
            <a:r>
              <a:rPr lang="en-US" sz="2000" dirty="0">
                <a:latin typeface="Trebuchet MS" panose="020B0703020202090204" pitchFamily="34" charset="0"/>
              </a:rPr>
              <a:t>[2] </a:t>
            </a:r>
            <a:r>
              <a:rPr lang="en-US" sz="2000" dirty="0">
                <a:solidFill>
                  <a:schemeClr val="accent3">
                    <a:lumMod val="75000"/>
                  </a:schemeClr>
                </a:solidFill>
                <a:latin typeface="Trebuchet MS" panose="020B0703020202090204" pitchFamily="34" charset="0"/>
                <a:hlinkClick r:id="rId4">
                  <a:extLst>
                    <a:ext uri="{A12FA001-AC4F-418D-AE19-62706E023703}">
                      <ahyp:hlinkClr xmlns:ahyp="http://schemas.microsoft.com/office/drawing/2018/hyperlinkcolor" val="tx"/>
                    </a:ext>
                  </a:extLst>
                </a:hlinkClick>
              </a:rPr>
              <a:t>https://www.pmi.org/learning/library/five-elements-process-oriented-project-6946</a:t>
            </a:r>
            <a:endParaRPr sz="2000" dirty="0">
              <a:solidFill>
                <a:schemeClr val="accent3">
                  <a:lumMod val="75000"/>
                </a:schemeClr>
              </a:solidFill>
              <a:latin typeface="Trebuchet MS" panose="020B0703020202090204" pitchFamily="34" charset="0"/>
            </a:endParaRPr>
          </a:p>
          <a:p>
            <a:pPr marL="0" lvl="0" indent="0" algn="just" rtl="0">
              <a:lnSpc>
                <a:spcPct val="100000"/>
              </a:lnSpc>
              <a:spcBef>
                <a:spcPts val="1000"/>
              </a:spcBef>
              <a:spcAft>
                <a:spcPts val="0"/>
              </a:spcAft>
              <a:buSzPts val="1440"/>
              <a:buNone/>
            </a:pPr>
            <a:r>
              <a:rPr lang="en-US" sz="2000" dirty="0">
                <a:solidFill>
                  <a:srgbClr val="000000"/>
                </a:solidFill>
                <a:latin typeface="Trebuchet MS" panose="020B0703020202090204" pitchFamily="34" charset="0"/>
              </a:rPr>
              <a:t>[3]</a:t>
            </a:r>
            <a:r>
              <a:rPr lang="en-US" sz="2000" dirty="0">
                <a:solidFill>
                  <a:srgbClr val="7F6000"/>
                </a:solidFill>
                <a:latin typeface="Trebuchet MS" panose="020B0703020202090204" pitchFamily="34" charset="0"/>
              </a:rPr>
              <a:t> </a:t>
            </a:r>
            <a:r>
              <a:rPr lang="en-US" sz="2000" dirty="0">
                <a:solidFill>
                  <a:schemeClr val="accent3">
                    <a:lumMod val="75000"/>
                  </a:schemeClr>
                </a:solidFill>
                <a:latin typeface="Trebuchet MS" panose="020B0703020202090204" pitchFamily="34" charset="0"/>
                <a:hlinkClick r:id="rId5">
                  <a:extLst>
                    <a:ext uri="{A12FA001-AC4F-418D-AE19-62706E023703}">
                      <ahyp:hlinkClr xmlns:ahyp="http://schemas.microsoft.com/office/drawing/2018/hyperlinkcolor" val="tx"/>
                    </a:ext>
                  </a:extLst>
                </a:hlinkClick>
              </a:rPr>
              <a:t>https://en.wikipedia.org/wiki/HTML</a:t>
            </a:r>
            <a:endParaRPr sz="2000" dirty="0">
              <a:solidFill>
                <a:schemeClr val="accent3">
                  <a:lumMod val="75000"/>
                </a:schemeClr>
              </a:solidFill>
              <a:latin typeface="Trebuchet MS" panose="020B0703020202090204" pitchFamily="34" charset="0"/>
            </a:endParaRPr>
          </a:p>
          <a:p>
            <a:pPr marL="0" lvl="0" indent="0" algn="just" rtl="0">
              <a:lnSpc>
                <a:spcPct val="100000"/>
              </a:lnSpc>
              <a:spcBef>
                <a:spcPts val="1000"/>
              </a:spcBef>
              <a:spcAft>
                <a:spcPts val="0"/>
              </a:spcAft>
              <a:buClr>
                <a:schemeClr val="dk1"/>
              </a:buClr>
              <a:buSzPts val="1440"/>
              <a:buFont typeface="Arial"/>
              <a:buNone/>
            </a:pPr>
            <a:r>
              <a:rPr lang="en-US" sz="2000" dirty="0">
                <a:solidFill>
                  <a:schemeClr val="dk1"/>
                </a:solidFill>
                <a:latin typeface="Trebuchet MS" panose="020B0703020202090204" pitchFamily="34" charset="0"/>
              </a:rPr>
              <a:t>[4] </a:t>
            </a:r>
            <a:r>
              <a:rPr lang="en-US" sz="2000" dirty="0">
                <a:solidFill>
                  <a:schemeClr val="accent3">
                    <a:lumMod val="75000"/>
                  </a:schemeClr>
                </a:solidFill>
                <a:latin typeface="Trebuchet MS" panose="020B0703020202090204" pitchFamily="34" charset="0"/>
                <a:hlinkClick r:id="rId6">
                  <a:extLst>
                    <a:ext uri="{A12FA001-AC4F-418D-AE19-62706E023703}">
                      <ahyp:hlinkClr xmlns:ahyp="http://schemas.microsoft.com/office/drawing/2018/hyperlinkcolor" val="tx"/>
                    </a:ext>
                  </a:extLst>
                </a:hlinkClick>
              </a:rPr>
              <a:t>https://en.wikipedia.org/wiki/Font_Awesome</a:t>
            </a:r>
            <a:endParaRPr lang="en-US" sz="2000" dirty="0">
              <a:solidFill>
                <a:schemeClr val="accent3">
                  <a:lumMod val="75000"/>
                </a:schemeClr>
              </a:solidFill>
              <a:latin typeface="Trebuchet MS" panose="020B0703020202090204" pitchFamily="34" charset="0"/>
            </a:endParaRPr>
          </a:p>
          <a:p>
            <a:pPr marL="0" lvl="0" indent="0" algn="just">
              <a:buClr>
                <a:schemeClr val="dk1"/>
              </a:buClr>
              <a:buNone/>
            </a:pPr>
            <a:r>
              <a:rPr lang="en-US" sz="2000" dirty="0">
                <a:solidFill>
                  <a:schemeClr val="tx1"/>
                </a:solidFill>
                <a:latin typeface="Trebuchet MS" panose="020B0703020202090204" pitchFamily="34" charset="0"/>
              </a:rPr>
              <a:t>[5] </a:t>
            </a:r>
            <a:r>
              <a:rPr lang="en-IN" sz="2000" dirty="0">
                <a:solidFill>
                  <a:schemeClr val="accent3">
                    <a:lumMod val="75000"/>
                  </a:schemeClr>
                </a:solidFill>
                <a:latin typeface="Trebuchet MS" panose="020B0703020202090204" pitchFamily="34" charset="0"/>
                <a:hlinkClick r:id="rId7">
                  <a:extLst>
                    <a:ext uri="{A12FA001-AC4F-418D-AE19-62706E023703}">
                      <ahyp:hlinkClr xmlns:ahyp="http://schemas.microsoft.com/office/drawing/2018/hyperlinkcolor" val="tx"/>
                    </a:ext>
                  </a:extLst>
                </a:hlinkClick>
              </a:rPr>
              <a:t>https://blog.lucidmeetings.com/blog/how-to-lead-a-successful-project-retrospective-meeting</a:t>
            </a:r>
            <a:endParaRPr sz="2000" dirty="0">
              <a:solidFill>
                <a:schemeClr val="accent3">
                  <a:lumMod val="75000"/>
                </a:schemeClr>
              </a:solidFill>
              <a:latin typeface="Trebuchet MS" panose="020B0703020202090204" pitchFamily="34" charset="0"/>
            </a:endParaRPr>
          </a:p>
          <a:p>
            <a:pPr marL="0" lvl="0" indent="0" algn="just">
              <a:buNone/>
            </a:pPr>
            <a:r>
              <a:rPr lang="en-IN" sz="2000" dirty="0">
                <a:solidFill>
                  <a:schemeClr val="dk1"/>
                </a:solidFill>
                <a:latin typeface="Trebuchet MS" panose="020B0703020202090204" pitchFamily="34" charset="0"/>
                <a:ea typeface="Times New Roman"/>
                <a:cs typeface="Times New Roman"/>
                <a:sym typeface="Times New Roman"/>
              </a:rPr>
              <a:t>[6] </a:t>
            </a:r>
            <a:r>
              <a:rPr lang="en-IN" sz="2000" dirty="0">
                <a:solidFill>
                  <a:schemeClr val="accent3">
                    <a:lumMod val="75000"/>
                  </a:schemeClr>
                </a:solidFill>
                <a:latin typeface="Trebuchet MS" panose="020B0703020202090204" pitchFamily="34" charset="0"/>
                <a:hlinkClick r:id="rId8">
                  <a:extLst>
                    <a:ext uri="{A12FA001-AC4F-418D-AE19-62706E023703}">
                      <ahyp:hlinkClr xmlns:ahyp="http://schemas.microsoft.com/office/drawing/2018/hyperlinkcolor" val="tx"/>
                    </a:ext>
                  </a:extLst>
                </a:hlinkClick>
              </a:rPr>
              <a:t>http://s3.sitepoint.com/examples/git-project-changes.pdf</a:t>
            </a:r>
            <a:endParaRPr sz="2000" dirty="0">
              <a:solidFill>
                <a:schemeClr val="accent3">
                  <a:lumMod val="75000"/>
                </a:schemeClr>
              </a:solidFill>
              <a:latin typeface="Trebuchet MS" panose="020B0703020202090204" pitchFamily="34" charset="0"/>
              <a:ea typeface="Times New Roman"/>
              <a:cs typeface="Times New Roman"/>
              <a:sym typeface="Times New Roman"/>
            </a:endParaRPr>
          </a:p>
        </p:txBody>
      </p:sp>
      <p:sp>
        <p:nvSpPr>
          <p:cNvPr id="248" name="Google Shape;248;g72b0115693_3_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500"/>
              <a:pPr marL="0" lvl="0" indent="0" algn="r" rtl="0">
                <a:lnSpc>
                  <a:spcPct val="100000"/>
                </a:lnSpc>
                <a:spcBef>
                  <a:spcPts val="0"/>
                </a:spcBef>
                <a:spcAft>
                  <a:spcPts val="0"/>
                </a:spcAft>
                <a:buClr>
                  <a:srgbClr val="000000"/>
                </a:buClr>
                <a:buSzPts val="900"/>
                <a:buFont typeface="Arial"/>
                <a:buNone/>
              </a:pPr>
              <a:t>15</a:t>
            </a:fld>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7"/>
          <p:cNvSpPr txBox="1">
            <a:spLocks noGrp="1"/>
          </p:cNvSpPr>
          <p:nvPr>
            <p:ph type="title"/>
          </p:nvPr>
        </p:nvSpPr>
        <p:spPr>
          <a:xfrm>
            <a:off x="1487649" y="1167618"/>
            <a:ext cx="6836100" cy="233855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1"/>
              </a:buClr>
              <a:buSzPts val="3600"/>
              <a:buFont typeface="Trebuchet MS"/>
              <a:buNone/>
            </a:pPr>
            <a:r>
              <a:rPr lang="en-US">
                <a:latin typeface="Comfortaa"/>
                <a:ea typeface="Comfortaa"/>
                <a:cs typeface="Comfortaa"/>
                <a:sym typeface="Comfortaa"/>
              </a:rPr>
              <a:t>Thank you</a:t>
            </a:r>
            <a:endParaRPr>
              <a:latin typeface="Comfortaa"/>
              <a:ea typeface="Comfortaa"/>
              <a:cs typeface="Comfortaa"/>
              <a:sym typeface="Comfortaa"/>
            </a:endParaRPr>
          </a:p>
        </p:txBody>
      </p:sp>
      <p:pic>
        <p:nvPicPr>
          <p:cNvPr id="254" name="Google Shape;254;p17"/>
          <p:cNvPicPr preferRelativeResize="0"/>
          <p:nvPr/>
        </p:nvPicPr>
        <p:blipFill rotWithShape="1">
          <a:blip r:embed="rId3">
            <a:alphaModFix/>
          </a:blip>
          <a:srcRect/>
          <a:stretch/>
        </p:blipFill>
        <p:spPr>
          <a:xfrm>
            <a:off x="3329300" y="3190679"/>
            <a:ext cx="3344934" cy="799648"/>
          </a:xfrm>
          <a:prstGeom prst="rect">
            <a:avLst/>
          </a:prstGeom>
          <a:noFill/>
          <a:ln>
            <a:noFill/>
          </a:ln>
        </p:spPr>
      </p:pic>
      <p:sp>
        <p:nvSpPr>
          <p:cNvPr id="255" name="Google Shape;255;p1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500"/>
              <a:pPr marL="0" lvl="0" indent="0" algn="r" rtl="0">
                <a:lnSpc>
                  <a:spcPct val="100000"/>
                </a:lnSpc>
                <a:spcBef>
                  <a:spcPts val="0"/>
                </a:spcBef>
                <a:spcAft>
                  <a:spcPts val="0"/>
                </a:spcAft>
                <a:buClr>
                  <a:srgbClr val="000000"/>
                </a:buClr>
                <a:buSzPts val="900"/>
                <a:buFont typeface="Arial"/>
                <a:buNone/>
              </a:pPr>
              <a:t>16</a:t>
            </a:fld>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728bbb72ae_3_54"/>
          <p:cNvSpPr txBox="1">
            <a:spLocks noGrp="1"/>
          </p:cNvSpPr>
          <p:nvPr>
            <p:ph type="title"/>
          </p:nvPr>
        </p:nvSpPr>
        <p:spPr>
          <a:xfrm>
            <a:off x="677325" y="152400"/>
            <a:ext cx="8596800" cy="7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Introduction</a:t>
            </a:r>
            <a:endParaRPr/>
          </a:p>
        </p:txBody>
      </p:sp>
      <p:sp>
        <p:nvSpPr>
          <p:cNvPr id="146" name="Google Shape;146;g728bbb72ae_3_54"/>
          <p:cNvSpPr txBox="1">
            <a:spLocks noGrp="1"/>
          </p:cNvSpPr>
          <p:nvPr>
            <p:ph type="body" idx="1"/>
          </p:nvPr>
        </p:nvSpPr>
        <p:spPr>
          <a:xfrm>
            <a:off x="677325" y="1088975"/>
            <a:ext cx="8596800" cy="4952400"/>
          </a:xfrm>
          <a:prstGeom prst="rect">
            <a:avLst/>
          </a:prstGeom>
          <a:noFill/>
          <a:ln>
            <a:noFill/>
          </a:ln>
        </p:spPr>
        <p:txBody>
          <a:bodyPr spcFirstLastPara="1" wrap="square" lIns="91425" tIns="45700" rIns="91425" bIns="45700" anchor="t" anchorCtr="0">
            <a:noAutofit/>
          </a:bodyPr>
          <a:lstStyle/>
          <a:p>
            <a:pPr marL="457200" lvl="0" indent="-91440" algn="l" rtl="0">
              <a:lnSpc>
                <a:spcPct val="100000"/>
              </a:lnSpc>
              <a:spcBef>
                <a:spcPts val="1000"/>
              </a:spcBef>
              <a:spcAft>
                <a:spcPts val="0"/>
              </a:spcAft>
              <a:buSzPts val="1440"/>
              <a:buChar char="►"/>
            </a:pPr>
            <a:r>
              <a:rPr lang="en-US" sz="2800" dirty="0"/>
              <a:t> SESTOPIA is an intensive and responsive web application to provide knowledge based  technical and non-technical information for different skills that are desirable to software engineer to be skilled in particular area of software engineering and will be accessible to anyone from anywhere who connected to internet. </a:t>
            </a:r>
            <a:endParaRPr/>
          </a:p>
          <a:p>
            <a:pPr marL="457200" lvl="0" indent="-91440" algn="l" rtl="0">
              <a:lnSpc>
                <a:spcPct val="100000"/>
              </a:lnSpc>
              <a:spcBef>
                <a:spcPts val="1000"/>
              </a:spcBef>
              <a:spcAft>
                <a:spcPts val="0"/>
              </a:spcAft>
              <a:buSzPts val="1440"/>
              <a:buChar char="►"/>
            </a:pPr>
            <a:r>
              <a:rPr lang="en-US" sz="2800" dirty="0"/>
              <a:t> It has search functionality to find content with respect to the user input</a:t>
            </a:r>
            <a:endParaRPr/>
          </a:p>
          <a:p>
            <a:pPr marL="457200" lvl="0" indent="-228600" algn="l" rtl="0">
              <a:lnSpc>
                <a:spcPct val="100000"/>
              </a:lnSpc>
              <a:spcBef>
                <a:spcPts val="1000"/>
              </a:spcBef>
              <a:spcAft>
                <a:spcPts val="0"/>
              </a:spcAft>
              <a:buSzPts val="1440"/>
              <a:buNone/>
            </a:pPr>
            <a:endParaRPr b="1">
              <a:solidFill>
                <a:schemeClr val="accent1"/>
              </a:solidFill>
            </a:endParaRPr>
          </a:p>
        </p:txBody>
      </p:sp>
      <p:sp>
        <p:nvSpPr>
          <p:cNvPr id="147" name="Google Shape;147;g728bbb72ae_3_54"/>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500"/>
              <a:pPr marL="0" lvl="0" indent="0" algn="r" rtl="0">
                <a:lnSpc>
                  <a:spcPct val="100000"/>
                </a:lnSpc>
                <a:spcBef>
                  <a:spcPts val="0"/>
                </a:spcBef>
                <a:spcAft>
                  <a:spcPts val="0"/>
                </a:spcAft>
                <a:buClr>
                  <a:srgbClr val="000000"/>
                </a:buClr>
                <a:buSzPts val="900"/>
                <a:buFont typeface="Arial"/>
                <a:buNone/>
              </a:pPr>
              <a:t>2</a:t>
            </a:fld>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728bbb72ae_3_60"/>
          <p:cNvSpPr txBox="1">
            <a:spLocks noGrp="1"/>
          </p:cNvSpPr>
          <p:nvPr>
            <p:ph type="title"/>
          </p:nvPr>
        </p:nvSpPr>
        <p:spPr>
          <a:xfrm>
            <a:off x="611625" y="294275"/>
            <a:ext cx="8596800" cy="695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User Interface of SESTOPIA</a:t>
            </a:r>
            <a:endParaRPr/>
          </a:p>
        </p:txBody>
      </p:sp>
      <p:sp>
        <p:nvSpPr>
          <p:cNvPr id="153" name="Google Shape;153;g728bbb72ae_3_60"/>
          <p:cNvSpPr txBox="1">
            <a:spLocks noGrp="1"/>
          </p:cNvSpPr>
          <p:nvPr>
            <p:ph type="body" idx="1"/>
          </p:nvPr>
        </p:nvSpPr>
        <p:spPr>
          <a:xfrm>
            <a:off x="191200" y="989975"/>
            <a:ext cx="9303000" cy="52410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440"/>
              <a:buNone/>
            </a:pPr>
            <a:endParaRPr/>
          </a:p>
        </p:txBody>
      </p:sp>
      <p:sp>
        <p:nvSpPr>
          <p:cNvPr id="154" name="Google Shape;154;g728bbb72ae_3_6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sz="1500"/>
              <a:pPr marL="0" lvl="0" indent="0" algn="r" rtl="0">
                <a:lnSpc>
                  <a:spcPct val="100000"/>
                </a:lnSpc>
                <a:spcBef>
                  <a:spcPts val="0"/>
                </a:spcBef>
                <a:spcAft>
                  <a:spcPts val="0"/>
                </a:spcAft>
                <a:buSzPts val="900"/>
                <a:buNone/>
              </a:pPr>
              <a:t>3</a:t>
            </a:fld>
            <a:endParaRPr sz="1500"/>
          </a:p>
        </p:txBody>
      </p:sp>
      <p:pic>
        <p:nvPicPr>
          <p:cNvPr id="1026" name="Picture 2"/>
          <p:cNvPicPr>
            <a:picLocks noChangeAspect="1" noChangeArrowheads="1"/>
          </p:cNvPicPr>
          <p:nvPr/>
        </p:nvPicPr>
        <p:blipFill>
          <a:blip r:embed="rId3"/>
          <a:srcRect/>
          <a:stretch>
            <a:fillRect/>
          </a:stretch>
        </p:blipFill>
        <p:spPr bwMode="auto">
          <a:xfrm>
            <a:off x="441175" y="1145711"/>
            <a:ext cx="8650277" cy="390459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728bbb72ae_0_0"/>
          <p:cNvSpPr txBox="1">
            <a:spLocks noGrp="1"/>
          </p:cNvSpPr>
          <p:nvPr>
            <p:ph type="title"/>
          </p:nvPr>
        </p:nvSpPr>
        <p:spPr>
          <a:xfrm>
            <a:off x="748350" y="408875"/>
            <a:ext cx="8596800" cy="56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Risks</a:t>
            </a:r>
            <a:endParaRPr/>
          </a:p>
        </p:txBody>
      </p:sp>
      <p:sp>
        <p:nvSpPr>
          <p:cNvPr id="160" name="Google Shape;160;g728bbb72ae_0_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700"/>
              <a:pPr marL="0" lvl="0" indent="0" algn="r" rtl="0">
                <a:lnSpc>
                  <a:spcPct val="100000"/>
                </a:lnSpc>
                <a:spcBef>
                  <a:spcPts val="0"/>
                </a:spcBef>
                <a:spcAft>
                  <a:spcPts val="0"/>
                </a:spcAft>
                <a:buClr>
                  <a:srgbClr val="000000"/>
                </a:buClr>
                <a:buSzPts val="900"/>
                <a:buFont typeface="Arial"/>
                <a:buNone/>
              </a:pPr>
              <a:t>4</a:t>
            </a:fld>
            <a:endParaRPr sz="1700"/>
          </a:p>
        </p:txBody>
      </p:sp>
      <p:sp>
        <p:nvSpPr>
          <p:cNvPr id="161" name="Google Shape;161;g728bbb72ae_0_0"/>
          <p:cNvSpPr txBox="1"/>
          <p:nvPr/>
        </p:nvSpPr>
        <p:spPr>
          <a:xfrm>
            <a:off x="447525" y="1442975"/>
            <a:ext cx="8897700" cy="4125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rgbClr val="3F3F3F"/>
                </a:solidFill>
                <a:latin typeface="Trebuchet MS"/>
                <a:ea typeface="Trebuchet MS"/>
                <a:cs typeface="Trebuchet MS"/>
                <a:sym typeface="Trebuchet MS"/>
              </a:rPr>
              <a:t>Like all projects especially in software development, there are always some risks for stakeholders such as developers, or any person who involved in a project. In our project we have faced with some risks that are listed in below:</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Arial"/>
              <a:ea typeface="Arial"/>
              <a:cs typeface="Arial"/>
              <a:sym typeface="Arial"/>
            </a:endParaRPr>
          </a:p>
          <a:p>
            <a:pPr marL="457200" marR="0" lvl="0" indent="-317500" algn="just" rtl="0">
              <a:lnSpc>
                <a:spcPct val="100000"/>
              </a:lnSpc>
              <a:spcBef>
                <a:spcPts val="0"/>
              </a:spcBef>
              <a:spcAft>
                <a:spcPts val="0"/>
              </a:spcAft>
              <a:buClr>
                <a:srgbClr val="000000"/>
              </a:buClr>
              <a:buSzPts val="1400"/>
              <a:buFont typeface="Arial"/>
              <a:buChar char="-"/>
            </a:pPr>
            <a:r>
              <a:rPr lang="en-US" sz="2000" b="0" i="0" u="none" strike="noStrike" cap="none">
                <a:solidFill>
                  <a:srgbClr val="3F3F3F"/>
                </a:solidFill>
                <a:latin typeface="Trebuchet MS"/>
                <a:ea typeface="Trebuchet MS"/>
                <a:cs typeface="Trebuchet MS"/>
                <a:sym typeface="Trebuchet MS"/>
              </a:rPr>
              <a:t>Misunderstanding about the scope of the project</a:t>
            </a:r>
            <a:endParaRPr sz="1400" b="0" i="0" u="none" strike="noStrike" cap="none">
              <a:solidFill>
                <a:srgbClr val="000000"/>
              </a:solidFill>
              <a:latin typeface="Arial"/>
              <a:ea typeface="Arial"/>
              <a:cs typeface="Arial"/>
              <a:sym typeface="Arial"/>
            </a:endParaRPr>
          </a:p>
          <a:p>
            <a:pPr marL="457200" marR="0" lvl="0" indent="-317500" algn="just" rtl="0">
              <a:lnSpc>
                <a:spcPct val="100000"/>
              </a:lnSpc>
              <a:spcBef>
                <a:spcPts val="0"/>
              </a:spcBef>
              <a:spcAft>
                <a:spcPts val="0"/>
              </a:spcAft>
              <a:buClr>
                <a:srgbClr val="000000"/>
              </a:buClr>
              <a:buSzPts val="1400"/>
              <a:buFont typeface="Arial"/>
              <a:buChar char="-"/>
            </a:pPr>
            <a:r>
              <a:rPr lang="en-US" sz="2000" b="0" i="0" u="none" strike="noStrike" cap="none">
                <a:solidFill>
                  <a:srgbClr val="3F3F3F"/>
                </a:solidFill>
                <a:latin typeface="Trebuchet MS"/>
                <a:ea typeface="Trebuchet MS"/>
                <a:cs typeface="Trebuchet MS"/>
                <a:sym typeface="Trebuchet MS"/>
              </a:rPr>
              <a:t>Tools</a:t>
            </a:r>
            <a:endParaRPr sz="2000" b="0" i="0" u="none" strike="noStrike" cap="none">
              <a:solidFill>
                <a:srgbClr val="3F3F3F"/>
              </a:solidFill>
              <a:latin typeface="Trebuchet MS"/>
              <a:ea typeface="Trebuchet MS"/>
              <a:cs typeface="Trebuchet MS"/>
              <a:sym typeface="Trebuchet MS"/>
            </a:endParaRPr>
          </a:p>
          <a:p>
            <a:pPr marL="457200" marR="0" lvl="0" indent="-317500" algn="just" rtl="0">
              <a:lnSpc>
                <a:spcPct val="100000"/>
              </a:lnSpc>
              <a:spcBef>
                <a:spcPts val="0"/>
              </a:spcBef>
              <a:spcAft>
                <a:spcPts val="0"/>
              </a:spcAft>
              <a:buClr>
                <a:srgbClr val="000000"/>
              </a:buClr>
              <a:buSzPts val="1400"/>
              <a:buFont typeface="Arial"/>
              <a:buChar char="-"/>
            </a:pPr>
            <a:r>
              <a:rPr lang="en-US" sz="2000" b="0" i="0" u="none" strike="noStrike" cap="none">
                <a:solidFill>
                  <a:srgbClr val="3F3F3F"/>
                </a:solidFill>
                <a:latin typeface="Trebuchet MS"/>
                <a:ea typeface="Trebuchet MS"/>
                <a:cs typeface="Trebuchet MS"/>
                <a:sym typeface="Trebuchet MS"/>
              </a:rPr>
              <a:t>Proper Technology</a:t>
            </a:r>
            <a:endParaRPr sz="2000" b="0" i="0" u="none" strike="noStrike" cap="none">
              <a:solidFill>
                <a:srgbClr val="3F3F3F"/>
              </a:solidFill>
              <a:latin typeface="Trebuchet MS"/>
              <a:ea typeface="Trebuchet MS"/>
              <a:cs typeface="Trebuchet MS"/>
              <a:sym typeface="Trebuchet MS"/>
            </a:endParaRPr>
          </a:p>
          <a:p>
            <a:pPr marL="457200" marR="0" lvl="0" indent="-317500" algn="just" rtl="0">
              <a:lnSpc>
                <a:spcPct val="100000"/>
              </a:lnSpc>
              <a:spcBef>
                <a:spcPts val="0"/>
              </a:spcBef>
              <a:spcAft>
                <a:spcPts val="0"/>
              </a:spcAft>
              <a:buClr>
                <a:srgbClr val="000000"/>
              </a:buClr>
              <a:buSzPts val="1400"/>
              <a:buFont typeface="Arial"/>
              <a:buChar char="-"/>
            </a:pPr>
            <a:r>
              <a:rPr lang="en-US" sz="2000" b="0" i="0" u="none" strike="noStrike" cap="none">
                <a:solidFill>
                  <a:srgbClr val="3F3F3F"/>
                </a:solidFill>
                <a:latin typeface="Trebuchet MS"/>
                <a:ea typeface="Trebuchet MS"/>
                <a:cs typeface="Trebuchet MS"/>
                <a:sym typeface="Trebuchet MS"/>
              </a:rPr>
              <a:t>Compatibility</a:t>
            </a:r>
            <a:endParaRPr sz="1400" b="0" i="0" u="none" strike="noStrike" cap="none">
              <a:solidFill>
                <a:srgbClr val="000000"/>
              </a:solidFill>
              <a:latin typeface="Arial"/>
              <a:ea typeface="Arial"/>
              <a:cs typeface="Arial"/>
              <a:sym typeface="Arial"/>
            </a:endParaRPr>
          </a:p>
          <a:p>
            <a:pPr marL="457200" marR="0" lvl="0" indent="-228600" algn="just"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Arial"/>
              <a:ea typeface="Arial"/>
              <a:cs typeface="Arial"/>
              <a:sym typeface="Arial"/>
            </a:endParaRPr>
          </a:p>
          <a:p>
            <a:pPr marL="457200" marR="0" lvl="0" indent="-22860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22860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22860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22860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8fb59fb33d_4_0"/>
          <p:cNvSpPr txBox="1">
            <a:spLocks noGrp="1"/>
          </p:cNvSpPr>
          <p:nvPr>
            <p:ph type="title"/>
          </p:nvPr>
        </p:nvSpPr>
        <p:spPr>
          <a:xfrm>
            <a:off x="677325" y="609600"/>
            <a:ext cx="8596800" cy="963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Risk Cont’d </a:t>
            </a:r>
            <a:r>
              <a:rPr lang="en-US" sz="3200"/>
              <a:t>(Misunderstanding the Scope)</a:t>
            </a:r>
            <a:endParaRPr sz="3200"/>
          </a:p>
        </p:txBody>
      </p:sp>
      <p:sp>
        <p:nvSpPr>
          <p:cNvPr id="167" name="Google Shape;167;g8fb59fb33d_4_0"/>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indent="0"/>
            <a:r>
              <a:rPr lang="en-US" sz="2000" dirty="0"/>
              <a:t> The first risk that we faced was about understanding the scope of the project and avoiding to have a misunderstanding about it.</a:t>
            </a:r>
          </a:p>
          <a:p>
            <a:pPr marL="0" indent="0"/>
            <a:r>
              <a:rPr lang="en-US" sz="2000" dirty="0"/>
              <a:t> For reducing this risk we held many meetings with all team members and followed the agile process to avoid any misleading during the project.</a:t>
            </a:r>
          </a:p>
          <a:p>
            <a:pPr marL="0" indent="0"/>
            <a:r>
              <a:rPr lang="en-US" sz="2000" dirty="0"/>
              <a:t> We kept discussion and the meeting every days for sharing any issues that we faced with and resolving them.</a:t>
            </a:r>
          </a:p>
        </p:txBody>
      </p:sp>
      <p:sp>
        <p:nvSpPr>
          <p:cNvPr id="168" name="Google Shape;168;g8fb59fb33d_4_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700"/>
              <a:pPr marL="0" lvl="0" indent="0" algn="r" rtl="0">
                <a:lnSpc>
                  <a:spcPct val="100000"/>
                </a:lnSpc>
                <a:spcBef>
                  <a:spcPts val="0"/>
                </a:spcBef>
                <a:spcAft>
                  <a:spcPts val="0"/>
                </a:spcAft>
                <a:buClr>
                  <a:srgbClr val="000000"/>
                </a:buClr>
                <a:buSzPts val="900"/>
                <a:buFont typeface="Arial"/>
                <a:buNone/>
              </a:pPr>
              <a:t>5</a:t>
            </a:fld>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fb59fb33d_1_6"/>
          <p:cNvSpPr txBox="1">
            <a:spLocks noGrp="1"/>
          </p:cNvSpPr>
          <p:nvPr>
            <p:ph type="title"/>
          </p:nvPr>
        </p:nvSpPr>
        <p:spPr>
          <a:xfrm>
            <a:off x="677325" y="609600"/>
            <a:ext cx="8596800" cy="89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Risk Cont’d </a:t>
            </a:r>
            <a:r>
              <a:rPr lang="en-US" sz="3200"/>
              <a:t>(Tools)</a:t>
            </a:r>
            <a:endParaRPr sz="3200"/>
          </a:p>
        </p:txBody>
      </p:sp>
      <p:sp>
        <p:nvSpPr>
          <p:cNvPr id="174" name="Google Shape;174;g8fb59fb33d_1_6"/>
          <p:cNvSpPr txBox="1">
            <a:spLocks noGrp="1"/>
          </p:cNvSpPr>
          <p:nvPr>
            <p:ph type="body" idx="1"/>
          </p:nvPr>
        </p:nvSpPr>
        <p:spPr>
          <a:xfrm>
            <a:off x="270475" y="1428250"/>
            <a:ext cx="10795800" cy="490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Clr>
                <a:schemeClr val="dk1"/>
              </a:buClr>
              <a:buSzPts val="1100"/>
              <a:buFont typeface="Arial"/>
              <a:buNone/>
            </a:pPr>
            <a:r>
              <a:rPr lang="en-US" b="1" dirty="0"/>
              <a:t>We have used some tools which are listed below, that help to introduce risk during developing and designing the project due to non-equivalent knowledge of all team members in working with:</a:t>
            </a:r>
            <a:endParaRPr b="1" dirty="0"/>
          </a:p>
          <a:p>
            <a:pPr marL="0" lvl="0" indent="0" algn="l" rtl="0">
              <a:lnSpc>
                <a:spcPct val="100000"/>
              </a:lnSpc>
              <a:spcBef>
                <a:spcPts val="1000"/>
              </a:spcBef>
              <a:spcAft>
                <a:spcPts val="0"/>
              </a:spcAft>
              <a:buClr>
                <a:schemeClr val="dk1"/>
              </a:buClr>
              <a:buSzPts val="1100"/>
              <a:buFont typeface="Arial"/>
              <a:buNone/>
            </a:pPr>
            <a:r>
              <a:rPr lang="en-US" b="1" dirty="0"/>
              <a:t>PHP</a:t>
            </a:r>
            <a:r>
              <a:rPr lang="en-US" dirty="0"/>
              <a:t> </a:t>
            </a:r>
            <a:r>
              <a:rPr lang="en-US" b="1" dirty="0"/>
              <a:t>-</a:t>
            </a:r>
            <a:r>
              <a:rPr lang="en-US" dirty="0"/>
              <a:t> it is one the powerful programming language for developing website.</a:t>
            </a:r>
            <a:endParaRPr dirty="0"/>
          </a:p>
          <a:p>
            <a:pPr marL="0" lvl="0" indent="0" algn="l" rtl="0">
              <a:lnSpc>
                <a:spcPct val="100000"/>
              </a:lnSpc>
              <a:spcBef>
                <a:spcPts val="1000"/>
              </a:spcBef>
              <a:spcAft>
                <a:spcPts val="0"/>
              </a:spcAft>
              <a:buClr>
                <a:schemeClr val="dk1"/>
              </a:buClr>
              <a:buSzPts val="1100"/>
              <a:buFont typeface="Arial"/>
              <a:buNone/>
            </a:pPr>
            <a:r>
              <a:rPr lang="en-US" b="1" dirty="0"/>
              <a:t>MySQL</a:t>
            </a:r>
            <a:r>
              <a:rPr lang="en-US" dirty="0"/>
              <a:t> - it is one of the popular database system.</a:t>
            </a:r>
            <a:endParaRPr dirty="0"/>
          </a:p>
          <a:p>
            <a:pPr marL="0" lvl="0" indent="0" algn="l" rtl="0">
              <a:lnSpc>
                <a:spcPct val="100000"/>
              </a:lnSpc>
              <a:spcBef>
                <a:spcPts val="1000"/>
              </a:spcBef>
              <a:spcAft>
                <a:spcPts val="0"/>
              </a:spcAft>
              <a:buClr>
                <a:schemeClr val="dk1"/>
              </a:buClr>
              <a:buSzPts val="1100"/>
              <a:buFont typeface="Arial"/>
              <a:buNone/>
            </a:pPr>
            <a:r>
              <a:rPr lang="en-US" b="1" dirty="0"/>
              <a:t>Html -</a:t>
            </a:r>
            <a:r>
              <a:rPr lang="en-US" dirty="0"/>
              <a:t> it is the standard markup language for designing document in a web browser [3].</a:t>
            </a:r>
            <a:endParaRPr dirty="0"/>
          </a:p>
          <a:p>
            <a:pPr marL="0" lvl="0" indent="0" algn="l" rtl="0">
              <a:lnSpc>
                <a:spcPct val="100000"/>
              </a:lnSpc>
              <a:spcBef>
                <a:spcPts val="1000"/>
              </a:spcBef>
              <a:spcAft>
                <a:spcPts val="0"/>
              </a:spcAft>
              <a:buClr>
                <a:schemeClr val="dk1"/>
              </a:buClr>
              <a:buSzPts val="1100"/>
              <a:buFont typeface="Arial"/>
              <a:buNone/>
            </a:pPr>
            <a:r>
              <a:rPr lang="en-US" b="1" dirty="0"/>
              <a:t>CSS -</a:t>
            </a:r>
            <a:r>
              <a:rPr lang="en-US" dirty="0"/>
              <a:t> it is a style sheet language that is used for designing and styling html documents. </a:t>
            </a:r>
            <a:endParaRPr dirty="0"/>
          </a:p>
          <a:p>
            <a:pPr marL="0" lvl="0" indent="0" algn="l" rtl="0">
              <a:lnSpc>
                <a:spcPct val="100000"/>
              </a:lnSpc>
              <a:spcBef>
                <a:spcPts val="1000"/>
              </a:spcBef>
              <a:spcAft>
                <a:spcPts val="0"/>
              </a:spcAft>
              <a:buClr>
                <a:schemeClr val="dk1"/>
              </a:buClr>
              <a:buSzPts val="1100"/>
              <a:buFont typeface="Arial"/>
              <a:buNone/>
            </a:pPr>
            <a:r>
              <a:rPr lang="en-US" b="1" dirty="0"/>
              <a:t>JavaScript -</a:t>
            </a:r>
            <a:r>
              <a:rPr lang="en-US" dirty="0"/>
              <a:t>  it is a powerful programming language to make animation and good functionality in web development.</a:t>
            </a:r>
            <a:endParaRPr dirty="0"/>
          </a:p>
          <a:p>
            <a:pPr marL="0" lvl="0" indent="0" algn="l" rtl="0">
              <a:lnSpc>
                <a:spcPct val="100000"/>
              </a:lnSpc>
              <a:spcBef>
                <a:spcPts val="1000"/>
              </a:spcBef>
              <a:spcAft>
                <a:spcPts val="0"/>
              </a:spcAft>
              <a:buClr>
                <a:schemeClr val="dk1"/>
              </a:buClr>
              <a:buSzPts val="1100"/>
              <a:buFont typeface="Arial"/>
              <a:buNone/>
            </a:pPr>
            <a:r>
              <a:rPr lang="en-US" b="1" dirty="0"/>
              <a:t>Bootstrap -</a:t>
            </a:r>
            <a:r>
              <a:rPr lang="en-US" dirty="0"/>
              <a:t> a tool framework for responsive website design that is based on CSS and JavaScript.</a:t>
            </a:r>
            <a:endParaRPr dirty="0"/>
          </a:p>
          <a:p>
            <a:pPr marL="0" lvl="0" indent="0" algn="l" rtl="0">
              <a:lnSpc>
                <a:spcPct val="100000"/>
              </a:lnSpc>
              <a:spcBef>
                <a:spcPts val="1000"/>
              </a:spcBef>
              <a:spcAft>
                <a:spcPts val="0"/>
              </a:spcAft>
              <a:buClr>
                <a:schemeClr val="dk1"/>
              </a:buClr>
              <a:buSzPts val="1100"/>
              <a:buFont typeface="Arial"/>
              <a:buNone/>
            </a:pPr>
            <a:r>
              <a:rPr lang="en-US" b="1" dirty="0"/>
              <a:t>Font Awesome -</a:t>
            </a:r>
            <a:r>
              <a:rPr lang="en-US" dirty="0"/>
              <a:t> it is a tool for icon and font based on CSS [4]. </a:t>
            </a:r>
            <a:endParaRPr dirty="0"/>
          </a:p>
          <a:p>
            <a:pPr marL="0" lvl="0" indent="0" algn="l" rtl="0">
              <a:lnSpc>
                <a:spcPct val="100000"/>
              </a:lnSpc>
              <a:spcBef>
                <a:spcPts val="1000"/>
              </a:spcBef>
              <a:spcAft>
                <a:spcPts val="0"/>
              </a:spcAft>
              <a:buClr>
                <a:schemeClr val="dk1"/>
              </a:buClr>
              <a:buSzPts val="1100"/>
              <a:buFont typeface="Arial"/>
              <a:buNone/>
            </a:pPr>
            <a:r>
              <a:rPr lang="en-US" b="1" dirty="0"/>
              <a:t>Apache -</a:t>
            </a:r>
            <a:r>
              <a:rPr lang="en-US" dirty="0"/>
              <a:t> it is a web server software platform.</a:t>
            </a:r>
            <a:endParaRPr dirty="0"/>
          </a:p>
          <a:p>
            <a:pPr marL="0" lvl="0" indent="0" algn="l" rtl="0">
              <a:lnSpc>
                <a:spcPct val="100000"/>
              </a:lnSpc>
              <a:spcBef>
                <a:spcPts val="1000"/>
              </a:spcBef>
              <a:spcAft>
                <a:spcPts val="0"/>
              </a:spcAft>
              <a:buClr>
                <a:schemeClr val="dk1"/>
              </a:buClr>
              <a:buSzPts val="1100"/>
              <a:buFont typeface="Arial"/>
              <a:buNone/>
            </a:pPr>
            <a:r>
              <a:rPr lang="en-US" b="1" dirty="0"/>
              <a:t>GitHub -</a:t>
            </a:r>
            <a:r>
              <a:rPr lang="en-US" dirty="0"/>
              <a:t> it is one of the common version control system.</a:t>
            </a:r>
            <a:endParaRPr dirty="0"/>
          </a:p>
        </p:txBody>
      </p:sp>
      <p:sp>
        <p:nvSpPr>
          <p:cNvPr id="175" name="Google Shape;175;g8fb59fb33d_1_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700"/>
              <a:pPr marL="0" lvl="0" indent="0" algn="r" rtl="0">
                <a:lnSpc>
                  <a:spcPct val="100000"/>
                </a:lnSpc>
                <a:spcBef>
                  <a:spcPts val="0"/>
                </a:spcBef>
                <a:spcAft>
                  <a:spcPts val="0"/>
                </a:spcAft>
                <a:buClr>
                  <a:srgbClr val="000000"/>
                </a:buClr>
                <a:buSzPts val="900"/>
                <a:buFont typeface="Arial"/>
                <a:buNone/>
              </a:pPr>
              <a:t>6</a:t>
            </a:fld>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8fb59fb33d_1_0"/>
          <p:cNvSpPr txBox="1">
            <a:spLocks noGrp="1"/>
          </p:cNvSpPr>
          <p:nvPr>
            <p:ph type="title"/>
          </p:nvPr>
        </p:nvSpPr>
        <p:spPr>
          <a:xfrm>
            <a:off x="677325" y="609600"/>
            <a:ext cx="8596800" cy="1004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3200" dirty="0"/>
              <a:t>Risk Cont’d (Technology)</a:t>
            </a:r>
            <a:endParaRPr sz="3200"/>
          </a:p>
        </p:txBody>
      </p:sp>
      <p:sp>
        <p:nvSpPr>
          <p:cNvPr id="181" name="Google Shape;181;g8fb59fb33d_1_0"/>
          <p:cNvSpPr txBox="1">
            <a:spLocks noGrp="1"/>
          </p:cNvSpPr>
          <p:nvPr>
            <p:ph type="body" idx="1"/>
          </p:nvPr>
        </p:nvSpPr>
        <p:spPr>
          <a:xfrm>
            <a:off x="691392" y="1310351"/>
            <a:ext cx="8775300" cy="2544198"/>
          </a:xfrm>
          <a:prstGeom prst="rect">
            <a:avLst/>
          </a:prstGeom>
          <a:noFill/>
          <a:ln>
            <a:noFill/>
          </a:ln>
        </p:spPr>
        <p:txBody>
          <a:bodyPr spcFirstLastPara="1" wrap="square" lIns="91425" tIns="45700" rIns="91425" bIns="45700" anchor="t" anchorCtr="0">
            <a:noAutofit/>
          </a:bodyPr>
          <a:lstStyle/>
          <a:p>
            <a:pPr marL="0" indent="0">
              <a:buClr>
                <a:schemeClr val="dk1"/>
              </a:buClr>
              <a:buSzPts val="1100"/>
              <a:buNone/>
            </a:pPr>
            <a:r>
              <a:rPr lang="en-US" sz="2000" dirty="0">
                <a:latin typeface="+mn-lt"/>
              </a:rPr>
              <a:t>One of our major concern for designing and developing website was about choosing proper and reliable technology based on our project scope.</a:t>
            </a:r>
            <a:endParaRPr sz="2000" dirty="0">
              <a:latin typeface="+mn-lt"/>
            </a:endParaRPr>
          </a:p>
          <a:p>
            <a:pPr marL="0" indent="0"/>
            <a:r>
              <a:rPr lang="en-US" sz="2000" dirty="0">
                <a:latin typeface="+mn-lt"/>
              </a:rPr>
              <a:t> </a:t>
            </a:r>
            <a:r>
              <a:rPr lang="en-US" sz="2000" dirty="0"/>
              <a:t> At first we used JavaScript as a backend of website for handling search engine by adding all contents into one JavaScript file and retrieve them by another JavaScript file, that was risky for searching and unreliable, then we use most powerful technology like </a:t>
            </a:r>
            <a:r>
              <a:rPr lang="en-US" sz="2000" b="1" dirty="0"/>
              <a:t>PHP</a:t>
            </a:r>
            <a:r>
              <a:rPr lang="en-US" sz="2000" dirty="0"/>
              <a:t> and database (</a:t>
            </a:r>
            <a:r>
              <a:rPr lang="en-US" sz="2000" b="1" dirty="0"/>
              <a:t>MySQL</a:t>
            </a:r>
            <a:r>
              <a:rPr lang="en-US" sz="2000" dirty="0"/>
              <a:t>) to handle the search engine.</a:t>
            </a:r>
          </a:p>
          <a:p>
            <a:pPr marL="0" indent="0">
              <a:buNone/>
            </a:pPr>
            <a:endParaRPr lang="en-US" sz="2000" dirty="0"/>
          </a:p>
          <a:p>
            <a:pPr marL="0" indent="0">
              <a:spcBef>
                <a:spcPts val="0"/>
              </a:spcBef>
              <a:buClr>
                <a:schemeClr val="dk1"/>
              </a:buClr>
              <a:buSzPts val="1100"/>
              <a:buNone/>
            </a:pPr>
            <a:r>
              <a:rPr lang="en-US" sz="3200" dirty="0">
                <a:solidFill>
                  <a:schemeClr val="accent1"/>
                </a:solidFill>
              </a:rPr>
              <a:t>Risk  (Compatibility)</a:t>
            </a:r>
          </a:p>
          <a:p>
            <a:pPr marL="0" indent="0"/>
            <a:r>
              <a:rPr lang="en-IN" sz="2000" dirty="0">
                <a:latin typeface="+mn-lt"/>
              </a:rPr>
              <a:t> The compatibility of  our developed website with the most common browser such as Google Chrome, Mozilla Firefox, Safari, Internet Explorer (IE), was our concern during this project</a:t>
            </a:r>
            <a:endParaRPr lang="en-US" sz="2000" dirty="0">
              <a:latin typeface="+mn-lt"/>
            </a:endParaRPr>
          </a:p>
          <a:p>
            <a:pPr marL="0" indent="0">
              <a:buClr>
                <a:schemeClr val="dk1"/>
              </a:buClr>
              <a:buSzPts val="1100"/>
              <a:buNone/>
            </a:pPr>
            <a:endParaRPr lang="en-IN" sz="2000" dirty="0">
              <a:latin typeface="+mn-lt"/>
            </a:endParaRPr>
          </a:p>
          <a:p>
            <a:pPr marL="0" indent="0">
              <a:buClr>
                <a:schemeClr val="dk1"/>
              </a:buClr>
              <a:buSzPts val="1100"/>
              <a:buNone/>
            </a:pPr>
            <a:endParaRPr lang="en-IN" sz="2000" dirty="0">
              <a:latin typeface="+mn-lt"/>
            </a:endParaRPr>
          </a:p>
          <a:p>
            <a:pPr marL="0" lvl="0" indent="0" algn="l" rtl="0">
              <a:lnSpc>
                <a:spcPct val="100000"/>
              </a:lnSpc>
              <a:spcBef>
                <a:spcPts val="1000"/>
              </a:spcBef>
              <a:spcAft>
                <a:spcPts val="0"/>
              </a:spcAft>
              <a:buClr>
                <a:schemeClr val="dk1"/>
              </a:buClr>
              <a:buSzPts val="1100"/>
              <a:buFont typeface="Arial"/>
              <a:buNone/>
            </a:pPr>
            <a:endParaRPr sz="2000" dirty="0">
              <a:latin typeface="+mn-lt"/>
            </a:endParaRPr>
          </a:p>
        </p:txBody>
      </p:sp>
      <p:sp>
        <p:nvSpPr>
          <p:cNvPr id="182" name="Google Shape;182;g8fb59fb33d_1_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700"/>
              <a:pPr marL="0" lvl="0" indent="0" algn="r" rtl="0">
                <a:lnSpc>
                  <a:spcPct val="100000"/>
                </a:lnSpc>
                <a:spcBef>
                  <a:spcPts val="0"/>
                </a:spcBef>
                <a:spcAft>
                  <a:spcPts val="0"/>
                </a:spcAft>
                <a:buClr>
                  <a:srgbClr val="000000"/>
                </a:buClr>
                <a:buSzPts val="900"/>
                <a:buFont typeface="Arial"/>
                <a:buNone/>
              </a:pPr>
              <a:t>7</a:t>
            </a:fld>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8f4b2027e1_0_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Direction for potential improvement</a:t>
            </a:r>
            <a:endParaRPr/>
          </a:p>
        </p:txBody>
      </p:sp>
      <p:sp>
        <p:nvSpPr>
          <p:cNvPr id="195" name="Google Shape;195;g8f4b2027e1_0_0"/>
          <p:cNvSpPr txBox="1">
            <a:spLocks noGrp="1"/>
          </p:cNvSpPr>
          <p:nvPr>
            <p:ph type="body" idx="1"/>
          </p:nvPr>
        </p:nvSpPr>
        <p:spPr>
          <a:xfrm>
            <a:off x="534572" y="1561514"/>
            <a:ext cx="8739562" cy="4479875"/>
          </a:xfrm>
          <a:prstGeom prst="rect">
            <a:avLst/>
          </a:prstGeom>
          <a:noFill/>
          <a:ln>
            <a:noFill/>
          </a:ln>
        </p:spPr>
        <p:txBody>
          <a:bodyPr spcFirstLastPara="1" wrap="square" lIns="91425" tIns="45700" rIns="91425" bIns="45700" anchor="t" anchorCtr="0">
            <a:noAutofit/>
          </a:bodyPr>
          <a:lstStyle/>
          <a:p>
            <a:pPr marL="0" indent="0">
              <a:spcBef>
                <a:spcPts val="0"/>
              </a:spcBef>
              <a:buClr>
                <a:schemeClr val="dk1"/>
              </a:buClr>
            </a:pPr>
            <a:r>
              <a:rPr lang="en-US" sz="2000" dirty="0"/>
              <a:t> Meeting: More frequent meetings.</a:t>
            </a:r>
          </a:p>
          <a:p>
            <a:pPr marL="0" indent="0">
              <a:spcBef>
                <a:spcPts val="0"/>
              </a:spcBef>
              <a:buClr>
                <a:schemeClr val="dk1"/>
              </a:buClr>
            </a:pPr>
            <a:endParaRPr lang="en-US" sz="2000" dirty="0"/>
          </a:p>
          <a:p>
            <a:pPr marL="0" indent="0">
              <a:spcBef>
                <a:spcPts val="0"/>
              </a:spcBef>
              <a:buClr>
                <a:schemeClr val="dk1"/>
              </a:buClr>
            </a:pPr>
            <a:r>
              <a:rPr lang="en-US" sz="2000" dirty="0"/>
              <a:t> Use of graphical tools, charts for representation of task updates.[2]</a:t>
            </a:r>
          </a:p>
          <a:p>
            <a:pPr marL="0" indent="0">
              <a:spcBef>
                <a:spcPts val="0"/>
              </a:spcBef>
              <a:buClr>
                <a:schemeClr val="dk1"/>
              </a:buClr>
            </a:pPr>
            <a:endParaRPr lang="en-US" sz="2000" dirty="0"/>
          </a:p>
          <a:p>
            <a:pPr marL="0" indent="0">
              <a:spcBef>
                <a:spcPts val="0"/>
              </a:spcBef>
              <a:buClr>
                <a:schemeClr val="dk1"/>
              </a:buClr>
            </a:pPr>
            <a:r>
              <a:rPr lang="en-US" sz="2000" dirty="0"/>
              <a:t> Change </a:t>
            </a:r>
            <a:r>
              <a:rPr lang="en-US" sz="2000"/>
              <a:t>control managements[6] </a:t>
            </a:r>
            <a:r>
              <a:rPr lang="en-US" sz="2000" dirty="0"/>
              <a:t>for reducing code conflicts, check in/check out. </a:t>
            </a:r>
          </a:p>
          <a:p>
            <a:pPr marL="0" indent="0">
              <a:spcBef>
                <a:spcPts val="0"/>
              </a:spcBef>
              <a:buClr>
                <a:schemeClr val="dk1"/>
              </a:buClr>
            </a:pPr>
            <a:endParaRPr lang="en-US" sz="2000" dirty="0"/>
          </a:p>
          <a:p>
            <a:pPr marL="0" indent="0">
              <a:spcBef>
                <a:spcPts val="0"/>
              </a:spcBef>
              <a:buClr>
                <a:schemeClr val="dk1"/>
              </a:buClr>
            </a:pPr>
            <a:r>
              <a:rPr lang="en-US" sz="2000" dirty="0"/>
              <a:t> Proper commit messages.</a:t>
            </a:r>
          </a:p>
          <a:p>
            <a:pPr marL="0" indent="0">
              <a:spcBef>
                <a:spcPts val="0"/>
              </a:spcBef>
              <a:buClr>
                <a:schemeClr val="dk1"/>
              </a:buClr>
              <a:buNone/>
            </a:pPr>
            <a:endParaRPr lang="en-US" sz="2000" dirty="0"/>
          </a:p>
          <a:p>
            <a:pPr marL="0" indent="0">
              <a:spcBef>
                <a:spcPts val="0"/>
              </a:spcBef>
              <a:buClr>
                <a:schemeClr val="dk1"/>
              </a:buClr>
            </a:pPr>
            <a:r>
              <a:rPr lang="en-US" sz="2000" dirty="0"/>
              <a:t> Setting up branching mechanism.</a:t>
            </a:r>
          </a:p>
          <a:p>
            <a:pPr marL="0" indent="0">
              <a:spcBef>
                <a:spcPts val="0"/>
              </a:spcBef>
              <a:buClr>
                <a:schemeClr val="dk1"/>
              </a:buClr>
            </a:pPr>
            <a:endParaRPr lang="en-US" sz="2000" dirty="0"/>
          </a:p>
          <a:p>
            <a:pPr marL="0" indent="0">
              <a:spcBef>
                <a:spcPts val="0"/>
              </a:spcBef>
              <a:buClr>
                <a:schemeClr val="dk1"/>
              </a:buClr>
            </a:pPr>
            <a:r>
              <a:rPr lang="en-US" sz="2000" dirty="0"/>
              <a:t> Completing work items on time.</a:t>
            </a:r>
          </a:p>
        </p:txBody>
      </p:sp>
      <p:sp>
        <p:nvSpPr>
          <p:cNvPr id="196" name="Google Shape;196;g8f4b2027e1_0_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500"/>
              <a:pPr marL="0" lvl="0" indent="0" algn="r" rtl="0">
                <a:lnSpc>
                  <a:spcPct val="100000"/>
                </a:lnSpc>
                <a:spcBef>
                  <a:spcPts val="0"/>
                </a:spcBef>
                <a:spcAft>
                  <a:spcPts val="0"/>
                </a:spcAft>
                <a:buClr>
                  <a:srgbClr val="000000"/>
                </a:buClr>
                <a:buSzPts val="900"/>
                <a:buFont typeface="Arial"/>
                <a:buNone/>
              </a:pPr>
              <a:t>8</a:t>
            </a:fld>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8f7ebc72a6_2_0"/>
          <p:cNvSpPr txBox="1">
            <a:spLocks noGrp="1"/>
          </p:cNvSpPr>
          <p:nvPr>
            <p:ph type="title"/>
          </p:nvPr>
        </p:nvSpPr>
        <p:spPr>
          <a:xfrm>
            <a:off x="677325" y="609600"/>
            <a:ext cx="8596800" cy="678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600"/>
              <a:buFont typeface="Arial"/>
              <a:buNone/>
            </a:pPr>
            <a:r>
              <a:rPr lang="en-US" sz="2400" b="1"/>
              <a:t>Challenges</a:t>
            </a:r>
            <a:endParaRPr/>
          </a:p>
        </p:txBody>
      </p:sp>
      <p:sp>
        <p:nvSpPr>
          <p:cNvPr id="210" name="Google Shape;210;g8f7ebc72a6_2_0"/>
          <p:cNvSpPr txBox="1">
            <a:spLocks noGrp="1"/>
          </p:cNvSpPr>
          <p:nvPr>
            <p:ph type="body" idx="1"/>
          </p:nvPr>
        </p:nvSpPr>
        <p:spPr>
          <a:xfrm>
            <a:off x="473900" y="1170600"/>
            <a:ext cx="9439800" cy="5121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440"/>
              <a:buNone/>
            </a:pPr>
            <a:r>
              <a:rPr lang="en-US" dirty="0"/>
              <a:t>There are number of challenges which are listed in the following that we had during the project:</a:t>
            </a:r>
            <a:endParaRPr/>
          </a:p>
          <a:p>
            <a:pPr marL="457200" lvl="0" indent="-320040" algn="l" rtl="0">
              <a:lnSpc>
                <a:spcPct val="100000"/>
              </a:lnSpc>
              <a:spcBef>
                <a:spcPts val="1000"/>
              </a:spcBef>
              <a:spcAft>
                <a:spcPts val="0"/>
              </a:spcAft>
              <a:buSzPts val="1440"/>
              <a:buAutoNum type="arabicPeriod"/>
            </a:pPr>
            <a:r>
              <a:rPr lang="en-US" b="1" dirty="0"/>
              <a:t>Responsive design - </a:t>
            </a:r>
            <a:r>
              <a:rPr lang="en-US" dirty="0"/>
              <a:t>today it is very important to develop responsive website for all devices.</a:t>
            </a:r>
            <a:endParaRPr/>
          </a:p>
          <a:p>
            <a:pPr marL="457200" lvl="0" indent="-320040" algn="l" rtl="0">
              <a:lnSpc>
                <a:spcPct val="100000"/>
              </a:lnSpc>
              <a:spcBef>
                <a:spcPts val="0"/>
              </a:spcBef>
              <a:spcAft>
                <a:spcPts val="0"/>
              </a:spcAft>
              <a:buSzPts val="1440"/>
              <a:buAutoNum type="arabicPeriod"/>
            </a:pPr>
            <a:r>
              <a:rPr lang="en-US" b="1" dirty="0"/>
              <a:t>Navigability -</a:t>
            </a:r>
            <a:r>
              <a:rPr lang="en-US" dirty="0"/>
              <a:t> it was challenging for us to use proper methods for having high navigability in our website. </a:t>
            </a:r>
            <a:endParaRPr/>
          </a:p>
          <a:p>
            <a:pPr marL="457200" lvl="0" indent="-320040" algn="l" rtl="0">
              <a:lnSpc>
                <a:spcPct val="100000"/>
              </a:lnSpc>
              <a:spcBef>
                <a:spcPts val="0"/>
              </a:spcBef>
              <a:spcAft>
                <a:spcPts val="0"/>
              </a:spcAft>
              <a:buSzPts val="1440"/>
              <a:buAutoNum type="arabicPeriod"/>
            </a:pPr>
            <a:r>
              <a:rPr lang="en-US" b="1" dirty="0"/>
              <a:t>Accessibility -</a:t>
            </a:r>
            <a:r>
              <a:rPr lang="en-US" dirty="0"/>
              <a:t> it was challenging for us to meet the standard such as WCAG 2.0 </a:t>
            </a:r>
            <a:endParaRPr/>
          </a:p>
          <a:p>
            <a:pPr marL="457200" lvl="0" indent="-320040" algn="l" rtl="0">
              <a:lnSpc>
                <a:spcPct val="100000"/>
              </a:lnSpc>
              <a:spcBef>
                <a:spcPts val="0"/>
              </a:spcBef>
              <a:spcAft>
                <a:spcPts val="0"/>
              </a:spcAft>
              <a:buSzPts val="1440"/>
              <a:buAutoNum type="arabicPeriod"/>
            </a:pPr>
            <a:r>
              <a:rPr lang="en-US" dirty="0"/>
              <a:t>User experience</a:t>
            </a:r>
            <a:endParaRPr/>
          </a:p>
          <a:p>
            <a:pPr marL="457200" lvl="0" indent="-320040" algn="l" rtl="0">
              <a:lnSpc>
                <a:spcPct val="100000"/>
              </a:lnSpc>
              <a:spcBef>
                <a:spcPts val="0"/>
              </a:spcBef>
              <a:spcAft>
                <a:spcPts val="0"/>
              </a:spcAft>
              <a:buSzPts val="1440"/>
              <a:buAutoNum type="arabicPeriod"/>
            </a:pPr>
            <a:r>
              <a:rPr lang="en-US" b="1" dirty="0"/>
              <a:t>Design -</a:t>
            </a:r>
            <a:r>
              <a:rPr lang="en-US" dirty="0"/>
              <a:t> like all websites, it is always challenging to have interesting design for users</a:t>
            </a:r>
            <a:endParaRPr/>
          </a:p>
          <a:p>
            <a:pPr marL="457200" lvl="0" indent="-320040" algn="l" rtl="0">
              <a:lnSpc>
                <a:spcPct val="100000"/>
              </a:lnSpc>
              <a:spcBef>
                <a:spcPts val="0"/>
              </a:spcBef>
              <a:spcAft>
                <a:spcPts val="0"/>
              </a:spcAft>
              <a:buSzPts val="1440"/>
              <a:buAutoNum type="arabicPeriod"/>
            </a:pPr>
            <a:r>
              <a:rPr lang="en-US" b="1" dirty="0"/>
              <a:t>Quality - </a:t>
            </a:r>
            <a:r>
              <a:rPr lang="en-US" dirty="0"/>
              <a:t>it is always challenging for any product especially in software development.</a:t>
            </a:r>
            <a:endParaRPr/>
          </a:p>
          <a:p>
            <a:pPr marL="457200" lvl="0" indent="-320040" algn="l" rtl="0">
              <a:lnSpc>
                <a:spcPct val="100000"/>
              </a:lnSpc>
              <a:spcBef>
                <a:spcPts val="0"/>
              </a:spcBef>
              <a:spcAft>
                <a:spcPts val="0"/>
              </a:spcAft>
              <a:buSzPts val="1440"/>
              <a:buAutoNum type="arabicPeriod"/>
            </a:pPr>
            <a:r>
              <a:rPr lang="en-US" b="1" dirty="0"/>
              <a:t>Time -</a:t>
            </a:r>
            <a:r>
              <a:rPr lang="en-US" dirty="0"/>
              <a:t> one of the main challenge for us was time, especially during summer semesters.</a:t>
            </a:r>
            <a:endParaRPr/>
          </a:p>
          <a:p>
            <a:pPr marL="457200" lvl="0" indent="-320040" algn="l" rtl="0">
              <a:lnSpc>
                <a:spcPct val="100000"/>
              </a:lnSpc>
              <a:spcBef>
                <a:spcPts val="0"/>
              </a:spcBef>
              <a:spcAft>
                <a:spcPts val="0"/>
              </a:spcAft>
              <a:buSzPts val="1440"/>
              <a:buAutoNum type="arabicPeriod"/>
            </a:pPr>
            <a:r>
              <a:rPr lang="en-US" b="1" dirty="0"/>
              <a:t>Web developing knowledge -</a:t>
            </a:r>
            <a:r>
              <a:rPr lang="en-US" dirty="0"/>
              <a:t> it was challenging for all member with difference knowledge in web development.</a:t>
            </a:r>
            <a:endParaRPr/>
          </a:p>
          <a:p>
            <a:pPr marL="457200" lvl="0" indent="-320040" algn="l" rtl="0">
              <a:lnSpc>
                <a:spcPct val="100000"/>
              </a:lnSpc>
              <a:spcBef>
                <a:spcPts val="0"/>
              </a:spcBef>
              <a:spcAft>
                <a:spcPts val="0"/>
              </a:spcAft>
              <a:buSzPts val="1440"/>
              <a:buAutoNum type="arabicPeriod"/>
            </a:pPr>
            <a:r>
              <a:rPr lang="en-US" b="1" dirty="0"/>
              <a:t>Testing -</a:t>
            </a:r>
            <a:r>
              <a:rPr lang="en-US" dirty="0"/>
              <a:t> it is challenging for all developer to perform and use a proper testing tools. </a:t>
            </a:r>
            <a:endParaRPr/>
          </a:p>
          <a:p>
            <a:pPr marL="457200" lvl="0" indent="-228600" algn="l" rtl="0">
              <a:lnSpc>
                <a:spcPct val="100000"/>
              </a:lnSpc>
              <a:spcBef>
                <a:spcPts val="0"/>
              </a:spcBef>
              <a:spcAft>
                <a:spcPts val="0"/>
              </a:spcAft>
              <a:buSzPts val="1440"/>
              <a:buNone/>
            </a:pPr>
            <a:endParaRPr/>
          </a:p>
        </p:txBody>
      </p:sp>
      <p:sp>
        <p:nvSpPr>
          <p:cNvPr id="211" name="Google Shape;211;g8f7ebc72a6_2_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500"/>
              <a:pPr marL="0" lvl="0" indent="0" algn="r" rtl="0">
                <a:lnSpc>
                  <a:spcPct val="100000"/>
                </a:lnSpc>
                <a:spcBef>
                  <a:spcPts val="0"/>
                </a:spcBef>
                <a:spcAft>
                  <a:spcPts val="0"/>
                </a:spcAft>
                <a:buClr>
                  <a:srgbClr val="000000"/>
                </a:buClr>
                <a:buSzPts val="900"/>
                <a:buFont typeface="Arial"/>
                <a:buNone/>
              </a:pPr>
              <a:t>9</a:t>
            </a:fld>
            <a:endParaRPr sz="1500"/>
          </a:p>
        </p:txBody>
      </p:sp>
    </p:spTree>
  </p:cSld>
  <p:clrMapOvr>
    <a:masterClrMapping/>
  </p:clrMapOvr>
</p:sld>
</file>

<file path=ppt/theme/theme1.xml><?xml version="1.0" encoding="utf-8"?>
<a:theme xmlns:a="http://schemas.openxmlformats.org/drawingml/2006/main" name="Facette">
  <a:themeElements>
    <a:clrScheme name="Concordia">
      <a:dk1>
        <a:srgbClr val="000000"/>
      </a:dk1>
      <a:lt1>
        <a:srgbClr val="FFFFFF"/>
      </a:lt1>
      <a:dk2>
        <a:srgbClr val="505046"/>
      </a:dk2>
      <a:lt2>
        <a:srgbClr val="EEECE1"/>
      </a:lt2>
      <a:accent1>
        <a:srgbClr val="953B4E"/>
      </a:accent1>
      <a:accent2>
        <a:srgbClr val="FFBD47"/>
      </a:accent2>
      <a:accent3>
        <a:srgbClr val="CC9900"/>
      </a:accent3>
      <a:accent4>
        <a:srgbClr val="953B4E"/>
      </a:accent4>
      <a:accent5>
        <a:srgbClr val="CC9900"/>
      </a:accent5>
      <a:accent6>
        <a:srgbClr val="953B4E"/>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1091</Words>
  <Application>Microsoft Macintosh PowerPoint</Application>
  <PresentationFormat>Widescreen</PresentationFormat>
  <Paragraphs>118</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Times New Roman</vt:lpstr>
      <vt:lpstr>Arial</vt:lpstr>
      <vt:lpstr>Comfortaa</vt:lpstr>
      <vt:lpstr>Trebuchet MS</vt:lpstr>
      <vt:lpstr>Noto Sans Symbols</vt:lpstr>
      <vt:lpstr>Facette</vt:lpstr>
      <vt:lpstr>Software Engineering Processes SOEN 6011  Prof. Dr. Kamthan Summer 2020   GitHub URL: https://github.com/Saicharanduduka/SOEN-6011-TEAM-D  SESTOPIA URL: http://sestopia-d.epizy.com/?i=1 </vt:lpstr>
      <vt:lpstr>Introduction</vt:lpstr>
      <vt:lpstr>User Interface of SESTOPIA</vt:lpstr>
      <vt:lpstr>Risks</vt:lpstr>
      <vt:lpstr>Risk Cont’d (Misunderstanding the Scope)</vt:lpstr>
      <vt:lpstr>Risk Cont’d (Tools)</vt:lpstr>
      <vt:lpstr>Risk Cont’d (Technology)</vt:lpstr>
      <vt:lpstr>Direction for potential improvement</vt:lpstr>
      <vt:lpstr>Challenges</vt:lpstr>
      <vt:lpstr>Challenges Cont’d (Navigability)</vt:lpstr>
      <vt:lpstr>PowerPoint Presentation</vt:lpstr>
      <vt:lpstr>Most important lesson learnt </vt:lpstr>
      <vt:lpstr>Project Retrospective</vt:lpstr>
      <vt:lpstr>Acknowledgements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Processes- SOEN 6011  Prof. Dr. Kamthan Summer 2020   Github link: https://github.com/Saicharanduduka/SOEN-6011-TEAM-D</dc:title>
  <dc:creator>sarang dighe</dc:creator>
  <cp:lastModifiedBy>Microsoft Office User</cp:lastModifiedBy>
  <cp:revision>34</cp:revision>
  <dcterms:modified xsi:type="dcterms:W3CDTF">2020-08-11T23:51:48Z</dcterms:modified>
</cp:coreProperties>
</file>