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66" r:id="rId6"/>
    <p:sldId id="267" r:id="rId7"/>
    <p:sldId id="269" r:id="rId8"/>
    <p:sldId id="273" r:id="rId9"/>
    <p:sldId id="270" r:id="rId10"/>
    <p:sldId id="271" r:id="rId11"/>
    <p:sldId id="272" r:id="rId12"/>
  </p:sldIdLst>
  <p:sldSz cx="12192000" cy="6858000"/>
  <p:notesSz cx="6858000" cy="9144000"/>
  <p:embeddedFontLst>
    <p:embeddedFont>
      <p:font typeface="Comfortaa" pitchFamily="2" charset="0"/>
      <p:regular r:id="rId14"/>
      <p:bold r:id="rId15"/>
    </p:embeddedFont>
    <p:embeddedFont>
      <p:font typeface="Trebuchet MS" panose="020B070302020209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z0JBwe41R2D/3k73OWmbgNwOu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683E95-9CF6-4E0F-9733-411FAFD66B38}">
  <a:tblStyle styleId="{95683E95-9CF6-4E0F-9733-411FAFD66B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12" d="100"/>
          <a:sy n="112" d="100"/>
        </p:scale>
        <p:origin x="576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310f25f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71310f25f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8bbb72ae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28bbb72ae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fb59fb33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8fb59fb33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b59fb3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8fb59fb3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f7ebc72a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8f7ebc72a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f8eaa8c4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8f8eaa8c4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b0115693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72b0115693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4313"/>
              </a:schemeClr>
            </a:solidFill>
            <a:ln>
              <a:noFill/>
            </a:ln>
          </p:spPr>
        </p:sp>
        <p:sp>
          <p:nvSpPr>
            <p:cNvPr id="27" name="Google Shape;27;p1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6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4313"/>
              </a:srgbClr>
            </a:solidFill>
            <a:ln>
              <a:noFill/>
            </a:ln>
          </p:spPr>
        </p:sp>
        <p:sp>
          <p:nvSpPr>
            <p:cNvPr id="30" name="Google Shape;30;p1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B7C8C">
                <a:alpha val="64313"/>
              </a:srgb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9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7" name="Google Shape;97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CB7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 citation">
  <p:cSld name="Carte nom cita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2" name="Google Shape;112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CB7C8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rai ou faux">
  <p:cSld name="Vrai ou faux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4313"/>
              </a:schemeClr>
            </a:solidFill>
            <a:ln>
              <a:noFill/>
            </a:ln>
          </p:spPr>
        </p:sp>
        <p:sp>
          <p:nvSpPr>
            <p:cNvPr id="10" name="Google Shape;10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6627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4313"/>
              </a:srgbClr>
            </a:solidFill>
            <a:ln>
              <a:noFill/>
            </a:ln>
          </p:spPr>
        </p:sp>
        <p:sp>
          <p:nvSpPr>
            <p:cNvPr id="13" name="Google Shape;13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B7C8C">
                <a:alpha val="64313"/>
              </a:srgb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estopia-d.epizy.com/?i=1" TargetMode="External"/><Relationship Id="rId4" Type="http://schemas.openxmlformats.org/officeDocument/2006/relationships/hyperlink" Target="https://github.com/Saicharanduduka/SOEN-6011-TEAM-D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3.sitepoint.com/examples/git-project-changes.pdf" TargetMode="External"/><Relationship Id="rId3" Type="http://schemas.openxmlformats.org/officeDocument/2006/relationships/hyperlink" Target="https://www.potential.com/articles/project-scope/" TargetMode="External"/><Relationship Id="rId7" Type="http://schemas.openxmlformats.org/officeDocument/2006/relationships/hyperlink" Target="https://blog.lucidmeetings.com/blog/how-to-lead-a-successful-project-retrospective-meet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nt_Awesome" TargetMode="External"/><Relationship Id="rId5" Type="http://schemas.openxmlformats.org/officeDocument/2006/relationships/hyperlink" Target="https://en.wikipedia.org/wiki/HTML" TargetMode="External"/><Relationship Id="rId4" Type="http://schemas.openxmlformats.org/officeDocument/2006/relationships/hyperlink" Target="https://www.pmi.org/learning/library/five-elements-process-oriented-project-694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71310f25f0_4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6" y="5983833"/>
            <a:ext cx="3344934" cy="79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71310f25f0_4_0"/>
          <p:cNvSpPr txBox="1">
            <a:spLocks noGrp="1"/>
          </p:cNvSpPr>
          <p:nvPr>
            <p:ph type="ctrTitle"/>
          </p:nvPr>
        </p:nvSpPr>
        <p:spPr>
          <a:xfrm>
            <a:off x="2157622" y="2543360"/>
            <a:ext cx="7056715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lang="en-US" sz="27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Software Engineering Processes SOEN 6011</a:t>
            </a:r>
            <a:br>
              <a:rPr lang="en-US" sz="18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2100" b="1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r>
              <a:rPr lang="en-US" sz="1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Prof.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Dr.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Kamthan</a:t>
            </a:r>
            <a:b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Summer 2020</a:t>
            </a:r>
            <a:endParaRPr sz="1600" b="1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 algn="ctr">
              <a:buSzPts val="4860"/>
            </a:pPr>
            <a:br>
              <a:rPr lang="en-US" sz="2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lang="en-US" sz="2600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600" b="1" dirty="0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GitHub URL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: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+mn-lt"/>
                <a:hlinkClick r:id="rId4"/>
              </a:rPr>
              <a:t>https://github.com/Saicharanduduka/SOEN-6011-TEAM-D</a:t>
            </a:r>
            <a:b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br>
              <a:rPr lang="en-IN" sz="1600" dirty="0">
                <a:latin typeface="+mn-lt"/>
              </a:rPr>
            </a:br>
            <a:r>
              <a:rPr lang="en-IN" sz="1600" b="1" dirty="0">
                <a:solidFill>
                  <a:schemeClr val="tx1"/>
                </a:solidFill>
                <a:latin typeface="+mn-lt"/>
              </a:rPr>
              <a:t>SESTOPIA URL:</a:t>
            </a:r>
            <a:r>
              <a:rPr lang="en-IN" sz="1600" b="1" dirty="0">
                <a:latin typeface="+mn-lt"/>
              </a:rPr>
              <a:t>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+mn-lt"/>
                <a:hlinkClick r:id="rId5"/>
              </a:rPr>
              <a:t>http://sestopia-d.epizy.com/?i=1</a:t>
            </a:r>
            <a:endParaRPr sz="1600" b="1" dirty="0">
              <a:solidFill>
                <a:schemeClr val="accent6">
                  <a:lumMod val="75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endParaRPr sz="1800" dirty="0"/>
          </a:p>
        </p:txBody>
      </p:sp>
      <p:sp>
        <p:nvSpPr>
          <p:cNvPr id="140" name="Google Shape;140;g71310f25f0_4_0"/>
          <p:cNvSpPr txBox="1"/>
          <p:nvPr/>
        </p:nvSpPr>
        <p:spPr>
          <a:xfrm>
            <a:off x="2051375" y="421350"/>
            <a:ext cx="6544500" cy="1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SzPts val="3600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 D - </a:t>
            </a:r>
            <a:r>
              <a:rPr lang="en-US" sz="3600" dirty="0"/>
              <a:t>SESTOPIA </a:t>
            </a:r>
            <a:endParaRPr sz="3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2b0115693_3_2"/>
          <p:cNvSpPr txBox="1">
            <a:spLocks noGrp="1"/>
          </p:cNvSpPr>
          <p:nvPr>
            <p:ph type="title"/>
          </p:nvPr>
        </p:nvSpPr>
        <p:spPr>
          <a:xfrm>
            <a:off x="151300" y="83550"/>
            <a:ext cx="8596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7" name="Google Shape;247;g72b0115693_3_2"/>
          <p:cNvSpPr txBox="1">
            <a:spLocks noGrp="1"/>
          </p:cNvSpPr>
          <p:nvPr>
            <p:ph type="body" idx="1"/>
          </p:nvPr>
        </p:nvSpPr>
        <p:spPr>
          <a:xfrm>
            <a:off x="0" y="941302"/>
            <a:ext cx="11438720" cy="546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dk1"/>
                </a:solidFill>
                <a:latin typeface="Trebuchet MS" panose="020B0703020202090204" pitchFamily="34" charset="0"/>
              </a:rPr>
              <a:t>[1]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https://www.potential.com/articles/project-scope/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latin typeface="Trebuchet MS" panose="020B0703020202090204" pitchFamily="34" charset="0"/>
              </a:rPr>
              <a:t>[2]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https://www.pmi.org/learning/library/five-elements-process-oriented-project-6946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rgbClr val="000000"/>
                </a:solidFill>
                <a:latin typeface="Trebuchet MS" panose="020B0703020202090204" pitchFamily="34" charset="0"/>
              </a:rPr>
              <a:t>[3]</a:t>
            </a:r>
            <a:r>
              <a:rPr lang="en-US" sz="2000" dirty="0">
                <a:solidFill>
                  <a:srgbClr val="7F6000"/>
                </a:solidFill>
                <a:latin typeface="Trebuchet MS" panose="020B0703020202090204" pitchFamily="34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https://en.wikipedia.org/wiki/HTML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rebuchet MS" panose="020B0703020202090204" pitchFamily="34" charset="0"/>
              </a:rPr>
              <a:t>[4]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https://en.wikipedia.org/wiki/Font_Awesome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>
              <a:buClr>
                <a:schemeClr val="dk1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Trebuchet MS" panose="020B0703020202090204" pitchFamily="34" charset="0"/>
              </a:rPr>
              <a:t>[5]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https://blog.lucidmeetings.com/blog/how-to-lead-a-successful-project-retrospective-meeting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just">
              <a:buNone/>
            </a:pPr>
            <a:r>
              <a:rPr lang="en-IN" sz="2000" dirty="0">
                <a:solidFill>
                  <a:schemeClr val="dk1"/>
                </a:solidFill>
                <a:latin typeface="Trebuchet MS" panose="020B0703020202090204" pitchFamily="34" charset="0"/>
                <a:ea typeface="Times New Roman"/>
                <a:cs typeface="Times New Roman"/>
                <a:sym typeface="Times New Roman"/>
              </a:rPr>
              <a:t>[6]</a:t>
            </a:r>
            <a:r>
              <a:rPr lang="en-IN" sz="2000" dirty="0">
                <a:solidFill>
                  <a:srgbClr val="CC9900"/>
                </a:solidFill>
                <a:latin typeface="Trebuchet MS" panose="020B070302020209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rebuchet MS" panose="020B070302020209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http://s3.sitepoint.com/examples/git-project-changes.pdf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Trebuchet MS" panose="020B070302020209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g72b0115693_3_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10</a:t>
            </a:fld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>
            <a:spLocks noGrp="1"/>
          </p:cNvSpPr>
          <p:nvPr>
            <p:ph type="title"/>
          </p:nvPr>
        </p:nvSpPr>
        <p:spPr>
          <a:xfrm>
            <a:off x="1487649" y="1167618"/>
            <a:ext cx="6836100" cy="233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300" y="3190679"/>
            <a:ext cx="3344934" cy="79964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11</a:t>
            </a:fld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8bbb72ae_3_60"/>
          <p:cNvSpPr txBox="1">
            <a:spLocks noGrp="1"/>
          </p:cNvSpPr>
          <p:nvPr>
            <p:ph type="title"/>
          </p:nvPr>
        </p:nvSpPr>
        <p:spPr>
          <a:xfrm>
            <a:off x="611625" y="294275"/>
            <a:ext cx="85968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SESTOPIA User Interface (UI)</a:t>
            </a:r>
            <a:endParaRPr dirty="0"/>
          </a:p>
        </p:txBody>
      </p:sp>
      <p:sp>
        <p:nvSpPr>
          <p:cNvPr id="153" name="Google Shape;153;g728bbb72ae_3_60"/>
          <p:cNvSpPr txBox="1">
            <a:spLocks noGrp="1"/>
          </p:cNvSpPr>
          <p:nvPr>
            <p:ph type="body" idx="1"/>
          </p:nvPr>
        </p:nvSpPr>
        <p:spPr>
          <a:xfrm>
            <a:off x="191200" y="989975"/>
            <a:ext cx="9303000" cy="5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54" name="Google Shape;154;g728bbb72ae_3_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2</a:t>
            </a:fld>
            <a:endParaRPr sz="15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175" y="1145711"/>
            <a:ext cx="8650277" cy="390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fb59fb33d_4_0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Risk  &amp; Cont’d </a:t>
            </a:r>
            <a:r>
              <a:rPr lang="en-US" sz="3200" dirty="0"/>
              <a:t>(Misunderstanding the Scope)</a:t>
            </a:r>
            <a:endParaRPr sz="3200" dirty="0"/>
          </a:p>
        </p:txBody>
      </p:sp>
      <p:sp>
        <p:nvSpPr>
          <p:cNvPr id="167" name="Google Shape;167;g8fb59fb33d_4_0"/>
          <p:cNvSpPr txBox="1">
            <a:spLocks noGrp="1"/>
          </p:cNvSpPr>
          <p:nvPr>
            <p:ph type="body" idx="1"/>
          </p:nvPr>
        </p:nvSpPr>
        <p:spPr>
          <a:xfrm>
            <a:off x="677325" y="1680473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sz="2000" dirty="0"/>
              <a:t>We held many meetings with all team members and followed the agile process to avoid any misleading during the project.</a:t>
            </a:r>
          </a:p>
          <a:p>
            <a:pPr marL="0" indent="0"/>
            <a:r>
              <a:rPr lang="en-US" sz="2000" dirty="0"/>
              <a:t> We kept discussion on the meetings on a daily base sharing any issues that we faced with and resolving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dirty="0">
                <a:solidFill>
                  <a:schemeClr val="accent1"/>
                </a:solidFill>
              </a:rPr>
              <a:t>Risk &amp; Cont</a:t>
            </a:r>
            <a:r>
              <a:rPr lang="en-US" sz="3200" dirty="0"/>
              <a:t>’</a:t>
            </a:r>
            <a:r>
              <a:rPr lang="en-US" sz="3200" dirty="0">
                <a:solidFill>
                  <a:schemeClr val="accent1"/>
                </a:solidFill>
              </a:rPr>
              <a:t>d(Tools)</a:t>
            </a:r>
          </a:p>
          <a:p>
            <a:pPr marL="0" indent="0"/>
            <a:endParaRPr lang="en-US" sz="2000" dirty="0"/>
          </a:p>
        </p:txBody>
      </p:sp>
      <p:sp>
        <p:nvSpPr>
          <p:cNvPr id="168" name="Google Shape;168;g8fb59fb33d_4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7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3</a:t>
            </a:fld>
            <a:endParaRPr sz="17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13D0EB-70ED-48C1-AFC9-CC696602F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9" y="3931970"/>
            <a:ext cx="2024028" cy="202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23EB28-82EC-4D5C-8E9A-8B69B014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75" y="4136082"/>
            <a:ext cx="1280078" cy="12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192E39-BF78-4998-9BE1-772192DF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910" y="4174594"/>
            <a:ext cx="1203054" cy="12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D849CED-13BD-4673-A76F-F3B489D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06" y="3870664"/>
            <a:ext cx="1545496" cy="154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D22370C-2FB9-48A5-ADBB-91E74E9E8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55" y="3870664"/>
            <a:ext cx="1566631" cy="16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75C4B2A-6530-4F3A-BC30-446B8F41F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78" y="5561273"/>
            <a:ext cx="1454750" cy="122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39D7BD1-8D41-4C48-B310-759A88B8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922" y="5489734"/>
            <a:ext cx="1648238" cy="11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C34AD33-4510-44A6-A27F-FE971197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25" y="5684140"/>
            <a:ext cx="897341" cy="89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5B0139A-DCC8-4D81-A6D7-436DBE521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31" y="5641340"/>
            <a:ext cx="961193" cy="96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fb59fb33d_1_0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Risk Cont’d (Technology)</a:t>
            </a:r>
            <a:endParaRPr sz="3200"/>
          </a:p>
        </p:txBody>
      </p:sp>
      <p:sp>
        <p:nvSpPr>
          <p:cNvPr id="181" name="Google Shape;181;g8fb59fb33d_1_0"/>
          <p:cNvSpPr txBox="1">
            <a:spLocks noGrp="1"/>
          </p:cNvSpPr>
          <p:nvPr>
            <p:ph type="body" idx="1"/>
          </p:nvPr>
        </p:nvSpPr>
        <p:spPr>
          <a:xfrm>
            <a:off x="691392" y="1310351"/>
            <a:ext cx="8775300" cy="254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sz="2000" dirty="0"/>
              <a:t>At first, we used JavaScript solely for handling the functionalities of the website, that lead us to some downsides, then we change the approach to use </a:t>
            </a:r>
            <a:r>
              <a:rPr lang="en-US" sz="2000" b="1" dirty="0"/>
              <a:t>PHP</a:t>
            </a:r>
            <a:r>
              <a:rPr lang="en-US" sz="2000" dirty="0"/>
              <a:t> for backend and a database (</a:t>
            </a:r>
            <a:r>
              <a:rPr lang="en-US" sz="2000" b="1" dirty="0"/>
              <a:t>MySQL</a:t>
            </a:r>
            <a:r>
              <a:rPr lang="en-US" sz="2000" dirty="0"/>
              <a:t>) to handle the skill content instead of a JavaScript file.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dirty="0">
                <a:solidFill>
                  <a:schemeClr val="accent1"/>
                </a:solidFill>
              </a:rPr>
              <a:t>Risk  (Compatibility)</a:t>
            </a:r>
          </a:p>
          <a:p>
            <a:pPr marL="0" indent="0"/>
            <a:r>
              <a:rPr lang="en-IN" sz="2000" dirty="0">
                <a:latin typeface="+mn-lt"/>
              </a:rPr>
              <a:t>We had the concern of making SESTOPIA website compatible with most of the common browsers such as Google Chrome, Mozilla Firefox, Safari, Internet Explorer (IE).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2000" dirty="0">
              <a:latin typeface="+mn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+mn-lt"/>
            </a:endParaRPr>
          </a:p>
        </p:txBody>
      </p:sp>
      <p:sp>
        <p:nvSpPr>
          <p:cNvPr id="182" name="Google Shape;182;g8fb59fb33d_1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7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4</a:t>
            </a:fld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f7ebc72a6_2_0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400" b="1"/>
              <a:t>Challenges</a:t>
            </a:r>
            <a:endParaRPr/>
          </a:p>
        </p:txBody>
      </p:sp>
      <p:sp>
        <p:nvSpPr>
          <p:cNvPr id="210" name="Google Shape;210;g8f7ebc72a6_2_0"/>
          <p:cNvSpPr txBox="1">
            <a:spLocks noGrp="1"/>
          </p:cNvSpPr>
          <p:nvPr>
            <p:ph type="body" idx="1"/>
          </p:nvPr>
        </p:nvSpPr>
        <p:spPr>
          <a:xfrm>
            <a:off x="536044" y="2120510"/>
            <a:ext cx="9439800" cy="51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Responsive design 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Navigability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Accessibility 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Design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Quality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Time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Web developing knowledge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b="1" dirty="0"/>
              <a:t>Testing</a:t>
            </a:r>
            <a:endParaRPr dirty="0"/>
          </a:p>
        </p:txBody>
      </p:sp>
      <p:sp>
        <p:nvSpPr>
          <p:cNvPr id="211" name="Google Shape;211;g8f7ebc72a6_2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5</a:t>
            </a:fld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f8eaa8c41_0_12"/>
          <p:cNvSpPr txBox="1">
            <a:spLocks noGrp="1"/>
          </p:cNvSpPr>
          <p:nvPr>
            <p:ph type="title"/>
          </p:nvPr>
        </p:nvSpPr>
        <p:spPr>
          <a:xfrm>
            <a:off x="256925" y="48825"/>
            <a:ext cx="8596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Challenges Cont’d </a:t>
            </a:r>
            <a:r>
              <a:rPr lang="en-US" sz="3000"/>
              <a:t>(Navigability)</a:t>
            </a:r>
            <a:endParaRPr sz="3300"/>
          </a:p>
        </p:txBody>
      </p:sp>
      <p:sp>
        <p:nvSpPr>
          <p:cNvPr id="218" name="Google Shape;218;g8f8eaa8c41_0_12"/>
          <p:cNvSpPr txBox="1">
            <a:spLocks noGrp="1"/>
          </p:cNvSpPr>
          <p:nvPr>
            <p:ph type="sldNum" idx="12"/>
          </p:nvPr>
        </p:nvSpPr>
        <p:spPr>
          <a:xfrm>
            <a:off x="9892563" y="616341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17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6</a:t>
            </a:fld>
            <a:endParaRPr sz="1700"/>
          </a:p>
        </p:txBody>
      </p:sp>
      <p:pic>
        <p:nvPicPr>
          <p:cNvPr id="219" name="Google Shape;219;g8f8eaa8c41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00" y="1233725"/>
            <a:ext cx="9534677" cy="518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Most important lesson learnt </a:t>
            </a:r>
            <a:endParaRPr/>
          </a:p>
        </p:txBody>
      </p:sp>
      <p:sp>
        <p:nvSpPr>
          <p:cNvPr id="232" name="Google Shape;232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233" name="Google Shape;233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16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7</a:t>
            </a:fld>
            <a:endParaRPr sz="1600"/>
          </a:p>
        </p:txBody>
      </p:sp>
      <p:pic>
        <p:nvPicPr>
          <p:cNvPr id="234" name="Google Shape;23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46" y="1721115"/>
            <a:ext cx="5593858" cy="4176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Retrospective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031" y="1569746"/>
            <a:ext cx="8809900" cy="3880800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800"/>
              </a:spcBef>
              <a:buNone/>
            </a:pPr>
            <a:r>
              <a:rPr lang="en-IN" b="1" u="sng" dirty="0"/>
              <a:t> What went wrong</a:t>
            </a:r>
          </a:p>
          <a:p>
            <a:pPr lvl="0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Team member schedules didn't always match due to time zone differences</a:t>
            </a:r>
            <a:br>
              <a:rPr lang="en-IN" dirty="0"/>
            </a:br>
            <a:endParaRPr lang="en-IN" dirty="0"/>
          </a:p>
          <a:p>
            <a:pPr lvl="0" indent="-317500">
              <a:lnSpc>
                <a:spcPct val="90000"/>
              </a:lnSpc>
              <a:spcBef>
                <a:spcPts val="0"/>
              </a:spcBef>
              <a:buSzPts val="1400"/>
              <a:buChar char="●"/>
            </a:pPr>
            <a:r>
              <a:rPr lang="en-IN" dirty="0"/>
              <a:t>Some tasks would pending completion based on lectures (dependence on course theory)</a:t>
            </a:r>
            <a:endParaRPr lang="en-IN" b="1" u="sng" dirty="0"/>
          </a:p>
          <a:p>
            <a:pPr lvl="0" indent="-317500">
              <a:lnSpc>
                <a:spcPct val="90000"/>
              </a:lnSpc>
              <a:spcBef>
                <a:spcPts val="0"/>
              </a:spcBef>
              <a:buSzPts val="1400"/>
              <a:buNone/>
            </a:pPr>
            <a:endParaRPr lang="en-IN" b="1" u="sng" dirty="0"/>
          </a:p>
          <a:p>
            <a:pPr lvl="0" indent="-317500">
              <a:lnSpc>
                <a:spcPct val="90000"/>
              </a:lnSpc>
              <a:spcBef>
                <a:spcPts val="0"/>
              </a:spcBef>
              <a:buSzPts val="1400"/>
              <a:buNone/>
            </a:pPr>
            <a:r>
              <a:rPr lang="en-IN" b="1" u="sng" dirty="0"/>
              <a:t>What went right</a:t>
            </a:r>
            <a:br>
              <a:rPr lang="en-IN" dirty="0"/>
            </a:br>
            <a:endParaRPr lang="en-IN" dirty="0"/>
          </a:p>
          <a:p>
            <a:pPr lvl="0" indent="-317500">
              <a:lnSpc>
                <a:spcPct val="90000"/>
              </a:lnSpc>
              <a:spcBef>
                <a:spcPts val="0"/>
              </a:spcBef>
              <a:buSzPts val="1400"/>
              <a:buChar char="●"/>
            </a:pPr>
            <a:r>
              <a:rPr lang="en-IN" dirty="0"/>
              <a:t>Working productively, virtually, no in-person interactions (COVID-19)</a:t>
            </a:r>
          </a:p>
          <a:p>
            <a:pPr marL="0" lvl="0" indent="0">
              <a:lnSpc>
                <a:spcPct val="90000"/>
              </a:lnSpc>
              <a:spcBef>
                <a:spcPts val="800"/>
              </a:spcBef>
              <a:buNone/>
            </a:pPr>
            <a:endParaRPr lang="en-IN" dirty="0"/>
          </a:p>
          <a:p>
            <a:pPr marL="0" lvl="0" indent="0">
              <a:lnSpc>
                <a:spcPct val="90000"/>
              </a:lnSpc>
              <a:spcBef>
                <a:spcPts val="800"/>
              </a:spcBef>
              <a:buNone/>
            </a:pPr>
            <a:r>
              <a:rPr lang="en-IN" b="1" u="sng" dirty="0"/>
              <a:t> What can be improved</a:t>
            </a:r>
            <a:br>
              <a:rPr lang="en-IN" dirty="0"/>
            </a:br>
            <a:endParaRPr lang="en-IN" dirty="0"/>
          </a:p>
          <a:p>
            <a:pPr lvl="0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Proper commit messages</a:t>
            </a:r>
          </a:p>
          <a:p>
            <a:pPr lvl="0" indent="-317500">
              <a:lnSpc>
                <a:spcPct val="90000"/>
              </a:lnSpc>
              <a:spcBef>
                <a:spcPts val="800"/>
              </a:spcBef>
              <a:buSzPts val="1400"/>
              <a:buChar char="●"/>
            </a:pPr>
            <a:r>
              <a:rPr lang="en-IN" dirty="0"/>
              <a:t>Change management control to avoid code conflict 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177800" lvl="0" indent="0">
              <a:lnSpc>
                <a:spcPct val="90000"/>
              </a:lnSpc>
              <a:spcBef>
                <a:spcPts val="800"/>
              </a:spcBef>
              <a:buNone/>
            </a:pPr>
            <a:endParaRPr lang="en-IN" dirty="0"/>
          </a:p>
          <a:p>
            <a:pPr marL="342900" lvl="1" indent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240" name="Google Shape;240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We would like to acknowledge and thank: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Professor Dr. Kamthan for explanations on the project and correlation with course material. 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Our TA’s for their continuous guidance and support via P.O.D sessions and email.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241" name="Google Shape;24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15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9</a:t>
            </a:fld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oncordia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953B4E"/>
      </a:accent1>
      <a:accent2>
        <a:srgbClr val="FFBD47"/>
      </a:accent2>
      <a:accent3>
        <a:srgbClr val="CC9900"/>
      </a:accent3>
      <a:accent4>
        <a:srgbClr val="953B4E"/>
      </a:accent4>
      <a:accent5>
        <a:srgbClr val="CC9900"/>
      </a:accent5>
      <a:accent6>
        <a:srgbClr val="953B4E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431</Words>
  <Application>Microsoft Macintosh PowerPoint</Application>
  <PresentationFormat>Widescreen</PresentationFormat>
  <Paragraphs>63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Comfortaa</vt:lpstr>
      <vt:lpstr>Trebuchet MS</vt:lpstr>
      <vt:lpstr>Noto Sans Symbols</vt:lpstr>
      <vt:lpstr>Facette</vt:lpstr>
      <vt:lpstr>Software Engineering Processes SOEN 6011  Prof. Dr. Kamthan Summer 2020   GitHub URL: https://github.com/Saicharanduduka/SOEN-6011-TEAM-D  SESTOPIA URL: http://sestopia-d.epizy.com/?i=1 </vt:lpstr>
      <vt:lpstr>SESTOPIA User Interface (UI)</vt:lpstr>
      <vt:lpstr>Risk  &amp; Cont’d (Misunderstanding the Scope)</vt:lpstr>
      <vt:lpstr>Risk Cont’d (Technology)</vt:lpstr>
      <vt:lpstr>Challenges</vt:lpstr>
      <vt:lpstr>Challenges Cont’d (Navigability)</vt:lpstr>
      <vt:lpstr>Most important lesson learnt </vt:lpstr>
      <vt:lpstr>Project Retrospective</vt:lpstr>
      <vt:lpstr>Acknowledgements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Processes- SOEN 6011  Prof. Dr. Kamthan Summer 2020   Github link: https://github.com/Saicharanduduka/SOEN-6011-TEAM-D</dc:title>
  <dc:creator>sarang dighe</dc:creator>
  <cp:lastModifiedBy>Microsoft Office User</cp:lastModifiedBy>
  <cp:revision>43</cp:revision>
  <dcterms:modified xsi:type="dcterms:W3CDTF">2020-08-11T23:48:47Z</dcterms:modified>
</cp:coreProperties>
</file>