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F42BCCC-BC8A-4F98-BAB6-1C509E5729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F42BCCC-BC8A-4F98-BAB6-1C509E5729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F42BCCC-BC8A-4F98-BAB6-1C509E5729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F42BCCC-BC8A-4F98-BAB6-1C509E5729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F42BCCC-BC8A-4F98-BAB6-1C509E5729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F42BCCC-BC8A-4F98-BAB6-1C509E5729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F42BCCC-BC8A-4F98-BAB6-1C509E57295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F42BCCC-BC8A-4F98-BAB6-1C509E57295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2BCCC-BC8A-4F98-BAB6-1C509E57295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F42BCCC-BC8A-4F98-BAB6-1C509E5729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F42BCCC-BC8A-4F98-BAB6-1C509E5729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AD5F41-B267-4C37-A684-398F4E6E00E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2BCCC-BC8A-4F98-BAB6-1C509E57295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D5F41-B267-4C37-A684-398F4E6E00E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1700" y="1166608"/>
            <a:ext cx="9144000" cy="2328759"/>
          </a:xfrm>
        </p:spPr>
        <p:txBody>
          <a:bodyPr/>
          <a:lstStyle/>
          <a:p>
            <a:r>
              <a:rPr lang="en-US" dirty="0">
                <a:solidFill>
                  <a:srgbClr val="FF0000"/>
                </a:solidFill>
                <a:latin typeface="Times New Roman" panose="02020603050405020304" pitchFamily="18" charset="0"/>
                <a:cs typeface="Times New Roman" panose="02020603050405020304" pitchFamily="18" charset="0"/>
              </a:rPr>
              <a:t>COMPANY PROFIT PREDICTION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935198" y="4178709"/>
            <a:ext cx="4454012" cy="42989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BY VANKADARI SAI CHARITHA</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88365" y="734060"/>
            <a:ext cx="10629900" cy="368300"/>
          </a:xfrm>
          <a:prstGeom prst="rect">
            <a:avLst/>
          </a:prstGeom>
          <a:noFill/>
        </p:spPr>
        <p:txBody>
          <a:bodyPr wrap="square" rtlCol="0">
            <a:spAutoFit/>
          </a:bodyPr>
          <a:p>
            <a:endParaRPr lang="en-US"/>
          </a:p>
        </p:txBody>
      </p:sp>
      <p:sp>
        <p:nvSpPr>
          <p:cNvPr id="4" name="Text Box 3"/>
          <p:cNvSpPr txBox="1"/>
          <p:nvPr/>
        </p:nvSpPr>
        <p:spPr>
          <a:xfrm>
            <a:off x="761365" y="607060"/>
            <a:ext cx="10629900" cy="368300"/>
          </a:xfrm>
          <a:prstGeom prst="rect">
            <a:avLst/>
          </a:prstGeom>
          <a:noFill/>
        </p:spPr>
        <p:txBody>
          <a:bodyPr wrap="square" rtlCol="0">
            <a:spAutoFit/>
          </a:bodyPr>
          <a:p>
            <a:endParaRPr lang="en-US"/>
          </a:p>
        </p:txBody>
      </p:sp>
      <p:sp>
        <p:nvSpPr>
          <p:cNvPr id="5" name="Text Box 4"/>
          <p:cNvSpPr txBox="1"/>
          <p:nvPr/>
        </p:nvSpPr>
        <p:spPr>
          <a:xfrm>
            <a:off x="761365" y="607060"/>
            <a:ext cx="10629900" cy="368300"/>
          </a:xfrm>
          <a:prstGeom prst="rect">
            <a:avLst/>
          </a:prstGeom>
          <a:noFill/>
        </p:spPr>
        <p:txBody>
          <a:bodyPr wrap="square" rtlCol="0">
            <a:spAutoFit/>
          </a:bodyPr>
          <a:p>
            <a:endParaRPr lang="en-US"/>
          </a:p>
        </p:txBody>
      </p:sp>
      <p:sp>
        <p:nvSpPr>
          <p:cNvPr id="6" name="Text Box 5"/>
          <p:cNvSpPr txBox="1"/>
          <p:nvPr/>
        </p:nvSpPr>
        <p:spPr>
          <a:xfrm>
            <a:off x="889000" y="896620"/>
            <a:ext cx="10157460" cy="2862580"/>
          </a:xfrm>
          <a:prstGeom prst="rect">
            <a:avLst/>
          </a:prstGeom>
          <a:noFill/>
        </p:spPr>
        <p:txBody>
          <a:bodyPr wrap="square" rtlCol="0">
            <a:noAutofit/>
          </a:bodyPr>
          <a:p>
            <a:pPr>
              <a:lnSpc>
                <a:spcPct val="150000"/>
              </a:lnSpc>
            </a:pPr>
            <a:r>
              <a:rPr lang="en-US" altLang="en-US" sz="2400">
                <a:latin typeface="Times New Roman" panose="02020603050405020304" pitchFamily="18" charset="0"/>
                <a:cs typeface="Times New Roman" panose="02020603050405020304" pitchFamily="18" charset="0"/>
              </a:rPr>
              <a:t>Optimize hyperparameters to improve accuracy. </a:t>
            </a:r>
            <a:endParaRPr lang="en-US" altLang="en-US" sz="2400">
              <a:latin typeface="Times New Roman" panose="02020603050405020304" pitchFamily="18" charset="0"/>
              <a:cs typeface="Times New Roman" panose="02020603050405020304" pitchFamily="18" charset="0"/>
            </a:endParaRPr>
          </a:p>
          <a:p>
            <a:pPr>
              <a:lnSpc>
                <a:spcPct val="150000"/>
              </a:lnSpc>
            </a:pPr>
            <a:r>
              <a:rPr lang="en-US" altLang="en-US" sz="2400">
                <a:latin typeface="Times New Roman" panose="02020603050405020304" pitchFamily="18" charset="0"/>
                <a:cs typeface="Times New Roman" panose="02020603050405020304" pitchFamily="18" charset="0"/>
              </a:rPr>
              <a:t>Visualize results and compare models. </a:t>
            </a:r>
            <a:endParaRPr lang="en-US" altLang="en-US" sz="2400">
              <a:latin typeface="Times New Roman" panose="02020603050405020304" pitchFamily="18" charset="0"/>
              <a:cs typeface="Times New Roman" panose="02020603050405020304" pitchFamily="18" charset="0"/>
            </a:endParaRPr>
          </a:p>
          <a:p>
            <a:pPr>
              <a:lnSpc>
                <a:spcPct val="150000"/>
              </a:lnSpc>
            </a:pPr>
            <a:r>
              <a:rPr lang="en-US" altLang="en-US" sz="2400">
                <a:latin typeface="Times New Roman" panose="02020603050405020304" pitchFamily="18" charset="0"/>
                <a:cs typeface="Times New Roman" panose="02020603050405020304" pitchFamily="18" charset="0"/>
              </a:rPr>
              <a:t>Select the best model for final profit prediction</a:t>
            </a: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1329" y="285135"/>
            <a:ext cx="2015613" cy="492443"/>
          </a:xfrm>
          <a:prstGeom prst="rect">
            <a:avLst/>
          </a:prstGeom>
          <a:noFill/>
        </p:spPr>
        <p:txBody>
          <a:bodyPr wrap="square" rtlCol="0">
            <a:spAutoFit/>
          </a:bodyPr>
          <a:lstStyle/>
          <a:p>
            <a:r>
              <a:rPr lang="en-IN" sz="2600" dirty="0">
                <a:solidFill>
                  <a:srgbClr val="FF0000"/>
                </a:solidFill>
                <a:latin typeface="Times New Roman" panose="02020603050405020304" pitchFamily="18" charset="0"/>
                <a:cs typeface="Times New Roman" panose="02020603050405020304" pitchFamily="18" charset="0"/>
              </a:rPr>
              <a:t>     OUTPUT</a:t>
            </a:r>
            <a:endParaRPr lang="en-IN" sz="2600" dirty="0">
              <a:solidFill>
                <a:srgbClr val="FF0000"/>
              </a:solidFill>
              <a:latin typeface="Times New Roman" panose="02020603050405020304" pitchFamily="18" charset="0"/>
              <a:cs typeface="Times New Roman" panose="02020603050405020304" pitchFamily="18" charset="0"/>
            </a:endParaRPr>
          </a:p>
        </p:txBody>
      </p:sp>
      <p:pic>
        <p:nvPicPr>
          <p:cNvPr id="3" name="Picture 2" descr="Output 1"/>
          <p:cNvPicPr>
            <a:picLocks noChangeAspect="1"/>
          </p:cNvPicPr>
          <p:nvPr/>
        </p:nvPicPr>
        <p:blipFill>
          <a:blip r:embed="rId1"/>
          <a:stretch>
            <a:fillRect/>
          </a:stretch>
        </p:blipFill>
        <p:spPr>
          <a:xfrm>
            <a:off x="160020" y="777875"/>
            <a:ext cx="11871960" cy="4697730"/>
          </a:xfrm>
          <a:prstGeom prst="rect">
            <a:avLst/>
          </a:prstGeom>
        </p:spPr>
      </p:pic>
      <p:pic>
        <p:nvPicPr>
          <p:cNvPr id="5" name="Picture 4" descr="op2"/>
          <p:cNvPicPr>
            <a:picLocks noChangeAspect="1"/>
          </p:cNvPicPr>
          <p:nvPr/>
        </p:nvPicPr>
        <p:blipFill>
          <a:blip r:embed="rId2"/>
          <a:stretch>
            <a:fillRect/>
          </a:stretch>
        </p:blipFill>
        <p:spPr>
          <a:xfrm>
            <a:off x="160020" y="5476240"/>
            <a:ext cx="11872595" cy="10020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p2"/>
          <p:cNvPicPr>
            <a:picLocks noChangeAspect="1"/>
          </p:cNvPicPr>
          <p:nvPr/>
        </p:nvPicPr>
        <p:blipFill>
          <a:blip r:embed="rId1"/>
          <a:stretch>
            <a:fillRect/>
          </a:stretch>
        </p:blipFill>
        <p:spPr>
          <a:xfrm>
            <a:off x="609600" y="2667000"/>
            <a:ext cx="10972800" cy="1524000"/>
          </a:xfrm>
          <a:prstGeom prst="rect">
            <a:avLst/>
          </a:prstGeom>
        </p:spPr>
      </p:pic>
      <p:sp>
        <p:nvSpPr>
          <p:cNvPr id="5" name="Text Box 4"/>
          <p:cNvSpPr txBox="1"/>
          <p:nvPr/>
        </p:nvSpPr>
        <p:spPr>
          <a:xfrm>
            <a:off x="4041140" y="5738495"/>
            <a:ext cx="3337560" cy="368300"/>
          </a:xfrm>
          <a:prstGeom prst="rect">
            <a:avLst/>
          </a:prstGeom>
          <a:noFill/>
        </p:spPr>
        <p:txBody>
          <a:bodyPr wrap="square" rtlCol="0">
            <a:spAutoFit/>
          </a:bodyPr>
          <a:p>
            <a:r>
              <a:rPr lang="en-IN" altLang="en-US"/>
              <a:t>            Prediced Output </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501445"/>
            <a:ext cx="3293806" cy="492443"/>
          </a:xfrm>
          <a:prstGeom prst="rect">
            <a:avLst/>
          </a:prstGeom>
          <a:noFill/>
        </p:spPr>
        <p:txBody>
          <a:bodyPr wrap="square" rtlCol="0">
            <a:spAutoFit/>
          </a:bodyPr>
          <a:lstStyle/>
          <a:p>
            <a:r>
              <a:rPr lang="en-IN" sz="2600" dirty="0">
                <a:solidFill>
                  <a:srgbClr val="FF0000"/>
                </a:solidFill>
                <a:latin typeface="Times New Roman" panose="02020603050405020304" pitchFamily="18" charset="0"/>
                <a:cs typeface="Times New Roman" panose="02020603050405020304" pitchFamily="18" charset="0"/>
              </a:rPr>
              <a:t>   CONCLUSION</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24890" y="1082040"/>
            <a:ext cx="10271125" cy="5631180"/>
          </a:xfrm>
          <a:prstGeom prst="rect">
            <a:avLst/>
          </a:prstGeom>
          <a:noFill/>
        </p:spPr>
        <p:txBody>
          <a:bodyPr wrap="square" rtlCol="0">
            <a:spAutoFit/>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The profit prediction model developed in this study demonstrates the</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effectiveness of machine learning techniques in financial forecasting. By incorporating multiple regression models and Exploratory Data</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Analysis (EDA), the system provides accurate profit estimations</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based on financial expenditures. The findings highlight that R&amp;D</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Spend significantly influences company profits, followed by</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Marketing Spend and Administration Cost. The implementation of</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ensemble methods like Random Forest Regression improves</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prediction accuracy and reliability. This model serves as a valuable</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tool for investors and stakeholders, enabling data-driven investment</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decisions and minimizing financial risks.</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8440" y="403123"/>
            <a:ext cx="4060722"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CONTENTS</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76748" y="1602658"/>
            <a:ext cx="4227871" cy="3903954"/>
          </a:xfrm>
          <a:prstGeom prst="rect">
            <a:avLst/>
          </a:prstGeom>
          <a:noFill/>
        </p:spPr>
        <p:txBody>
          <a:bodyPr wrap="square" rtlCol="0">
            <a:spAutoFit/>
          </a:bodyPr>
          <a:lstStyle/>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Existing System</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Proposed System</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Algorithm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Output</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6025" y="452283"/>
            <a:ext cx="2762865" cy="492443"/>
          </a:xfrm>
          <a:prstGeom prst="rect">
            <a:avLst/>
          </a:prstGeom>
          <a:noFill/>
        </p:spPr>
        <p:txBody>
          <a:bodyPr wrap="square" rtlCol="0">
            <a:spAutoFit/>
          </a:bodyPr>
          <a:lstStyle/>
          <a:p>
            <a:r>
              <a:rPr lang="en-US" sz="2600" dirty="0">
                <a:solidFill>
                  <a:srgbClr val="FF0000"/>
                </a:solidFill>
                <a:latin typeface="Times New Roman" panose="02020603050405020304" pitchFamily="18" charset="0"/>
                <a:cs typeface="Times New Roman" panose="02020603050405020304" pitchFamily="18" charset="0"/>
              </a:rPr>
              <a:t>INTRODUCTION</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21690" y="1076960"/>
            <a:ext cx="10643235" cy="5251450"/>
          </a:xfrm>
          <a:prstGeom prst="rect">
            <a:avLst/>
          </a:prstGeom>
          <a:noFill/>
        </p:spPr>
        <p:txBody>
          <a:bodyPr wrap="square" rtlCol="0">
            <a:no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 A startup is a newly established company in which they have less amount of data regarding to the development of the company. Basic components of any startup such as Research and Development spend,Administration spend, Market spend these factors are common. With the help of this factors, we are predicting the profit. Building a profit prediction model helps an investor in various ways such as saving time and providing n an accuracy. Less amount time means an investor has required less amount of time to study performance of a company and profit. They just have to give simple inputs and they get easily prediction of a profit. In the term of accuracy models finds more accurate as it compares actual profit or predicting profit. Due to this it makes reliable model. Saving time of any individual is a great work, so we are trying to do it by our model and generating a reliable prediction model it makes more profitable work, it tends to investor make less amount of loss and save time to study about the company for investment</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5419" y="570271"/>
            <a:ext cx="4237704" cy="492443"/>
          </a:xfrm>
          <a:prstGeom prst="rect">
            <a:avLst/>
          </a:prstGeom>
          <a:noFill/>
        </p:spPr>
        <p:txBody>
          <a:bodyPr wrap="square" rtlCol="0">
            <a:spAutoFit/>
          </a:bodyPr>
          <a:lstStyle/>
          <a:p>
            <a:r>
              <a:rPr lang="en-US" sz="2600" dirty="0">
                <a:solidFill>
                  <a:srgbClr val="FF0000"/>
                </a:solidFill>
                <a:latin typeface="Times New Roman" panose="02020603050405020304" pitchFamily="18" charset="0"/>
                <a:cs typeface="Times New Roman" panose="02020603050405020304" pitchFamily="18" charset="0"/>
              </a:rPr>
              <a:t>    EXISTING SYSTEM</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92175" y="1264920"/>
            <a:ext cx="10407650" cy="6017895"/>
          </a:xfrm>
          <a:prstGeom prst="rect">
            <a:avLst/>
          </a:prstGeom>
          <a:noFill/>
        </p:spPr>
        <p:txBody>
          <a:bodyPr wrap="square" rtlCol="0">
            <a:noAutofit/>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The existing system With the help of single independent variable like</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investment cost of a company the profit of the company is predicted. Existing system uses linear regression for predicting the profit inwhich it uses single independent variable to predict the value of a dependent variable by building a regression line with the given data and therefore calculating dependent variable using with thatregression line. Other techniques also their such as Random Forest and Classification tree that uses lot of independent variables to predict the value of dependent variable but these techniques work best for</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 some given of them but not for all.</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0219" y="589935"/>
            <a:ext cx="3765755" cy="492443"/>
          </a:xfrm>
          <a:prstGeom prst="rect">
            <a:avLst/>
          </a:prstGeom>
          <a:noFill/>
        </p:spPr>
        <p:txBody>
          <a:bodyPr wrap="square" rtlCol="0">
            <a:spAutoFit/>
          </a:bodyPr>
          <a:lstStyle/>
          <a:p>
            <a:r>
              <a:rPr lang="en-US" sz="2600" dirty="0">
                <a:solidFill>
                  <a:srgbClr val="FF0000"/>
                </a:solidFill>
                <a:latin typeface="Times New Roman" panose="02020603050405020304" pitchFamily="18" charset="0"/>
                <a:cs typeface="Times New Roman" panose="02020603050405020304" pitchFamily="18" charset="0"/>
              </a:rPr>
              <a:t>PROPOSED SYSTEM</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09955" y="1225550"/>
            <a:ext cx="10565130" cy="5631180"/>
          </a:xfrm>
          <a:prstGeom prst="rect">
            <a:avLst/>
          </a:prstGeom>
          <a:noFill/>
        </p:spPr>
        <p:txBody>
          <a:bodyPr wrap="square" rtlCol="0">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The proposed system aims to develop an efficient and accurate profit prediction model for companies using machine learning techniques. The system will take financial expenditure inputs such as R&amp;D Spend, Administration Cost, and Marketing Spend to predict the expected profit of a company. The proposed approach includes multiple regression models to identify the most suitable algorithm for accurate prediction.The system follows a structured workflow, beginning with data collection and preprocessing. The dataset is cleaned to handle missing values, remove outliers, and normalize numerical values to ensure consistency. The main task is to predict the value of predicted value as compared to the actual value (dependent variable). With the help of the dataset that belongs to the company previous performance. The techniques we are using gives us more accurate</a:t>
            </a:r>
            <a:endParaRPr lang="en-US" altLang="en-US" sz="2000" dirty="0">
              <a:latin typeface="Times New Roman" panose="02020603050405020304" pitchFamily="18" charset="0"/>
              <a:cs typeface="Times New Roman" panose="02020603050405020304" pitchFamily="18" charset="0"/>
            </a:endParaRPr>
          </a:p>
          <a:p>
            <a:pPr algn="just">
              <a:lnSpc>
                <a:spcPct val="150000"/>
              </a:lnSpc>
            </a:pPr>
            <a:r>
              <a:rPr lang="en-US" altLang="en-US" sz="2000" dirty="0">
                <a:latin typeface="Times New Roman" panose="02020603050405020304" pitchFamily="18" charset="0"/>
                <a:cs typeface="Times New Roman" panose="02020603050405020304" pitchFamily="18" charset="0"/>
              </a:rPr>
              <a:t>result and the prediction of profit an average from all the predicted values of the dependent variable is figure out and get output as the predicted dependent variable.</a:t>
            </a:r>
            <a:endParaRPr lang="en-US" alt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8877" y="275303"/>
            <a:ext cx="3854245" cy="492443"/>
          </a:xfrm>
          <a:prstGeom prst="rect">
            <a:avLst/>
          </a:prstGeom>
          <a:noFill/>
        </p:spPr>
        <p:txBody>
          <a:bodyPr wrap="square" rtlCol="0">
            <a:spAutoFit/>
          </a:bodyPr>
          <a:lstStyle/>
          <a:p>
            <a:r>
              <a:rPr lang="en-US" sz="2600" dirty="0">
                <a:solidFill>
                  <a:srgbClr val="FF0000"/>
                </a:solidFill>
                <a:latin typeface="Times New Roman" panose="02020603050405020304" pitchFamily="18" charset="0"/>
                <a:cs typeface="Times New Roman" panose="02020603050405020304" pitchFamily="18" charset="0"/>
              </a:rPr>
              <a:t>      ALGORITHM</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97974" y="767746"/>
            <a:ext cx="10196050" cy="5631180"/>
          </a:xfrm>
          <a:prstGeom prst="rect">
            <a:avLst/>
          </a:prstGeom>
          <a:noFill/>
        </p:spPr>
        <p:txBody>
          <a:bodyPr wrap="square" rtlCol="0">
            <a:spAutoFit/>
          </a:bodyPr>
          <a:lstStyle/>
          <a:p>
            <a:pPr indent="0">
              <a:lnSpc>
                <a:spcPct val="150000"/>
              </a:lnSpc>
              <a:buNone/>
            </a:pPr>
            <a:r>
              <a:rPr lang="en-US" altLang="en-US" sz="2400" dirty="0">
                <a:latin typeface="Times New Roman" panose="02020603050405020304" pitchFamily="18" charset="0"/>
                <a:cs typeface="Times New Roman" panose="02020603050405020304" pitchFamily="18" charset="0"/>
              </a:rPr>
              <a:t>Random Forest Regression is an ensemble learning technique that</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improves prediction accuracy by combining multiple decision trees. The methodology of Random Forest Regression for profit prediction</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consists of the following steps:</a:t>
            </a:r>
            <a:endParaRPr lang="en-US" altLang="en-US" sz="2400" dirty="0">
              <a:latin typeface="Times New Roman" panose="02020603050405020304" pitchFamily="18" charset="0"/>
              <a:cs typeface="Times New Roman" panose="02020603050405020304" pitchFamily="18" charset="0"/>
            </a:endParaRPr>
          </a:p>
          <a:p>
            <a:pPr indent="0">
              <a:lnSpc>
                <a:spcPct val="150000"/>
              </a:lnSpc>
              <a:buNone/>
            </a:pPr>
            <a:r>
              <a:rPr lang="en-US" altLang="en-US" sz="2400" b="1" dirty="0">
                <a:latin typeface="Times New Roman" panose="02020603050405020304" pitchFamily="18" charset="0"/>
                <a:cs typeface="Times New Roman" panose="02020603050405020304" pitchFamily="18" charset="0"/>
              </a:rPr>
              <a:t>Data Preprocessing:</a:t>
            </a:r>
            <a:r>
              <a:rPr lang="en-US" altLang="en-US" sz="24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indent="0">
              <a:lnSpc>
                <a:spcPct val="150000"/>
              </a:lnSpc>
              <a:buNone/>
            </a:pPr>
            <a:r>
              <a:rPr lang="en-US" alt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dataset is cleaned, missing values are</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handled, and data is normalized to improve the model’s performance. </a:t>
            </a:r>
            <a:endParaRPr lang="en-US" altLang="en-US" sz="2400" dirty="0">
              <a:latin typeface="Times New Roman" panose="02020603050405020304" pitchFamily="18" charset="0"/>
              <a:cs typeface="Times New Roman" panose="02020603050405020304" pitchFamily="18" charset="0"/>
            </a:endParaRPr>
          </a:p>
          <a:p>
            <a:pPr indent="0">
              <a:lnSpc>
                <a:spcPct val="150000"/>
              </a:lnSpc>
              <a:buNone/>
            </a:pPr>
            <a:r>
              <a:rPr lang="en-US" altLang="en-US" sz="2400" b="1" dirty="0">
                <a:latin typeface="Times New Roman" panose="02020603050405020304" pitchFamily="18" charset="0"/>
                <a:cs typeface="Times New Roman" panose="02020603050405020304" pitchFamily="18" charset="0"/>
              </a:rPr>
              <a:t>Feature Selection:</a:t>
            </a:r>
            <a:r>
              <a:rPr lang="en-US" altLang="en-US" sz="24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indent="0">
              <a:lnSpc>
                <a:spcPct val="150000"/>
              </a:lnSpc>
              <a:buNone/>
            </a:pPr>
            <a:r>
              <a:rPr lang="en-US" alt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Important variables such as R&amp;D Spend, Administration Cost, and Marketing Spend are selected as</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independent variables, while profit is the dependent variable. </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5742" y="889843"/>
            <a:ext cx="10726993" cy="5631180"/>
          </a:xfrm>
          <a:prstGeom prst="rect">
            <a:avLst/>
          </a:prstGeom>
          <a:noFill/>
        </p:spPr>
        <p:txBody>
          <a:bodyPr wrap="square" rtlCol="0">
            <a:spAutoFit/>
          </a:bodyPr>
          <a:lstStyle/>
          <a:p>
            <a:pPr indent="0">
              <a:lnSpc>
                <a:spcPct val="150000"/>
              </a:lnSpc>
              <a:buNone/>
            </a:pPr>
            <a:r>
              <a:rPr lang="en-US" altLang="en-US" sz="2400" b="1" dirty="0">
                <a:latin typeface="Times New Roman" panose="02020603050405020304" pitchFamily="18" charset="0"/>
                <a:cs typeface="Times New Roman" panose="02020603050405020304" pitchFamily="18" charset="0"/>
                <a:sym typeface="+mn-ea"/>
              </a:rPr>
              <a:t>Dataset Splitting: </a:t>
            </a:r>
            <a:endParaRPr lang="en-US" altLang="en-US" sz="2400" b="1"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dirty="0">
                <a:latin typeface="Times New Roman" panose="02020603050405020304" pitchFamily="18" charset="0"/>
                <a:cs typeface="Times New Roman" panose="02020603050405020304" pitchFamily="18" charset="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The dataset is divided into training and testing sets</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to evaluate model performance effectively. </a:t>
            </a:r>
            <a:endParaRPr lang="en-US" altLang="en-US" sz="2400"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b="1" dirty="0">
                <a:latin typeface="Times New Roman" panose="02020603050405020304" pitchFamily="18" charset="0"/>
                <a:cs typeface="Times New Roman" panose="02020603050405020304" pitchFamily="18" charset="0"/>
                <a:sym typeface="+mn-ea"/>
              </a:rPr>
              <a:t>Model Training:</a:t>
            </a:r>
            <a:endParaRPr lang="en-US" altLang="en-US" sz="2400" b="1"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dirty="0">
                <a:latin typeface="Times New Roman" panose="02020603050405020304" pitchFamily="18" charset="0"/>
                <a:cs typeface="Times New Roman" panose="02020603050405020304" pitchFamily="18" charset="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Multiple decision trees are created using different</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subsets of the dataset. Each tree is trained on a random sample using</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bootstrapping. </a:t>
            </a:r>
            <a:endParaRPr lang="en-US" altLang="en-US" sz="2400"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b="1" dirty="0">
                <a:latin typeface="Times New Roman" panose="02020603050405020304" pitchFamily="18" charset="0"/>
                <a:cs typeface="Times New Roman" panose="02020603050405020304" pitchFamily="18" charset="0"/>
                <a:sym typeface="+mn-ea"/>
              </a:rPr>
              <a:t>Prediction: </a:t>
            </a:r>
            <a:endParaRPr lang="en-US" altLang="en-US" sz="2400" b="1"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b="1" dirty="0">
                <a:latin typeface="Times New Roman" panose="02020603050405020304" pitchFamily="18" charset="0"/>
                <a:cs typeface="Times New Roman" panose="02020603050405020304" pitchFamily="18" charset="0"/>
                <a:sym typeface="+mn-ea"/>
              </a:rPr>
              <a:t> </a:t>
            </a:r>
            <a:r>
              <a:rPr lang="en-IN" altLang="en-US" sz="2400" b="1"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The Random Forest model aggregates predictions from</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all decision trees to determine the final output by averaging the</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predicted values. </a:t>
            </a:r>
            <a:endParaRPr lang="en-US" altLang="en-US" sz="2400" dirty="0">
              <a:latin typeface="Times New Roman" panose="02020603050405020304" pitchFamily="18" charset="0"/>
              <a:cs typeface="Times New Roman" panose="02020603050405020304" pitchFamily="18" charset="0"/>
              <a:sym typeface="+mn-ea"/>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258" y="443865"/>
            <a:ext cx="11071122" cy="5446395"/>
          </a:xfrm>
          <a:prstGeom prst="rect">
            <a:avLst/>
          </a:prstGeom>
          <a:noFill/>
        </p:spPr>
        <p:txBody>
          <a:bodyPr wrap="square" rtlCol="0">
            <a:spAutoFit/>
          </a:bodyPr>
          <a:lstStyle/>
          <a:p>
            <a:pPr indent="0">
              <a:lnSpc>
                <a:spcPct val="150000"/>
              </a:lnSpc>
              <a:buNone/>
            </a:pPr>
            <a:r>
              <a:rPr lang="en-US" altLang="en-US" sz="2400" b="1" dirty="0">
                <a:latin typeface="Times New Roman" panose="02020603050405020304" pitchFamily="18" charset="0"/>
                <a:cs typeface="Times New Roman" panose="02020603050405020304" pitchFamily="18" charset="0"/>
                <a:sym typeface="+mn-ea"/>
              </a:rPr>
              <a:t>Performance Evaluation:</a:t>
            </a:r>
            <a:endParaRPr lang="en-US" altLang="en-US" sz="2400" b="1"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b="1" dirty="0">
                <a:latin typeface="Times New Roman" panose="02020603050405020304" pitchFamily="18" charset="0"/>
                <a:cs typeface="Times New Roman" panose="02020603050405020304" pitchFamily="18" charset="0"/>
                <a:sym typeface="+mn-ea"/>
              </a:rPr>
              <a:t> </a:t>
            </a:r>
            <a:r>
              <a:rPr lang="en-IN" altLang="en-US" sz="2400" b="1"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 The model's accuracy is assessed using</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metrics such as Mean Absolute Error (MAE), Mean Squared Error</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(MSE), and R-Squared Score (R²). </a:t>
            </a:r>
            <a:r>
              <a:rPr lang="en-US" altLang="en-US" sz="2400" b="1" dirty="0">
                <a:latin typeface="Times New Roman" panose="02020603050405020304" pitchFamily="18" charset="0"/>
                <a:cs typeface="Times New Roman" panose="02020603050405020304" pitchFamily="18" charset="0"/>
                <a:sym typeface="+mn-ea"/>
              </a:rPr>
              <a:t>Hyperparameter Tuning: </a:t>
            </a:r>
            <a:endParaRPr lang="en-US" altLang="en-US" sz="2400" b="1"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dirty="0">
                <a:latin typeface="Times New Roman" panose="02020603050405020304" pitchFamily="18" charset="0"/>
                <a:cs typeface="Times New Roman" panose="02020603050405020304" pitchFamily="18" charset="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The number of trees (n_estimators), maximum depth, and other hyperparameters are optimized to enhance</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model accuracy. </a:t>
            </a:r>
            <a:endParaRPr lang="en-US" altLang="en-US" sz="2400"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dirty="0">
                <a:latin typeface="Times New Roman" panose="02020603050405020304" pitchFamily="18" charset="0"/>
                <a:cs typeface="Times New Roman" panose="02020603050405020304" pitchFamily="18" charset="0"/>
                <a:sym typeface="+mn-ea"/>
              </a:rPr>
              <a:t> </a:t>
            </a:r>
            <a:r>
              <a:rPr lang="en-US" altLang="en-US" sz="2400" b="1" dirty="0">
                <a:latin typeface="Times New Roman" panose="02020603050405020304" pitchFamily="18" charset="0"/>
                <a:cs typeface="Times New Roman" panose="02020603050405020304" pitchFamily="18" charset="0"/>
                <a:sym typeface="+mn-ea"/>
              </a:rPr>
              <a:t>Visualization: </a:t>
            </a:r>
            <a:endParaRPr lang="en-US" altLang="en-US" sz="2400" b="1" dirty="0">
              <a:latin typeface="Times New Roman" panose="02020603050405020304" pitchFamily="18" charset="0"/>
              <a:cs typeface="Times New Roman" panose="02020603050405020304" pitchFamily="18" charset="0"/>
              <a:sym typeface="+mn-ea"/>
            </a:endParaRPr>
          </a:p>
          <a:p>
            <a:pPr indent="0">
              <a:lnSpc>
                <a:spcPct val="150000"/>
              </a:lnSpc>
              <a:buNone/>
            </a:pPr>
            <a:r>
              <a:rPr lang="en-US" altLang="en-US" sz="2400" dirty="0">
                <a:latin typeface="Times New Roman" panose="02020603050405020304" pitchFamily="18" charset="0"/>
                <a:cs typeface="Times New Roman" panose="02020603050405020304" pitchFamily="18" charset="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Feature importance is analyzed using bar charts, and</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predicted vs. actual profit values are plotted to interpret model</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performance.</a:t>
            </a:r>
            <a:endParaRPr lang="en-US" altLang="en-US" sz="2400" dirty="0">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7097" y="314632"/>
            <a:ext cx="4001729" cy="492443"/>
          </a:xfrm>
          <a:prstGeom prst="rect">
            <a:avLst/>
          </a:prstGeom>
          <a:noFill/>
        </p:spPr>
        <p:txBody>
          <a:bodyPr wrap="square" rtlCol="0">
            <a:spAutoFit/>
          </a:bodyPr>
          <a:lstStyle/>
          <a:p>
            <a:r>
              <a:rPr lang="en-IN" sz="2600" dirty="0">
                <a:solidFill>
                  <a:srgbClr val="FF0000"/>
                </a:solidFill>
                <a:latin typeface="Times New Roman" panose="02020603050405020304" pitchFamily="18" charset="0"/>
                <a:cs typeface="Times New Roman" panose="02020603050405020304" pitchFamily="18" charset="0"/>
              </a:rPr>
              <a:t>    IMPLEMENTATION</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52052" y="923025"/>
            <a:ext cx="10068232" cy="5077460"/>
          </a:xfrm>
          <a:prstGeom prst="rect">
            <a:avLst/>
          </a:prstGeom>
          <a:noFill/>
        </p:spPr>
        <p:txBody>
          <a:bodyPr wrap="square" rtlCol="0">
            <a:spAutoFit/>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By implementing Random Forest Regression, the proposed system</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enhances prediction reliability by reducing overfitting and improving</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accuracy through multiple decision trees. This methodology ensures</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that investors and stakeholders receive robust and precise profit</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predictions</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Load the dataset and perform data cleaning. </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Conduct Exploratory Data Analysis (EDA) to visualize correlations. </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Split the dataset into training and testing sets. </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Train multiple regression models including Random Forest</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Regression.</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 Evaluate model performance using regression metrics.</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5985</Words>
  <Application>WPS Slides</Application>
  <PresentationFormat>Widescreen</PresentationFormat>
  <Paragraphs>75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Microsoft YaHei</vt:lpstr>
      <vt:lpstr>Arial Unicode MS</vt:lpstr>
      <vt:lpstr>Calibri Light</vt:lpstr>
      <vt:lpstr>Calibri</vt:lpstr>
      <vt:lpstr>Office Theme</vt:lpstr>
      <vt:lpstr>COMPANY PROFIT PREDICTION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sathvika reddy damera</dc:creator>
  <cp:lastModifiedBy>Sai Charitha</cp:lastModifiedBy>
  <cp:revision>4</cp:revision>
  <dcterms:created xsi:type="dcterms:W3CDTF">2025-03-23T06:56:00Z</dcterms:created>
  <dcterms:modified xsi:type="dcterms:W3CDTF">2025-04-02T06:50:39Z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00CB4FEE772442D6B620B80DAA1D59E5_12</vt:lpwstr>
  </property>
  <property fmtid="{D5CDD505-2E9C-101B-9397-08002B2CF9AE}" pid="3" name="KSOProductBuildVer">
    <vt:lpwstr>1033-12.2.0.20782</vt:lpwstr>
  </property>
</Properties>
</file>