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2" r:id="rId1"/>
  </p:sldMasterIdLst>
  <p:sldIdLst>
    <p:sldId id="256" r:id="rId2"/>
    <p:sldId id="258" r:id="rId3"/>
    <p:sldId id="259" r:id="rId4"/>
    <p:sldId id="260" r:id="rId5"/>
    <p:sldId id="264" r:id="rId6"/>
    <p:sldId id="261" r:id="rId7"/>
    <p:sldId id="263" r:id="rId8"/>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26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92808" y="1138428"/>
            <a:ext cx="14127480" cy="6062472"/>
          </a:xfrm>
        </p:spPr>
        <p:txBody>
          <a:bodyPr anchor="b">
            <a:normAutofit/>
          </a:bodyPr>
          <a:lstStyle>
            <a:lvl1pPr algn="l">
              <a:lnSpc>
                <a:spcPct val="85000"/>
              </a:lnSpc>
              <a:defRPr sz="108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92808" y="7200900"/>
            <a:ext cx="14127480" cy="2537460"/>
          </a:xfrm>
        </p:spPr>
        <p:txBody>
          <a:bodyPr>
            <a:normAutofit/>
          </a:bodyPr>
          <a:lstStyle>
            <a:lvl1pPr marL="0" indent="0" algn="l">
              <a:buNone/>
              <a:defRPr sz="3300" baseline="0">
                <a:solidFill>
                  <a:schemeClr val="tx1">
                    <a:lumMod val="75000"/>
                  </a:schemeClr>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D8BD707-D9CF-40AE-B4C6-C98DA3205C09}" type="datetimeFigureOut">
              <a:rPr lang="en-US" smtClean="0"/>
              <a:t>5/29/2025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6F15528-21DE-4FAA-801E-634DDDAF4B2B}" type="slidenum">
              <a:rPr lang="en-IN" smtClean="0"/>
              <a:t>‹#›</a:t>
            </a:fld>
            <a:endParaRPr lang="en-IN"/>
          </a:p>
        </p:txBody>
      </p:sp>
      <p:sp>
        <p:nvSpPr>
          <p:cNvPr id="7" name="Rectangle 6"/>
          <p:cNvSpPr/>
          <p:nvPr/>
        </p:nvSpPr>
        <p:spPr>
          <a:xfrm>
            <a:off x="0" y="0"/>
            <a:ext cx="6858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96054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3015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73050" y="571500"/>
            <a:ext cx="3714750" cy="8846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571500"/>
            <a:ext cx="11601450" cy="8846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9775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2583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92808" y="1138428"/>
            <a:ext cx="14127480" cy="6062472"/>
          </a:xfrm>
        </p:spPr>
        <p:txBody>
          <a:bodyPr anchor="b">
            <a:normAutofit/>
          </a:bodyPr>
          <a:lstStyle>
            <a:lvl1pPr>
              <a:lnSpc>
                <a:spcPct val="85000"/>
              </a:lnSpc>
              <a:defRPr sz="10800" b="0"/>
            </a:lvl1pPr>
          </a:lstStyle>
          <a:p>
            <a:r>
              <a:rPr lang="en-US" smtClean="0"/>
              <a:t>Click to edit Master title style</a:t>
            </a:r>
            <a:endParaRPr lang="en-US" dirty="0"/>
          </a:p>
        </p:txBody>
      </p:sp>
      <p:sp>
        <p:nvSpPr>
          <p:cNvPr id="3" name="Text Placeholder 2"/>
          <p:cNvSpPr>
            <a:spLocks noGrp="1"/>
          </p:cNvSpPr>
          <p:nvPr>
            <p:ph type="body" idx="1"/>
          </p:nvPr>
        </p:nvSpPr>
        <p:spPr>
          <a:xfrm>
            <a:off x="1892808" y="7200900"/>
            <a:ext cx="14127480" cy="2537460"/>
          </a:xfrm>
        </p:spPr>
        <p:txBody>
          <a:bodyPr anchor="t">
            <a:normAutofit/>
          </a:bodyPr>
          <a:lstStyle>
            <a:lvl1pPr marL="0" indent="0">
              <a:buNone/>
              <a:defRPr sz="33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7" name="Rectangle 6"/>
          <p:cNvSpPr/>
          <p:nvPr/>
        </p:nvSpPr>
        <p:spPr>
          <a:xfrm>
            <a:off x="0" y="0"/>
            <a:ext cx="6858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353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92808" y="2743201"/>
            <a:ext cx="6720840" cy="6527006"/>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189720" y="2743201"/>
            <a:ext cx="6720840" cy="6527006"/>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5340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92808" y="2570483"/>
            <a:ext cx="6720840" cy="1097280"/>
          </a:xfrm>
        </p:spPr>
        <p:txBody>
          <a:bodyPr anchor="b">
            <a:normAutofit/>
          </a:bodyPr>
          <a:lstStyle>
            <a:lvl1pPr marL="0" indent="0">
              <a:spcBef>
                <a:spcPts val="0"/>
              </a:spcBef>
              <a:buNone/>
              <a:defRPr sz="3000" b="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1892808" y="3761325"/>
            <a:ext cx="6720840" cy="5496975"/>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189720" y="2570483"/>
            <a:ext cx="6720840" cy="1097280"/>
          </a:xfrm>
        </p:spPr>
        <p:txBody>
          <a:bodyPr anchor="b">
            <a:normAutofit/>
          </a:bodyPr>
          <a:lstStyle>
            <a:lvl1pPr marL="0" indent="0">
              <a:lnSpc>
                <a:spcPct val="95000"/>
              </a:lnSpc>
              <a:spcBef>
                <a:spcPts val="0"/>
              </a:spcBef>
              <a:buNone/>
              <a:defRPr lang="en-US" sz="3000" b="0" kern="1200" dirty="0">
                <a:solidFill>
                  <a:schemeClr val="tx2"/>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3000"/>
              </a:spcBef>
              <a:buFontTx/>
              <a:buNone/>
            </a:pPr>
            <a:r>
              <a:rPr lang="en-US" smtClean="0"/>
              <a:t>Click to edit Master text styles</a:t>
            </a:r>
          </a:p>
        </p:txBody>
      </p:sp>
      <p:sp>
        <p:nvSpPr>
          <p:cNvPr id="6" name="Content Placeholder 5"/>
          <p:cNvSpPr>
            <a:spLocks noGrp="1"/>
          </p:cNvSpPr>
          <p:nvPr>
            <p:ph sz="quarter" idx="4"/>
          </p:nvPr>
        </p:nvSpPr>
        <p:spPr>
          <a:xfrm>
            <a:off x="9189720" y="3761325"/>
            <a:ext cx="6720840" cy="5496975"/>
          </a:xfrm>
        </p:spPr>
        <p:txBody>
          <a:bodyPr/>
          <a:lstStyle>
            <a:lvl1pPr>
              <a:defRPr sz="2700"/>
            </a:lvl1pPr>
            <a:lvl2pPr>
              <a:defRPr sz="24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5/29/2025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0334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5/29/2025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84393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5/29/2025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6762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685801"/>
            <a:ext cx="4800600" cy="2400296"/>
          </a:xfrm>
        </p:spPr>
        <p:txBody>
          <a:bodyPr anchor="b">
            <a:normAutofit/>
          </a:bodyPr>
          <a:lstStyle>
            <a:lvl1pPr>
              <a:defRPr sz="4800" b="0" baseline="0"/>
            </a:lvl1pPr>
          </a:lstStyle>
          <a:p>
            <a:r>
              <a:rPr lang="en-US" smtClean="0"/>
              <a:t>Click to edit Master title style</a:t>
            </a:r>
            <a:endParaRPr lang="en-US" dirty="0"/>
          </a:p>
        </p:txBody>
      </p:sp>
      <p:sp>
        <p:nvSpPr>
          <p:cNvPr id="3" name="Content Placeholder 2"/>
          <p:cNvSpPr>
            <a:spLocks noGrp="1"/>
          </p:cNvSpPr>
          <p:nvPr>
            <p:ph idx="1"/>
          </p:nvPr>
        </p:nvSpPr>
        <p:spPr>
          <a:xfrm>
            <a:off x="6756401" y="1028700"/>
            <a:ext cx="9118599" cy="822960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61872" y="3149602"/>
            <a:ext cx="4800600" cy="5715002"/>
          </a:xfrm>
        </p:spPr>
        <p:txBody>
          <a:bodyPr>
            <a:normAutofit/>
          </a:bodyPr>
          <a:lstStyle>
            <a:lvl1pPr marL="0" indent="0">
              <a:lnSpc>
                <a:spcPct val="114000"/>
              </a:lnSpc>
              <a:spcBef>
                <a:spcPts val="1200"/>
              </a:spcBef>
              <a:buNone/>
              <a:defRPr sz="19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453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7658100"/>
            <a:ext cx="16939260" cy="26289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71600" y="7886700"/>
            <a:ext cx="14973300" cy="1371600"/>
          </a:xfrm>
        </p:spPr>
        <p:txBody>
          <a:bodyPr anchor="b">
            <a:normAutofit/>
          </a:bodyPr>
          <a:lstStyle>
            <a:lvl1pPr>
              <a:defRPr sz="42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6939260" cy="7693385"/>
          </a:xfrm>
          <a:solidFill>
            <a:schemeClr val="accent1"/>
          </a:solidFill>
        </p:spPr>
        <p:txBody>
          <a:bodyPr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smtClean="0"/>
              <a:t>Click icon to add picture</a:t>
            </a:r>
            <a:endParaRPr lang="en-US" dirty="0"/>
          </a:p>
        </p:txBody>
      </p:sp>
      <p:sp>
        <p:nvSpPr>
          <p:cNvPr id="4" name="Text Placeholder 3"/>
          <p:cNvSpPr>
            <a:spLocks noGrp="1"/>
          </p:cNvSpPr>
          <p:nvPr>
            <p:ph type="body" sz="half" idx="2"/>
          </p:nvPr>
        </p:nvSpPr>
        <p:spPr>
          <a:xfrm>
            <a:off x="1371600" y="9162884"/>
            <a:ext cx="14973300" cy="895517"/>
          </a:xfrm>
        </p:spPr>
        <p:txBody>
          <a:bodyPr>
            <a:normAutofit/>
          </a:bodyPr>
          <a:lstStyle>
            <a:lvl1pPr marL="0" indent="0">
              <a:lnSpc>
                <a:spcPct val="100000"/>
              </a:lnSpc>
              <a:spcBef>
                <a:spcPts val="1200"/>
              </a:spcBef>
              <a:buNone/>
              <a:defRPr sz="1950">
                <a:solidFill>
                  <a:schemeClr val="bg1">
                    <a:lumMod val="85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6391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6939260" y="0"/>
            <a:ext cx="1371600" cy="10287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2808" y="548640"/>
            <a:ext cx="14538960" cy="198834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92808" y="2743201"/>
            <a:ext cx="12893040" cy="65270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6196314" y="1497806"/>
            <a:ext cx="2857499" cy="547688"/>
          </a:xfrm>
          <a:prstGeom prst="rect">
            <a:avLst/>
          </a:prstGeom>
        </p:spPr>
        <p:txBody>
          <a:bodyPr vert="horz" lIns="91440" tIns="45720" rIns="91440" bIns="45720" rtlCol="0" anchor="ctr"/>
          <a:lstStyle>
            <a:lvl1pPr algn="r">
              <a:defRPr sz="1575" b="0">
                <a:solidFill>
                  <a:schemeClr val="tx2">
                    <a:lumMod val="20000"/>
                    <a:lumOff val="80000"/>
                  </a:schemeClr>
                </a:solidFill>
              </a:defRPr>
            </a:lvl1pPr>
          </a:lstStyle>
          <a:p>
            <a:fld id="{1D8BD707-D9CF-40AE-B4C6-C98DA3205C09}" type="datetimeFigureOut">
              <a:rPr lang="en-US" smtClean="0"/>
              <a:t>5/29/2025</a:t>
            </a:fld>
            <a:endParaRPr lang="en-US"/>
          </a:p>
        </p:txBody>
      </p:sp>
      <p:sp>
        <p:nvSpPr>
          <p:cNvPr id="5" name="Footer Placeholder 4"/>
          <p:cNvSpPr>
            <a:spLocks noGrp="1"/>
          </p:cNvSpPr>
          <p:nvPr>
            <p:ph type="ftr" sz="quarter" idx="3"/>
          </p:nvPr>
        </p:nvSpPr>
        <p:spPr>
          <a:xfrm rot="16200000">
            <a:off x="14939012" y="6069806"/>
            <a:ext cx="5372100" cy="547688"/>
          </a:xfrm>
          <a:prstGeom prst="rect">
            <a:avLst/>
          </a:prstGeom>
        </p:spPr>
        <p:txBody>
          <a:bodyPr vert="horz" lIns="91440" tIns="45720" rIns="91440" bIns="45720" rtlCol="0" anchor="ctr"/>
          <a:lstStyle>
            <a:lvl1pPr algn="l">
              <a:defRPr sz="1575">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6939260" y="9258301"/>
            <a:ext cx="1371600" cy="890588"/>
          </a:xfrm>
          <a:prstGeom prst="rect">
            <a:avLst/>
          </a:prstGeom>
        </p:spPr>
        <p:txBody>
          <a:bodyPr vert="horz" lIns="45720" tIns="45720" rIns="45720" bIns="45720" rtlCol="0" anchor="ctr">
            <a:normAutofit/>
          </a:bodyPr>
          <a:lstStyle>
            <a:lvl1pPr algn="ctr">
              <a:defRPr sz="5400">
                <a:solidFill>
                  <a:schemeClr val="tx2">
                    <a:lumMod val="60000"/>
                    <a:lumOff val="40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6235761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defTabSz="1371600" rtl="0" eaLnBrk="1" latinLnBrk="0" hangingPunct="1">
        <a:lnSpc>
          <a:spcPct val="90000"/>
        </a:lnSpc>
        <a:spcBef>
          <a:spcPct val="0"/>
        </a:spcBef>
        <a:buNone/>
        <a:defRPr sz="6600" kern="1200" spc="-75" baseline="0">
          <a:solidFill>
            <a:schemeClr val="tx1"/>
          </a:solidFill>
          <a:latin typeface="+mj-lt"/>
          <a:ea typeface="+mj-ea"/>
          <a:cs typeface="+mj-cs"/>
        </a:defRPr>
      </a:lvl1pPr>
    </p:titleStyle>
    <p:bodyStyle>
      <a:lvl1pPr marL="274320" indent="-274320" algn="l" defTabSz="1371600" rtl="0" eaLnBrk="1" latinLnBrk="0" hangingPunct="1">
        <a:lnSpc>
          <a:spcPct val="95000"/>
        </a:lnSpc>
        <a:spcBef>
          <a:spcPts val="2100"/>
        </a:spcBef>
        <a:spcAft>
          <a:spcPts val="300"/>
        </a:spcAft>
        <a:buClr>
          <a:schemeClr val="accent1"/>
        </a:buClr>
        <a:buSzPct val="80000"/>
        <a:buFont typeface="Arial" pitchFamily="34" charset="0"/>
        <a:buChar char="•"/>
        <a:defRPr sz="2700" kern="1200" spc="15" baseline="0">
          <a:solidFill>
            <a:schemeClr val="tx1"/>
          </a:solidFill>
          <a:latin typeface="+mn-lt"/>
          <a:ea typeface="+mn-ea"/>
          <a:cs typeface="+mn-cs"/>
        </a:defRPr>
      </a:lvl1pPr>
      <a:lvl2pPr marL="685800" indent="-274320" algn="l" defTabSz="1371600" rtl="0" eaLnBrk="1" latinLnBrk="0" hangingPunct="1">
        <a:lnSpc>
          <a:spcPct val="90000"/>
        </a:lnSpc>
        <a:spcBef>
          <a:spcPts val="450"/>
        </a:spcBef>
        <a:spcAft>
          <a:spcPts val="450"/>
        </a:spcAft>
        <a:buClr>
          <a:schemeClr val="accent1"/>
        </a:buClr>
        <a:buFont typeface="Wingdings 2" pitchFamily="18" charset="2"/>
        <a:buChar char=""/>
        <a:defRPr sz="2400" kern="1200">
          <a:solidFill>
            <a:schemeClr val="tx1">
              <a:lumMod val="85000"/>
              <a:lumOff val="15000"/>
            </a:schemeClr>
          </a:solidFill>
          <a:latin typeface="+mn-lt"/>
          <a:ea typeface="+mn-ea"/>
          <a:cs typeface="+mn-cs"/>
        </a:defRPr>
      </a:lvl2pPr>
      <a:lvl3pPr marL="1097280" indent="-274320" algn="l" defTabSz="1371600" rtl="0" eaLnBrk="1" latinLnBrk="0" hangingPunct="1">
        <a:lnSpc>
          <a:spcPct val="90000"/>
        </a:lnSpc>
        <a:spcBef>
          <a:spcPts val="450"/>
        </a:spcBef>
        <a:spcAft>
          <a:spcPts val="450"/>
        </a:spcAft>
        <a:buClr>
          <a:schemeClr val="accent1"/>
        </a:buClr>
        <a:buFont typeface="Wingdings 2" pitchFamily="18" charset="2"/>
        <a:buChar char=""/>
        <a:defRPr sz="2100" kern="1200">
          <a:solidFill>
            <a:schemeClr val="tx1">
              <a:lumMod val="85000"/>
              <a:lumOff val="15000"/>
            </a:schemeClr>
          </a:solidFill>
          <a:latin typeface="+mn-lt"/>
          <a:ea typeface="+mn-ea"/>
          <a:cs typeface="+mn-cs"/>
        </a:defRPr>
      </a:lvl3pPr>
      <a:lvl4pPr marL="1508760" indent="-274320" algn="l" defTabSz="1371600" rtl="0" eaLnBrk="1" latinLnBrk="0" hangingPunct="1">
        <a:lnSpc>
          <a:spcPct val="90000"/>
        </a:lnSpc>
        <a:spcBef>
          <a:spcPts val="450"/>
        </a:spcBef>
        <a:spcAft>
          <a:spcPts val="450"/>
        </a:spcAft>
        <a:buClr>
          <a:schemeClr val="accent1"/>
        </a:buClr>
        <a:buFont typeface="Wingdings 2" pitchFamily="18" charset="2"/>
        <a:buChar char=""/>
        <a:defRPr sz="2100" kern="1200">
          <a:solidFill>
            <a:schemeClr val="tx1">
              <a:lumMod val="85000"/>
              <a:lumOff val="15000"/>
            </a:schemeClr>
          </a:solidFill>
          <a:latin typeface="+mn-lt"/>
          <a:ea typeface="+mn-ea"/>
          <a:cs typeface="+mn-cs"/>
        </a:defRPr>
      </a:lvl4pPr>
      <a:lvl5pPr marL="1920240" indent="-274320" algn="l" defTabSz="1371600" rtl="0" eaLnBrk="1" latinLnBrk="0" hangingPunct="1">
        <a:lnSpc>
          <a:spcPct val="90000"/>
        </a:lnSpc>
        <a:spcBef>
          <a:spcPts val="450"/>
        </a:spcBef>
        <a:spcAft>
          <a:spcPts val="450"/>
        </a:spcAft>
        <a:buClr>
          <a:schemeClr val="accent1"/>
        </a:buClr>
        <a:buFont typeface="Wingdings 2" pitchFamily="18" charset="2"/>
        <a:buChar char=""/>
        <a:defRPr sz="2100" kern="1200">
          <a:solidFill>
            <a:schemeClr val="tx1">
              <a:lumMod val="85000"/>
              <a:lumOff val="15000"/>
            </a:schemeClr>
          </a:solidFill>
          <a:latin typeface="+mn-lt"/>
          <a:ea typeface="+mn-ea"/>
          <a:cs typeface="+mn-cs"/>
        </a:defRPr>
      </a:lvl5pPr>
      <a:lvl6pPr marL="2400000" indent="-342900" algn="l" defTabSz="1371600" rtl="0" eaLnBrk="1" latinLnBrk="0" hangingPunct="1">
        <a:lnSpc>
          <a:spcPct val="90000"/>
        </a:lnSpc>
        <a:spcBef>
          <a:spcPts val="450"/>
        </a:spcBef>
        <a:spcAft>
          <a:spcPts val="450"/>
        </a:spcAft>
        <a:buClr>
          <a:schemeClr val="accent1"/>
        </a:buClr>
        <a:buFont typeface="Wingdings 2" pitchFamily="18" charset="2"/>
        <a:buChar char=""/>
        <a:defRPr sz="2100" kern="1200">
          <a:solidFill>
            <a:schemeClr val="tx1">
              <a:lumMod val="85000"/>
              <a:lumOff val="15000"/>
            </a:schemeClr>
          </a:solidFill>
          <a:latin typeface="+mn-lt"/>
          <a:ea typeface="+mn-ea"/>
          <a:cs typeface="+mn-cs"/>
        </a:defRPr>
      </a:lvl6pPr>
      <a:lvl7pPr marL="2850000" indent="-342900" algn="l" defTabSz="1371600" rtl="0" eaLnBrk="1" latinLnBrk="0" hangingPunct="1">
        <a:lnSpc>
          <a:spcPct val="90000"/>
        </a:lnSpc>
        <a:spcBef>
          <a:spcPts val="450"/>
        </a:spcBef>
        <a:spcAft>
          <a:spcPts val="450"/>
        </a:spcAft>
        <a:buClr>
          <a:schemeClr val="accent1"/>
        </a:buClr>
        <a:buFont typeface="Wingdings 2" pitchFamily="18" charset="2"/>
        <a:buChar char=""/>
        <a:defRPr sz="2100" kern="1200">
          <a:solidFill>
            <a:schemeClr val="tx1">
              <a:lumMod val="85000"/>
              <a:lumOff val="15000"/>
            </a:schemeClr>
          </a:solidFill>
          <a:latin typeface="+mn-lt"/>
          <a:ea typeface="+mn-ea"/>
          <a:cs typeface="+mn-cs"/>
        </a:defRPr>
      </a:lvl7pPr>
      <a:lvl8pPr marL="3300000" indent="-342900" algn="l" defTabSz="1371600" rtl="0" eaLnBrk="1" latinLnBrk="0" hangingPunct="1">
        <a:lnSpc>
          <a:spcPct val="90000"/>
        </a:lnSpc>
        <a:spcBef>
          <a:spcPts val="450"/>
        </a:spcBef>
        <a:spcAft>
          <a:spcPts val="450"/>
        </a:spcAft>
        <a:buClr>
          <a:schemeClr val="accent1"/>
        </a:buClr>
        <a:buFont typeface="Wingdings 2" pitchFamily="18" charset="2"/>
        <a:buChar char=""/>
        <a:defRPr sz="2100" kern="1200">
          <a:solidFill>
            <a:schemeClr val="tx1">
              <a:lumMod val="85000"/>
              <a:lumOff val="15000"/>
            </a:schemeClr>
          </a:solidFill>
          <a:latin typeface="+mn-lt"/>
          <a:ea typeface="+mn-ea"/>
          <a:cs typeface="+mn-cs"/>
        </a:defRPr>
      </a:lvl8pPr>
      <a:lvl9pPr marL="3750000" indent="-342900" algn="l" defTabSz="1371600" rtl="0" eaLnBrk="1" latinLnBrk="0" hangingPunct="1">
        <a:lnSpc>
          <a:spcPct val="90000"/>
        </a:lnSpc>
        <a:spcBef>
          <a:spcPts val="450"/>
        </a:spcBef>
        <a:spcAft>
          <a:spcPts val="450"/>
        </a:spcAft>
        <a:buClr>
          <a:schemeClr val="accent1"/>
        </a:buClr>
        <a:buFont typeface="Wingdings 2" pitchFamily="18" charset="2"/>
        <a:buChar char=""/>
        <a:defRPr sz="2100" kern="1200">
          <a:solidFill>
            <a:schemeClr val="tx1">
              <a:lumMod val="85000"/>
              <a:lumOff val="1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71800" y="2247900"/>
            <a:ext cx="11887200" cy="4154984"/>
          </a:xfrm>
          <a:prstGeom prst="rect">
            <a:avLst/>
          </a:prstGeom>
          <a:noFill/>
        </p:spPr>
        <p:txBody>
          <a:bodyPr wrap="square" rtlCol="0">
            <a:spAutoFit/>
          </a:bodyPr>
          <a:lstStyle/>
          <a:p>
            <a:pPr algn="ctr"/>
            <a:r>
              <a:rPr lang="en-US" sz="13800" dirty="0" err="1" smtClean="0">
                <a:solidFill>
                  <a:srgbClr val="FF0000"/>
                </a:solidFill>
                <a:latin typeface="Bahnschrift SemiBold SemiConden" panose="020B0502040204020203" pitchFamily="34" charset="0"/>
              </a:rPr>
              <a:t>HydroPulseAI</a:t>
            </a:r>
            <a:r>
              <a:rPr lang="en-US" sz="8800" dirty="0" smtClean="0">
                <a:solidFill>
                  <a:srgbClr val="FF0000"/>
                </a:solidFill>
                <a:latin typeface="Bahnschrift SemiBold SemiConden" panose="020B0502040204020203" pitchFamily="34" charset="0"/>
              </a:rPr>
              <a:t> </a:t>
            </a:r>
            <a:r>
              <a:rPr lang="en-US" sz="6600" dirty="0">
                <a:solidFill>
                  <a:schemeClr val="bg1">
                    <a:lumMod val="75000"/>
                  </a:schemeClr>
                </a:solidFill>
              </a:rPr>
              <a:t/>
            </a:r>
            <a:br>
              <a:rPr lang="en-US" sz="6600" dirty="0">
                <a:solidFill>
                  <a:schemeClr val="bg1">
                    <a:lumMod val="75000"/>
                  </a:schemeClr>
                </a:solidFill>
              </a:rPr>
            </a:br>
            <a:r>
              <a:rPr lang="en-US" sz="6600" dirty="0" smtClean="0">
                <a:solidFill>
                  <a:schemeClr val="bg1">
                    <a:lumMod val="75000"/>
                  </a:schemeClr>
                </a:solidFill>
              </a:rPr>
              <a:t> </a:t>
            </a:r>
            <a:r>
              <a:rPr lang="en-US" sz="6000" dirty="0" smtClean="0">
                <a:solidFill>
                  <a:srgbClr val="92D050"/>
                </a:solidFill>
              </a:rPr>
              <a:t>Empowering a Sustainable Future for Water Management</a:t>
            </a:r>
            <a:endParaRPr lang="en-IN" sz="6000" dirty="0">
              <a:solidFill>
                <a:srgbClr val="92D050"/>
              </a:solidFill>
            </a:endParaRPr>
          </a:p>
        </p:txBody>
      </p:sp>
      <p:sp>
        <p:nvSpPr>
          <p:cNvPr id="6" name="TextBox 5"/>
          <p:cNvSpPr txBox="1"/>
          <p:nvPr/>
        </p:nvSpPr>
        <p:spPr>
          <a:xfrm>
            <a:off x="255937" y="9606290"/>
            <a:ext cx="286575" cy="523220"/>
          </a:xfrm>
          <a:prstGeom prst="rect">
            <a:avLst/>
          </a:prstGeom>
          <a:noFill/>
        </p:spPr>
        <p:txBody>
          <a:bodyPr wrap="square" rtlCol="0">
            <a:spAutoFit/>
          </a:bodyPr>
          <a:lstStyle/>
          <a:p>
            <a:r>
              <a:rPr lang="en-US" sz="2800" dirty="0" smtClean="0">
                <a:solidFill>
                  <a:srgbClr val="FFFF00"/>
                </a:solidFill>
              </a:rPr>
              <a:t>1</a:t>
            </a:r>
            <a:endParaRPr lang="en-IN" sz="2800" dirty="0">
              <a:solidFill>
                <a:srgbClr val="FFFF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016000" y="1638300"/>
            <a:ext cx="6984999" cy="505267"/>
          </a:xfrm>
          <a:prstGeom prst="rect">
            <a:avLst/>
          </a:prstGeom>
        </p:spPr>
        <p:txBody>
          <a:bodyPr vert="horz" wrap="square" lIns="0" tIns="12700" rIns="0" bIns="0" rtlCol="0">
            <a:spAutoFit/>
          </a:bodyPr>
          <a:lstStyle/>
          <a:p>
            <a:pPr marL="12700">
              <a:lnSpc>
                <a:spcPct val="100000"/>
              </a:lnSpc>
              <a:spcBef>
                <a:spcPts val="100"/>
              </a:spcBef>
            </a:pPr>
            <a:r>
              <a:rPr sz="3200" spc="185" dirty="0">
                <a:solidFill>
                  <a:srgbClr val="92D050"/>
                </a:solidFill>
              </a:rPr>
              <a:t>PROBLEM</a:t>
            </a:r>
            <a:r>
              <a:rPr sz="3200" spc="-409" dirty="0">
                <a:solidFill>
                  <a:srgbClr val="92D050"/>
                </a:solidFill>
              </a:rPr>
              <a:t> </a:t>
            </a:r>
            <a:r>
              <a:rPr sz="3200" spc="160" dirty="0">
                <a:solidFill>
                  <a:srgbClr val="92D050"/>
                </a:solidFill>
              </a:rPr>
              <a:t>STATEMENT</a:t>
            </a:r>
          </a:p>
        </p:txBody>
      </p:sp>
      <p:pic>
        <p:nvPicPr>
          <p:cNvPr id="3" name="object 3"/>
          <p:cNvPicPr/>
          <p:nvPr/>
        </p:nvPicPr>
        <p:blipFill>
          <a:blip r:embed="rId2" cstate="print"/>
          <a:stretch>
            <a:fillRect/>
          </a:stretch>
        </p:blipFill>
        <p:spPr>
          <a:xfrm>
            <a:off x="8229689" y="251168"/>
            <a:ext cx="1828799" cy="1057274"/>
          </a:xfrm>
          <a:prstGeom prst="rect">
            <a:avLst/>
          </a:prstGeom>
        </p:spPr>
      </p:pic>
      <p:sp>
        <p:nvSpPr>
          <p:cNvPr id="4" name="object 4"/>
          <p:cNvSpPr txBox="1"/>
          <p:nvPr/>
        </p:nvSpPr>
        <p:spPr>
          <a:xfrm>
            <a:off x="889088" y="2670566"/>
            <a:ext cx="16510000" cy="6907019"/>
          </a:xfrm>
          <a:prstGeom prst="rect">
            <a:avLst/>
          </a:prstGeom>
        </p:spPr>
        <p:txBody>
          <a:bodyPr vert="horz" wrap="square" lIns="0" tIns="12700" rIns="0" bIns="0" rtlCol="0">
            <a:spAutoFit/>
          </a:bodyPr>
          <a:lstStyle/>
          <a:p>
            <a:r>
              <a:rPr lang="en-US" sz="3200" dirty="0" smtClean="0">
                <a:solidFill>
                  <a:schemeClr val="tx1">
                    <a:lumMod val="85000"/>
                  </a:schemeClr>
                </a:solidFill>
              </a:rPr>
              <a:t>Despite global awareness of water scarcity, a massive portion of the world’s water is lost </a:t>
            </a:r>
            <a:r>
              <a:rPr lang="en-US" sz="3200" b="1" dirty="0" smtClean="0">
                <a:solidFill>
                  <a:schemeClr val="tx1">
                    <a:lumMod val="85000"/>
                  </a:schemeClr>
                </a:solidFill>
              </a:rPr>
              <a:t>before it even reaches end users</a:t>
            </a:r>
            <a:r>
              <a:rPr lang="en-US" sz="3200" dirty="0" smtClean="0">
                <a:solidFill>
                  <a:schemeClr val="tx1">
                    <a:lumMod val="85000"/>
                  </a:schemeClr>
                </a:solidFill>
              </a:rPr>
              <a:t> — due to </a:t>
            </a:r>
            <a:r>
              <a:rPr lang="en-US" sz="3200" b="1" dirty="0" smtClean="0">
                <a:solidFill>
                  <a:schemeClr val="tx1">
                    <a:lumMod val="85000"/>
                  </a:schemeClr>
                </a:solidFill>
              </a:rPr>
              <a:t>leakages, inefficient irrigation</a:t>
            </a:r>
            <a:r>
              <a:rPr lang="en-US" sz="3200" dirty="0" smtClean="0">
                <a:solidFill>
                  <a:schemeClr val="tx1">
                    <a:lumMod val="85000"/>
                  </a:schemeClr>
                </a:solidFill>
              </a:rPr>
              <a:t>, and </a:t>
            </a:r>
            <a:r>
              <a:rPr lang="en-US" sz="3200" b="1" dirty="0" smtClean="0">
                <a:solidFill>
                  <a:schemeClr val="tx1">
                    <a:lumMod val="85000"/>
                  </a:schemeClr>
                </a:solidFill>
              </a:rPr>
              <a:t>unmonitored consumption</a:t>
            </a:r>
            <a:r>
              <a:rPr lang="en-US" sz="3200" dirty="0" smtClean="0">
                <a:solidFill>
                  <a:schemeClr val="tx1">
                    <a:lumMod val="85000"/>
                  </a:schemeClr>
                </a:solidFill>
              </a:rPr>
              <a:t>.</a:t>
            </a:r>
          </a:p>
          <a:p>
            <a:pPr marL="457200" indent="-457200">
              <a:buFont typeface="Courier New" panose="02070309020205020404" pitchFamily="49" charset="0"/>
              <a:buChar char="o"/>
            </a:pPr>
            <a:r>
              <a:rPr lang="en-US" sz="3200" dirty="0" smtClean="0">
                <a:solidFill>
                  <a:schemeClr val="tx1">
                    <a:lumMod val="85000"/>
                  </a:schemeClr>
                </a:solidFill>
              </a:rPr>
              <a:t>In many urban areas, </a:t>
            </a:r>
            <a:r>
              <a:rPr lang="en-US" sz="3200" b="1" dirty="0" smtClean="0">
                <a:solidFill>
                  <a:schemeClr val="tx1">
                    <a:lumMod val="85000"/>
                  </a:schemeClr>
                </a:solidFill>
              </a:rPr>
              <a:t>up to 30% of water is lost</a:t>
            </a:r>
            <a:r>
              <a:rPr lang="en-US" sz="3200" dirty="0" smtClean="0">
                <a:solidFill>
                  <a:schemeClr val="tx1">
                    <a:lumMod val="85000"/>
                  </a:schemeClr>
                </a:solidFill>
              </a:rPr>
              <a:t> due to invisible leaks in underground pipelines.</a:t>
            </a:r>
          </a:p>
          <a:p>
            <a:pPr marL="457200" indent="-457200">
              <a:buFont typeface="Courier New" panose="02070309020205020404" pitchFamily="49" charset="0"/>
              <a:buChar char="o"/>
            </a:pPr>
            <a:r>
              <a:rPr lang="en-US" sz="3200" dirty="0" smtClean="0">
                <a:solidFill>
                  <a:schemeClr val="tx1">
                    <a:lumMod val="85000"/>
                  </a:schemeClr>
                </a:solidFill>
              </a:rPr>
              <a:t>In agriculture, </a:t>
            </a:r>
            <a:r>
              <a:rPr lang="en-US" sz="3200" b="1" dirty="0" smtClean="0">
                <a:solidFill>
                  <a:schemeClr val="tx1">
                    <a:lumMod val="85000"/>
                  </a:schemeClr>
                </a:solidFill>
              </a:rPr>
              <a:t>60% of irrigation water</a:t>
            </a:r>
            <a:r>
              <a:rPr lang="en-US" sz="3200" dirty="0" smtClean="0">
                <a:solidFill>
                  <a:schemeClr val="tx1">
                    <a:lumMod val="85000"/>
                  </a:schemeClr>
                </a:solidFill>
              </a:rPr>
              <a:t> is wasted due to overwatering and poor scheduling.</a:t>
            </a:r>
          </a:p>
          <a:p>
            <a:pPr marL="457200" indent="-457200">
              <a:buFont typeface="Courier New" panose="02070309020205020404" pitchFamily="49" charset="0"/>
              <a:buChar char="o"/>
            </a:pPr>
            <a:r>
              <a:rPr lang="en-US" sz="3200" dirty="0" smtClean="0">
                <a:solidFill>
                  <a:schemeClr val="tx1">
                    <a:lumMod val="85000"/>
                  </a:schemeClr>
                </a:solidFill>
              </a:rPr>
              <a:t>Water quality issues often go undetected until it's too late, especially in remote or under-resourced areas.</a:t>
            </a:r>
          </a:p>
          <a:p>
            <a:pPr marL="457200" indent="-457200">
              <a:buFont typeface="Courier New" panose="02070309020205020404" pitchFamily="49" charset="0"/>
              <a:buChar char="o"/>
            </a:pPr>
            <a:r>
              <a:rPr lang="en-US" sz="3200" dirty="0" smtClean="0">
                <a:solidFill>
                  <a:schemeClr val="tx1">
                    <a:lumMod val="85000"/>
                  </a:schemeClr>
                </a:solidFill>
              </a:rPr>
              <a:t>The lack of </a:t>
            </a:r>
            <a:r>
              <a:rPr lang="en-US" sz="3200" b="1" dirty="0" smtClean="0">
                <a:solidFill>
                  <a:schemeClr val="tx1">
                    <a:lumMod val="85000"/>
                  </a:schemeClr>
                </a:solidFill>
              </a:rPr>
              <a:t>real-time data, predictive insights</a:t>
            </a:r>
            <a:r>
              <a:rPr lang="en-US" sz="3200" dirty="0" smtClean="0">
                <a:solidFill>
                  <a:schemeClr val="tx1">
                    <a:lumMod val="85000"/>
                  </a:schemeClr>
                </a:solidFill>
              </a:rPr>
              <a:t>, and </a:t>
            </a:r>
            <a:r>
              <a:rPr lang="en-US" sz="3200" b="1" dirty="0" smtClean="0">
                <a:solidFill>
                  <a:schemeClr val="tx1">
                    <a:lumMod val="85000"/>
                  </a:schemeClr>
                </a:solidFill>
              </a:rPr>
              <a:t>automated response mechanisms</a:t>
            </a:r>
            <a:r>
              <a:rPr lang="en-US" sz="3200" dirty="0" smtClean="0">
                <a:solidFill>
                  <a:schemeClr val="tx1">
                    <a:lumMod val="85000"/>
                  </a:schemeClr>
                </a:solidFill>
              </a:rPr>
              <a:t> makes water systems highly inefficient. </a:t>
            </a:r>
          </a:p>
          <a:p>
            <a:endParaRPr lang="en-US" sz="3200" dirty="0">
              <a:solidFill>
                <a:schemeClr val="tx1">
                  <a:lumMod val="85000"/>
                </a:schemeClr>
              </a:solidFill>
            </a:endParaRPr>
          </a:p>
          <a:p>
            <a:r>
              <a:rPr lang="en-US" sz="3200" dirty="0" smtClean="0">
                <a:solidFill>
                  <a:schemeClr val="tx1">
                    <a:lumMod val="85000"/>
                  </a:schemeClr>
                </a:solidFill>
              </a:rPr>
              <a:t>With increasing urbanization and climate unpredictability, </a:t>
            </a:r>
            <a:r>
              <a:rPr lang="en-US" sz="3200" b="1" dirty="0" smtClean="0">
                <a:solidFill>
                  <a:schemeClr val="tx1">
                    <a:lumMod val="85000"/>
                  </a:schemeClr>
                </a:solidFill>
              </a:rPr>
              <a:t>we need intelligent systems that do more than just monitor</a:t>
            </a:r>
            <a:r>
              <a:rPr lang="en-US" sz="3200" dirty="0" smtClean="0">
                <a:solidFill>
                  <a:schemeClr val="tx1">
                    <a:lumMod val="85000"/>
                  </a:schemeClr>
                </a:solidFill>
              </a:rPr>
              <a:t> — they must </a:t>
            </a:r>
            <a:r>
              <a:rPr lang="en-US" sz="3200" b="1" dirty="0" smtClean="0">
                <a:solidFill>
                  <a:schemeClr val="tx1">
                    <a:lumMod val="85000"/>
                  </a:schemeClr>
                </a:solidFill>
              </a:rPr>
              <a:t>predict, optimize, and act</a:t>
            </a:r>
            <a:endParaRPr lang="en-US" sz="3200" dirty="0">
              <a:solidFill>
                <a:schemeClr val="tx1">
                  <a:lumMod val="85000"/>
                </a:schemeClr>
              </a:solidFill>
            </a:endParaRPr>
          </a:p>
        </p:txBody>
      </p:sp>
      <p:sp>
        <p:nvSpPr>
          <p:cNvPr id="5" name="TextBox 4"/>
          <p:cNvSpPr txBox="1"/>
          <p:nvPr/>
        </p:nvSpPr>
        <p:spPr>
          <a:xfrm>
            <a:off x="255937" y="9606290"/>
            <a:ext cx="286575" cy="523220"/>
          </a:xfrm>
          <a:prstGeom prst="rect">
            <a:avLst/>
          </a:prstGeom>
          <a:noFill/>
        </p:spPr>
        <p:txBody>
          <a:bodyPr wrap="square" rtlCol="0">
            <a:spAutoFit/>
          </a:bodyPr>
          <a:lstStyle/>
          <a:p>
            <a:r>
              <a:rPr lang="en-US" sz="2800" dirty="0">
                <a:solidFill>
                  <a:srgbClr val="FFFF00"/>
                </a:solidFill>
              </a:rPr>
              <a:t>3</a:t>
            </a:r>
            <a:endParaRPr lang="en-IN" sz="2800" dirty="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229689" y="251168"/>
            <a:ext cx="1828799" cy="1057274"/>
          </a:xfrm>
          <a:prstGeom prst="rect">
            <a:avLst/>
          </a:prstGeom>
        </p:spPr>
      </p:pic>
      <p:sp>
        <p:nvSpPr>
          <p:cNvPr id="4" name="TextBox 3"/>
          <p:cNvSpPr txBox="1"/>
          <p:nvPr/>
        </p:nvSpPr>
        <p:spPr>
          <a:xfrm>
            <a:off x="914400" y="1104900"/>
            <a:ext cx="15163800" cy="8248412"/>
          </a:xfrm>
          <a:prstGeom prst="rect">
            <a:avLst/>
          </a:prstGeom>
          <a:noFill/>
        </p:spPr>
        <p:txBody>
          <a:bodyPr wrap="square" rtlCol="0">
            <a:spAutoFit/>
          </a:bodyPr>
          <a:lstStyle/>
          <a:p>
            <a:pPr algn="r"/>
            <a:r>
              <a:rPr lang="en-US" sz="3200" b="1" i="1" dirty="0" err="1" smtClean="0">
                <a:solidFill>
                  <a:srgbClr val="FF0000"/>
                </a:solidFill>
              </a:rPr>
              <a:t>HydroPulseAi</a:t>
            </a:r>
            <a:r>
              <a:rPr lang="en-US" sz="3200" b="1" i="1" dirty="0" smtClean="0">
                <a:solidFill>
                  <a:srgbClr val="FF0000"/>
                </a:solidFill>
              </a:rPr>
              <a:t> </a:t>
            </a:r>
            <a:r>
              <a:rPr lang="en-US" sz="3200" b="1" i="1" dirty="0" smtClean="0">
                <a:solidFill>
                  <a:schemeClr val="bg1"/>
                </a:solidFill>
              </a:rPr>
              <a:t>: Smart AI System for Water Management</a:t>
            </a:r>
          </a:p>
          <a:p>
            <a:pPr algn="ctr"/>
            <a:endParaRPr lang="en-US" sz="3200" b="1" dirty="0" smtClean="0">
              <a:solidFill>
                <a:schemeClr val="tx1">
                  <a:lumMod val="85000"/>
                </a:schemeClr>
              </a:solidFill>
            </a:endParaRPr>
          </a:p>
          <a:p>
            <a:r>
              <a:rPr lang="en-US" sz="2800" dirty="0" smtClean="0">
                <a:solidFill>
                  <a:schemeClr val="tx1">
                    <a:lumMod val="85000"/>
                  </a:schemeClr>
                </a:solidFill>
              </a:rPr>
              <a:t>We propose </a:t>
            </a:r>
            <a:r>
              <a:rPr lang="en-US" sz="2800" b="1" dirty="0" err="1" smtClean="0">
                <a:solidFill>
                  <a:schemeClr val="tx1">
                    <a:lumMod val="85000"/>
                  </a:schemeClr>
                </a:solidFill>
              </a:rPr>
              <a:t>HydroPulseAI</a:t>
            </a:r>
            <a:r>
              <a:rPr lang="en-US" sz="2800" dirty="0" smtClean="0">
                <a:solidFill>
                  <a:schemeClr val="tx1">
                    <a:lumMod val="85000"/>
                  </a:schemeClr>
                </a:solidFill>
              </a:rPr>
              <a:t> — an end-to-end intelligent water management system that uses </a:t>
            </a:r>
            <a:r>
              <a:rPr lang="en-US" sz="2800" b="1" dirty="0" smtClean="0">
                <a:solidFill>
                  <a:schemeClr val="tx1">
                    <a:lumMod val="85000"/>
                  </a:schemeClr>
                </a:solidFill>
              </a:rPr>
              <a:t>AI + </a:t>
            </a:r>
            <a:r>
              <a:rPr lang="en-US" sz="2800" b="1" dirty="0" err="1" smtClean="0">
                <a:solidFill>
                  <a:schemeClr val="tx1">
                    <a:lumMod val="85000"/>
                  </a:schemeClr>
                </a:solidFill>
              </a:rPr>
              <a:t>IoT</a:t>
            </a:r>
            <a:r>
              <a:rPr lang="en-US" sz="2800" dirty="0" smtClean="0">
                <a:solidFill>
                  <a:schemeClr val="tx1">
                    <a:lumMod val="85000"/>
                  </a:schemeClr>
                </a:solidFill>
              </a:rPr>
              <a:t> to </a:t>
            </a:r>
            <a:r>
              <a:rPr lang="en-US" sz="2800" b="1" dirty="0" smtClean="0">
                <a:solidFill>
                  <a:schemeClr val="tx1">
                    <a:lumMod val="85000"/>
                  </a:schemeClr>
                </a:solidFill>
              </a:rPr>
              <a:t>detect, predict, and optimize water usage</a:t>
            </a:r>
            <a:r>
              <a:rPr lang="en-US" sz="2800" dirty="0" smtClean="0">
                <a:solidFill>
                  <a:schemeClr val="tx1">
                    <a:lumMod val="85000"/>
                  </a:schemeClr>
                </a:solidFill>
              </a:rPr>
              <a:t> in urban and agricultural environments.</a:t>
            </a:r>
          </a:p>
          <a:p>
            <a:endParaRPr lang="en-US" sz="2800" dirty="0" smtClean="0">
              <a:solidFill>
                <a:schemeClr val="tx1">
                  <a:lumMod val="85000"/>
                </a:schemeClr>
              </a:solidFill>
            </a:endParaRPr>
          </a:p>
          <a:p>
            <a:pPr marL="457200" indent="-457200">
              <a:buFont typeface="Wingdings" panose="05000000000000000000" pitchFamily="2" charset="2"/>
              <a:buChar char="q"/>
            </a:pPr>
            <a:r>
              <a:rPr lang="en-US" sz="2800" b="1" dirty="0" smtClean="0">
                <a:solidFill>
                  <a:schemeClr val="tx1">
                    <a:lumMod val="85000"/>
                  </a:schemeClr>
                </a:solidFill>
              </a:rPr>
              <a:t>Key Features:</a:t>
            </a:r>
          </a:p>
          <a:p>
            <a:r>
              <a:rPr lang="en-US" sz="2800" b="1" dirty="0" smtClean="0">
                <a:solidFill>
                  <a:schemeClr val="tx1">
                    <a:lumMod val="85000"/>
                  </a:schemeClr>
                </a:solidFill>
              </a:rPr>
              <a:t>AI-Powered Leak Detection:</a:t>
            </a:r>
            <a:r>
              <a:rPr lang="en-US" sz="2800" dirty="0" smtClean="0">
                <a:solidFill>
                  <a:schemeClr val="tx1">
                    <a:lumMod val="85000"/>
                  </a:schemeClr>
                </a:solidFill>
              </a:rPr>
              <a:t> Using pressure and flow sensor data with ML anomaly detection to locate leaks in real time.</a:t>
            </a:r>
          </a:p>
          <a:p>
            <a:endParaRPr lang="en-US" sz="2800" dirty="0" smtClean="0">
              <a:solidFill>
                <a:schemeClr val="tx1">
                  <a:lumMod val="85000"/>
                </a:schemeClr>
              </a:solidFill>
            </a:endParaRPr>
          </a:p>
          <a:p>
            <a:r>
              <a:rPr lang="en-US" sz="2800" b="1" dirty="0" smtClean="0">
                <a:solidFill>
                  <a:schemeClr val="tx1">
                    <a:lumMod val="85000"/>
                  </a:schemeClr>
                </a:solidFill>
              </a:rPr>
              <a:t>Predictive Irrigation Engine:</a:t>
            </a:r>
            <a:r>
              <a:rPr lang="en-US" sz="2800" dirty="0" smtClean="0">
                <a:solidFill>
                  <a:schemeClr val="tx1">
                    <a:lumMod val="85000"/>
                  </a:schemeClr>
                </a:solidFill>
              </a:rPr>
              <a:t> Machine learning model that schedules irrigation based on soil moisture, weather forecasts, and crop type.</a:t>
            </a:r>
          </a:p>
          <a:p>
            <a:endParaRPr lang="en-US" sz="2800" dirty="0" smtClean="0">
              <a:solidFill>
                <a:schemeClr val="tx1">
                  <a:lumMod val="85000"/>
                </a:schemeClr>
              </a:solidFill>
            </a:endParaRPr>
          </a:p>
          <a:p>
            <a:r>
              <a:rPr lang="en-US" sz="2800" b="1" dirty="0" smtClean="0">
                <a:solidFill>
                  <a:schemeClr val="tx1">
                    <a:lumMod val="85000"/>
                  </a:schemeClr>
                </a:solidFill>
              </a:rPr>
              <a:t>Water Quality Analysis:</a:t>
            </a:r>
            <a:r>
              <a:rPr lang="en-US" sz="2800" dirty="0" smtClean="0">
                <a:solidFill>
                  <a:schemeClr val="tx1">
                    <a:lumMod val="85000"/>
                  </a:schemeClr>
                </a:solidFill>
              </a:rPr>
              <a:t> Real-time classification of water quality using sensor data and AI-based anomaly detection.</a:t>
            </a:r>
          </a:p>
          <a:p>
            <a:endParaRPr lang="en-US" sz="2800" dirty="0" smtClean="0">
              <a:solidFill>
                <a:schemeClr val="tx1">
                  <a:lumMod val="85000"/>
                </a:schemeClr>
              </a:solidFill>
            </a:endParaRPr>
          </a:p>
          <a:p>
            <a:r>
              <a:rPr lang="en-US" sz="2800" b="1" dirty="0" smtClean="0">
                <a:solidFill>
                  <a:schemeClr val="tx1">
                    <a:lumMod val="85000"/>
                  </a:schemeClr>
                </a:solidFill>
              </a:rPr>
              <a:t>Usage Optimization Dashboard:</a:t>
            </a:r>
            <a:r>
              <a:rPr lang="en-US" sz="2800" dirty="0" smtClean="0">
                <a:solidFill>
                  <a:schemeClr val="tx1">
                    <a:lumMod val="85000"/>
                  </a:schemeClr>
                </a:solidFill>
              </a:rPr>
              <a:t> AI recommendations for users to reduce waste, track consumption trends, and get alerts.</a:t>
            </a:r>
          </a:p>
          <a:p>
            <a:endParaRPr lang="en-IN" dirty="0">
              <a:solidFill>
                <a:schemeClr val="tx1">
                  <a:lumMod val="85000"/>
                </a:schemeClr>
              </a:solidFill>
            </a:endParaRPr>
          </a:p>
        </p:txBody>
      </p:sp>
      <p:sp>
        <p:nvSpPr>
          <p:cNvPr id="5" name="TextBox 4"/>
          <p:cNvSpPr txBox="1"/>
          <p:nvPr/>
        </p:nvSpPr>
        <p:spPr>
          <a:xfrm>
            <a:off x="304800" y="9606290"/>
            <a:ext cx="286575" cy="523220"/>
          </a:xfrm>
          <a:prstGeom prst="rect">
            <a:avLst/>
          </a:prstGeom>
          <a:noFill/>
        </p:spPr>
        <p:txBody>
          <a:bodyPr wrap="square" rtlCol="0">
            <a:spAutoFit/>
          </a:bodyPr>
          <a:lstStyle/>
          <a:p>
            <a:r>
              <a:rPr lang="en-US" sz="2800" dirty="0" smtClean="0">
                <a:solidFill>
                  <a:srgbClr val="FFFF00"/>
                </a:solidFill>
              </a:rPr>
              <a:t>4</a:t>
            </a:r>
            <a:endParaRPr lang="en-IN" sz="2800" dirty="0">
              <a:solidFill>
                <a:srgbClr val="FFFF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361315"/>
            <a:ext cx="10283190" cy="443711"/>
          </a:xfrm>
          <a:prstGeom prst="rect">
            <a:avLst/>
          </a:prstGeom>
        </p:spPr>
        <p:txBody>
          <a:bodyPr vert="horz" wrap="square" lIns="0" tIns="12700" rIns="0" bIns="0" rtlCol="0">
            <a:spAutoFit/>
          </a:bodyPr>
          <a:lstStyle/>
          <a:p>
            <a:pPr marL="12700" algn="ctr">
              <a:lnSpc>
                <a:spcPct val="100000"/>
              </a:lnSpc>
              <a:spcBef>
                <a:spcPts val="100"/>
              </a:spcBef>
            </a:pPr>
            <a:r>
              <a:rPr sz="2800" spc="225" dirty="0">
                <a:solidFill>
                  <a:srgbClr val="92D050"/>
                </a:solidFill>
              </a:rPr>
              <a:t>METHODOLOGY</a:t>
            </a:r>
            <a:endParaRPr sz="3200" spc="225" dirty="0">
              <a:solidFill>
                <a:srgbClr val="92D050"/>
              </a:solidFill>
            </a:endParaRPr>
          </a:p>
        </p:txBody>
      </p:sp>
      <p:pic>
        <p:nvPicPr>
          <p:cNvPr id="3" name="object 3"/>
          <p:cNvPicPr/>
          <p:nvPr/>
        </p:nvPicPr>
        <p:blipFill>
          <a:blip r:embed="rId2" cstate="print"/>
          <a:stretch>
            <a:fillRect/>
          </a:stretch>
        </p:blipFill>
        <p:spPr>
          <a:xfrm>
            <a:off x="8229689" y="251168"/>
            <a:ext cx="1828799" cy="1057274"/>
          </a:xfrm>
          <a:prstGeom prst="rect">
            <a:avLst/>
          </a:prstGeom>
        </p:spPr>
      </p:pic>
      <p:sp>
        <p:nvSpPr>
          <p:cNvPr id="4" name="TextBox 3"/>
          <p:cNvSpPr txBox="1"/>
          <p:nvPr/>
        </p:nvSpPr>
        <p:spPr>
          <a:xfrm>
            <a:off x="838200" y="2019300"/>
            <a:ext cx="15240000" cy="7971413"/>
          </a:xfrm>
          <a:prstGeom prst="rect">
            <a:avLst/>
          </a:prstGeom>
          <a:noFill/>
        </p:spPr>
        <p:txBody>
          <a:bodyPr wrap="square" rtlCol="0">
            <a:spAutoFit/>
          </a:bodyPr>
          <a:lstStyle/>
          <a:p>
            <a:r>
              <a:rPr lang="en-US" sz="3200" b="1" dirty="0" err="1" smtClean="0">
                <a:solidFill>
                  <a:srgbClr val="C00000"/>
                </a:solidFill>
              </a:rPr>
              <a:t>HydroPulseAI</a:t>
            </a:r>
            <a:r>
              <a:rPr lang="en-US" sz="3200" dirty="0" smtClean="0">
                <a:solidFill>
                  <a:schemeClr val="bg1">
                    <a:lumMod val="85000"/>
                  </a:schemeClr>
                </a:solidFill>
              </a:rPr>
              <a:t> </a:t>
            </a:r>
            <a:r>
              <a:rPr lang="en-US" sz="3200" dirty="0" smtClean="0">
                <a:solidFill>
                  <a:schemeClr val="bg2">
                    <a:lumMod val="25000"/>
                  </a:schemeClr>
                </a:solidFill>
              </a:rPr>
              <a:t>combines cutting-edge </a:t>
            </a:r>
            <a:r>
              <a:rPr lang="en-US" sz="3200" b="1" dirty="0" smtClean="0">
                <a:solidFill>
                  <a:schemeClr val="bg2">
                    <a:lumMod val="25000"/>
                  </a:schemeClr>
                </a:solidFill>
              </a:rPr>
              <a:t>AI</a:t>
            </a:r>
            <a:r>
              <a:rPr lang="en-US" sz="3200" dirty="0" smtClean="0">
                <a:solidFill>
                  <a:schemeClr val="bg2">
                    <a:lumMod val="25000"/>
                  </a:schemeClr>
                </a:solidFill>
              </a:rPr>
              <a:t> with </a:t>
            </a:r>
            <a:r>
              <a:rPr lang="en-US" sz="3200" b="1" dirty="0" smtClean="0">
                <a:solidFill>
                  <a:schemeClr val="bg2">
                    <a:lumMod val="25000"/>
                  </a:schemeClr>
                </a:solidFill>
              </a:rPr>
              <a:t>real-time sensor data</a:t>
            </a:r>
            <a:r>
              <a:rPr lang="en-US" sz="3200" dirty="0" smtClean="0">
                <a:solidFill>
                  <a:schemeClr val="bg2">
                    <a:lumMod val="25000"/>
                  </a:schemeClr>
                </a:solidFill>
              </a:rPr>
              <a:t> to monitor, predict, and optimize water usage. Here’s how it works:</a:t>
            </a:r>
          </a:p>
          <a:p>
            <a:endParaRPr lang="en-US" sz="3200" dirty="0" smtClean="0">
              <a:solidFill>
                <a:schemeClr val="bg2">
                  <a:lumMod val="25000"/>
                </a:schemeClr>
              </a:solidFill>
            </a:endParaRPr>
          </a:p>
          <a:p>
            <a:r>
              <a:rPr lang="en-US" sz="3200" b="1" dirty="0" smtClean="0">
                <a:solidFill>
                  <a:schemeClr val="bg2">
                    <a:lumMod val="25000"/>
                  </a:schemeClr>
                </a:solidFill>
              </a:rPr>
              <a:t>1. Data Collection — Listening to Water</a:t>
            </a:r>
          </a:p>
          <a:p>
            <a:r>
              <a:rPr lang="en-US" sz="3200" b="1" dirty="0" err="1" smtClean="0">
                <a:solidFill>
                  <a:schemeClr val="bg2">
                    <a:lumMod val="25000"/>
                  </a:schemeClr>
                </a:solidFill>
              </a:rPr>
              <a:t>IoT</a:t>
            </a:r>
            <a:r>
              <a:rPr lang="en-US" sz="3200" b="1" dirty="0" smtClean="0">
                <a:solidFill>
                  <a:schemeClr val="bg2">
                    <a:lumMod val="25000"/>
                  </a:schemeClr>
                </a:solidFill>
              </a:rPr>
              <a:t> Sensors</a:t>
            </a:r>
            <a:r>
              <a:rPr lang="en-US" sz="3200" dirty="0" smtClean="0">
                <a:solidFill>
                  <a:schemeClr val="bg2">
                    <a:lumMod val="25000"/>
                  </a:schemeClr>
                </a:solidFill>
              </a:rPr>
              <a:t>: Installed in pipelines, tanks, and fields to gather real-time data on:</a:t>
            </a:r>
          </a:p>
          <a:p>
            <a:pPr lvl="1"/>
            <a:r>
              <a:rPr lang="en-US" sz="3200" b="1" dirty="0" smtClean="0">
                <a:solidFill>
                  <a:schemeClr val="bg2">
                    <a:lumMod val="25000"/>
                  </a:schemeClr>
                </a:solidFill>
              </a:rPr>
              <a:t>Flow rate</a:t>
            </a:r>
            <a:endParaRPr lang="en-US" sz="3200" dirty="0" smtClean="0">
              <a:solidFill>
                <a:schemeClr val="bg2">
                  <a:lumMod val="25000"/>
                </a:schemeClr>
              </a:solidFill>
            </a:endParaRPr>
          </a:p>
          <a:p>
            <a:pPr lvl="1"/>
            <a:r>
              <a:rPr lang="en-US" sz="3200" b="1" dirty="0" smtClean="0">
                <a:solidFill>
                  <a:schemeClr val="bg2">
                    <a:lumMod val="25000"/>
                  </a:schemeClr>
                </a:solidFill>
              </a:rPr>
              <a:t>Pressure</a:t>
            </a:r>
            <a:endParaRPr lang="en-US" sz="3200" dirty="0" smtClean="0">
              <a:solidFill>
                <a:schemeClr val="bg2">
                  <a:lumMod val="25000"/>
                </a:schemeClr>
              </a:solidFill>
            </a:endParaRPr>
          </a:p>
          <a:p>
            <a:pPr lvl="1"/>
            <a:r>
              <a:rPr lang="en-US" sz="3200" b="1" dirty="0" smtClean="0">
                <a:solidFill>
                  <a:schemeClr val="bg2">
                    <a:lumMod val="25000"/>
                  </a:schemeClr>
                </a:solidFill>
              </a:rPr>
              <a:t>Soil moisture</a:t>
            </a:r>
            <a:endParaRPr lang="en-US" sz="3200" dirty="0" smtClean="0">
              <a:solidFill>
                <a:schemeClr val="bg2">
                  <a:lumMod val="25000"/>
                </a:schemeClr>
              </a:solidFill>
            </a:endParaRPr>
          </a:p>
          <a:p>
            <a:pPr lvl="1"/>
            <a:r>
              <a:rPr lang="en-US" sz="3200" b="1" dirty="0" smtClean="0">
                <a:solidFill>
                  <a:schemeClr val="bg2">
                    <a:lumMod val="25000"/>
                  </a:schemeClr>
                </a:solidFill>
              </a:rPr>
              <a:t>Water quality (pH, turbidity, contaminants)</a:t>
            </a:r>
            <a:endParaRPr lang="en-US" sz="3200" dirty="0" smtClean="0">
              <a:solidFill>
                <a:schemeClr val="bg2">
                  <a:lumMod val="25000"/>
                </a:schemeClr>
              </a:solidFill>
            </a:endParaRPr>
          </a:p>
          <a:p>
            <a:r>
              <a:rPr lang="en-US" sz="3200" dirty="0" smtClean="0">
                <a:solidFill>
                  <a:schemeClr val="bg2">
                    <a:lumMod val="25000"/>
                  </a:schemeClr>
                </a:solidFill>
              </a:rPr>
              <a:t>This data is streamed directly to the cloud for further processing.</a:t>
            </a:r>
          </a:p>
          <a:p>
            <a:endParaRPr lang="en-US" sz="3200" dirty="0" smtClean="0">
              <a:solidFill>
                <a:schemeClr val="bg2">
                  <a:lumMod val="25000"/>
                </a:schemeClr>
              </a:solidFill>
            </a:endParaRPr>
          </a:p>
          <a:p>
            <a:r>
              <a:rPr lang="en-US" sz="3200" b="1" dirty="0" smtClean="0">
                <a:solidFill>
                  <a:schemeClr val="bg2">
                    <a:lumMod val="25000"/>
                  </a:schemeClr>
                </a:solidFill>
              </a:rPr>
              <a:t>2. Data Preprocessing — Cleaning the Signal</a:t>
            </a:r>
          </a:p>
          <a:p>
            <a:r>
              <a:rPr lang="en-US" sz="3200" dirty="0" smtClean="0">
                <a:solidFill>
                  <a:schemeClr val="bg2">
                    <a:lumMod val="25000"/>
                  </a:schemeClr>
                </a:solidFill>
              </a:rPr>
              <a:t>Raw data is </a:t>
            </a:r>
            <a:r>
              <a:rPr lang="en-US" sz="3200" b="1" dirty="0" smtClean="0">
                <a:solidFill>
                  <a:schemeClr val="bg2">
                    <a:lumMod val="25000"/>
                  </a:schemeClr>
                </a:solidFill>
              </a:rPr>
              <a:t>cleaned and pre-processed</a:t>
            </a:r>
            <a:r>
              <a:rPr lang="en-US" sz="3200" dirty="0" smtClean="0">
                <a:solidFill>
                  <a:schemeClr val="bg2">
                    <a:lumMod val="25000"/>
                  </a:schemeClr>
                </a:solidFill>
              </a:rPr>
              <a:t> to eliminate noise.</a:t>
            </a:r>
          </a:p>
          <a:p>
            <a:r>
              <a:rPr lang="en-US" sz="3200" dirty="0" smtClean="0">
                <a:solidFill>
                  <a:schemeClr val="bg2">
                    <a:lumMod val="25000"/>
                  </a:schemeClr>
                </a:solidFill>
              </a:rPr>
              <a:t>Missing or inconsistent data points are handled using smart interpolation techniques to ensure </a:t>
            </a:r>
            <a:r>
              <a:rPr lang="en-US" sz="3200" b="1" dirty="0" smtClean="0">
                <a:solidFill>
                  <a:schemeClr val="bg2">
                    <a:lumMod val="25000"/>
                  </a:schemeClr>
                </a:solidFill>
              </a:rPr>
              <a:t>accuracy</a:t>
            </a:r>
            <a:r>
              <a:rPr lang="en-US" sz="3200" dirty="0" smtClean="0">
                <a:solidFill>
                  <a:schemeClr val="bg2">
                    <a:lumMod val="25000"/>
                  </a:schemeClr>
                </a:solidFill>
              </a:rPr>
              <a:t>.</a:t>
            </a:r>
          </a:p>
          <a:p>
            <a:endParaRPr lang="en-IN" sz="3200" dirty="0"/>
          </a:p>
        </p:txBody>
      </p:sp>
      <p:sp>
        <p:nvSpPr>
          <p:cNvPr id="5" name="TextBox 4"/>
          <p:cNvSpPr txBox="1"/>
          <p:nvPr/>
        </p:nvSpPr>
        <p:spPr>
          <a:xfrm>
            <a:off x="255937" y="9606290"/>
            <a:ext cx="286575" cy="523220"/>
          </a:xfrm>
          <a:prstGeom prst="rect">
            <a:avLst/>
          </a:prstGeom>
          <a:noFill/>
        </p:spPr>
        <p:txBody>
          <a:bodyPr wrap="square" rtlCol="0">
            <a:spAutoFit/>
          </a:bodyPr>
          <a:lstStyle/>
          <a:p>
            <a:r>
              <a:rPr lang="en-US" sz="2800" dirty="0" smtClean="0">
                <a:solidFill>
                  <a:srgbClr val="FFFF00"/>
                </a:solidFill>
              </a:rPr>
              <a:t>5</a:t>
            </a:r>
            <a:endParaRPr lang="en-IN" sz="2800" dirty="0">
              <a:solidFill>
                <a:srgbClr val="FFFF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2069"/>
            <a:ext cx="15925800" cy="9048631"/>
          </a:xfrm>
        </p:spPr>
        <p:txBody>
          <a:bodyPr>
            <a:normAutofit/>
          </a:bodyPr>
          <a:lstStyle/>
          <a:p>
            <a:r>
              <a:rPr lang="en-US" sz="2800" dirty="0">
                <a:solidFill>
                  <a:schemeClr val="bg2">
                    <a:lumMod val="25000"/>
                  </a:schemeClr>
                </a:solidFill>
              </a:rPr>
              <a:t>3. AI Engine — Understanding the Patterns</a:t>
            </a:r>
            <a:br>
              <a:rPr lang="en-US" sz="2800" dirty="0">
                <a:solidFill>
                  <a:schemeClr val="bg2">
                    <a:lumMod val="25000"/>
                  </a:schemeClr>
                </a:solidFill>
              </a:rPr>
            </a:br>
            <a:r>
              <a:rPr lang="en-US" sz="2800" dirty="0">
                <a:solidFill>
                  <a:schemeClr val="bg2">
                    <a:lumMod val="25000"/>
                  </a:schemeClr>
                </a:solidFill>
              </a:rPr>
              <a:t>Machine Learning Models: </a:t>
            </a:r>
            <a:r>
              <a:rPr lang="en-US" sz="2800" dirty="0" err="1">
                <a:solidFill>
                  <a:srgbClr val="FF0000"/>
                </a:solidFill>
              </a:rPr>
              <a:t>HydroPulseAI</a:t>
            </a:r>
            <a:r>
              <a:rPr lang="en-US" sz="2800" dirty="0">
                <a:solidFill>
                  <a:schemeClr val="bg2">
                    <a:lumMod val="25000"/>
                  </a:schemeClr>
                </a:solidFill>
              </a:rPr>
              <a:t> learns normal usage patterns and detects anomalies using algorithms such as</a:t>
            </a:r>
            <a:r>
              <a:rPr lang="en-US" sz="2800" dirty="0" smtClean="0">
                <a:solidFill>
                  <a:schemeClr val="bg2">
                    <a:lumMod val="25000"/>
                  </a:schemeClr>
                </a:solidFill>
              </a:rPr>
              <a:t>:</a:t>
            </a:r>
            <a:br>
              <a:rPr lang="en-US" sz="2800" dirty="0" smtClean="0">
                <a:solidFill>
                  <a:schemeClr val="bg2">
                    <a:lumMod val="25000"/>
                  </a:schemeClr>
                </a:solidFill>
              </a:rPr>
            </a:br>
            <a:r>
              <a:rPr lang="en-US" sz="2800" dirty="0">
                <a:solidFill>
                  <a:schemeClr val="bg2">
                    <a:lumMod val="25000"/>
                  </a:schemeClr>
                </a:solidFill>
              </a:rPr>
              <a:t/>
            </a:r>
            <a:br>
              <a:rPr lang="en-US" sz="2800" dirty="0">
                <a:solidFill>
                  <a:schemeClr val="bg2">
                    <a:lumMod val="25000"/>
                  </a:schemeClr>
                </a:solidFill>
              </a:rPr>
            </a:br>
            <a:r>
              <a:rPr lang="en-US" sz="2800" dirty="0">
                <a:solidFill>
                  <a:schemeClr val="bg2">
                    <a:lumMod val="25000"/>
                  </a:schemeClr>
                </a:solidFill>
              </a:rPr>
              <a:t>Leak Detection: Using anomaly detection (Isolation Forest, </a:t>
            </a:r>
            <a:r>
              <a:rPr lang="en-US" sz="2800" dirty="0" err="1">
                <a:solidFill>
                  <a:schemeClr val="bg2">
                    <a:lumMod val="25000"/>
                  </a:schemeClr>
                </a:solidFill>
              </a:rPr>
              <a:t>Autoencoders</a:t>
            </a:r>
            <a:r>
              <a:rPr lang="en-US" sz="2800" dirty="0">
                <a:solidFill>
                  <a:schemeClr val="bg2">
                    <a:lumMod val="25000"/>
                  </a:schemeClr>
                </a:solidFill>
              </a:rPr>
              <a:t>).</a:t>
            </a:r>
            <a:br>
              <a:rPr lang="en-US" sz="2800" dirty="0">
                <a:solidFill>
                  <a:schemeClr val="bg2">
                    <a:lumMod val="25000"/>
                  </a:schemeClr>
                </a:solidFill>
              </a:rPr>
            </a:br>
            <a:r>
              <a:rPr lang="en-US" sz="2800" dirty="0">
                <a:solidFill>
                  <a:schemeClr val="bg2">
                    <a:lumMod val="25000"/>
                  </a:schemeClr>
                </a:solidFill>
              </a:rPr>
              <a:t>Water Usage Prediction: Time series forecasting (ARIMA, LSTM</a:t>
            </a:r>
            <a:r>
              <a:rPr lang="en-US" sz="2800" dirty="0" smtClean="0">
                <a:solidFill>
                  <a:schemeClr val="bg2">
                    <a:lumMod val="25000"/>
                  </a:schemeClr>
                </a:solidFill>
              </a:rPr>
              <a:t>).</a:t>
            </a:r>
            <a:br>
              <a:rPr lang="en-US" sz="2800" dirty="0" smtClean="0">
                <a:solidFill>
                  <a:schemeClr val="bg2">
                    <a:lumMod val="25000"/>
                  </a:schemeClr>
                </a:solidFill>
              </a:rPr>
            </a:br>
            <a:r>
              <a:rPr lang="en-US" sz="2800" dirty="0">
                <a:solidFill>
                  <a:schemeClr val="bg2">
                    <a:lumMod val="25000"/>
                  </a:schemeClr>
                </a:solidFill>
              </a:rPr>
              <a:t/>
            </a:r>
            <a:br>
              <a:rPr lang="en-US" sz="2800" dirty="0">
                <a:solidFill>
                  <a:schemeClr val="bg2">
                    <a:lumMod val="25000"/>
                  </a:schemeClr>
                </a:solidFill>
              </a:rPr>
            </a:br>
            <a:r>
              <a:rPr lang="en-US" sz="2800" dirty="0">
                <a:solidFill>
                  <a:schemeClr val="bg2">
                    <a:lumMod val="25000"/>
                  </a:schemeClr>
                </a:solidFill>
              </a:rPr>
              <a:t>Water Quality Monitoring: Classification models (Random Forest, Support Vector Machines) for detecting contaminants</a:t>
            </a:r>
            <a:r>
              <a:rPr lang="en-US" sz="2800" dirty="0" smtClean="0">
                <a:solidFill>
                  <a:schemeClr val="bg2">
                    <a:lumMod val="25000"/>
                  </a:schemeClr>
                </a:solidFill>
              </a:rPr>
              <a:t>.</a:t>
            </a:r>
            <a:br>
              <a:rPr lang="en-US" sz="2800" dirty="0" smtClean="0">
                <a:solidFill>
                  <a:schemeClr val="bg2">
                    <a:lumMod val="25000"/>
                  </a:schemeClr>
                </a:solidFill>
              </a:rPr>
            </a:br>
            <a:r>
              <a:rPr lang="en-US" sz="2800" dirty="0">
                <a:solidFill>
                  <a:schemeClr val="bg2">
                    <a:lumMod val="25000"/>
                  </a:schemeClr>
                </a:solidFill>
              </a:rPr>
              <a:t/>
            </a:r>
            <a:br>
              <a:rPr lang="en-US" sz="2800" dirty="0">
                <a:solidFill>
                  <a:schemeClr val="bg2">
                    <a:lumMod val="25000"/>
                  </a:schemeClr>
                </a:solidFill>
              </a:rPr>
            </a:br>
            <a:r>
              <a:rPr lang="en-US" sz="2800" dirty="0">
                <a:solidFill>
                  <a:schemeClr val="bg2">
                    <a:lumMod val="25000"/>
                  </a:schemeClr>
                </a:solidFill>
              </a:rPr>
              <a:t>The AI engine predicts leaks, overuse, and potential water quality issues, </a:t>
            </a:r>
            <a:r>
              <a:rPr lang="en-US" sz="2800" i="1" dirty="0">
                <a:solidFill>
                  <a:schemeClr val="bg2">
                    <a:lumMod val="25000"/>
                  </a:schemeClr>
                </a:solidFill>
              </a:rPr>
              <a:t>before</a:t>
            </a:r>
            <a:r>
              <a:rPr lang="en-US" sz="2800" dirty="0">
                <a:solidFill>
                  <a:schemeClr val="bg2">
                    <a:lumMod val="25000"/>
                  </a:schemeClr>
                </a:solidFill>
              </a:rPr>
              <a:t> they become visible</a:t>
            </a:r>
            <a:r>
              <a:rPr lang="en-US" sz="2800" dirty="0" smtClean="0">
                <a:solidFill>
                  <a:schemeClr val="bg2">
                    <a:lumMod val="25000"/>
                  </a:schemeClr>
                </a:solidFill>
              </a:rPr>
              <a:t>.</a:t>
            </a:r>
            <a:br>
              <a:rPr lang="en-US" sz="2800" dirty="0" smtClean="0">
                <a:solidFill>
                  <a:schemeClr val="bg2">
                    <a:lumMod val="25000"/>
                  </a:schemeClr>
                </a:solidFill>
              </a:rPr>
            </a:br>
            <a:r>
              <a:rPr lang="en-US" sz="2800" dirty="0">
                <a:solidFill>
                  <a:schemeClr val="bg2">
                    <a:lumMod val="25000"/>
                  </a:schemeClr>
                </a:solidFill>
              </a:rPr>
              <a:t/>
            </a:r>
            <a:br>
              <a:rPr lang="en-US" sz="2800" dirty="0">
                <a:solidFill>
                  <a:schemeClr val="bg2">
                    <a:lumMod val="25000"/>
                  </a:schemeClr>
                </a:solidFill>
              </a:rPr>
            </a:br>
            <a:r>
              <a:rPr lang="en-US" sz="2800" dirty="0">
                <a:solidFill>
                  <a:schemeClr val="bg2">
                    <a:lumMod val="25000"/>
                  </a:schemeClr>
                </a:solidFill>
              </a:rPr>
              <a:t>4. User Interface &amp; Alerts — Empowering </a:t>
            </a:r>
            <a:r>
              <a:rPr lang="en-US" sz="2800" dirty="0" smtClean="0">
                <a:solidFill>
                  <a:schemeClr val="bg2">
                    <a:lumMod val="25000"/>
                  </a:schemeClr>
                </a:solidFill>
              </a:rPr>
              <a:t>Action</a:t>
            </a:r>
            <a:br>
              <a:rPr lang="en-US" sz="2800" dirty="0" smtClean="0">
                <a:solidFill>
                  <a:schemeClr val="bg2">
                    <a:lumMod val="25000"/>
                  </a:schemeClr>
                </a:solidFill>
              </a:rPr>
            </a:br>
            <a:r>
              <a:rPr lang="en-US" sz="2800" dirty="0">
                <a:solidFill>
                  <a:schemeClr val="bg2">
                    <a:lumMod val="25000"/>
                  </a:schemeClr>
                </a:solidFill>
              </a:rPr>
              <a:t/>
            </a:r>
            <a:br>
              <a:rPr lang="en-US" sz="2800" dirty="0">
                <a:solidFill>
                  <a:schemeClr val="bg2">
                    <a:lumMod val="25000"/>
                  </a:schemeClr>
                </a:solidFill>
              </a:rPr>
            </a:br>
            <a:r>
              <a:rPr lang="en-US" sz="2800" dirty="0">
                <a:solidFill>
                  <a:schemeClr val="bg2">
                    <a:lumMod val="25000"/>
                  </a:schemeClr>
                </a:solidFill>
              </a:rPr>
              <a:t>All insights are displayed through an intuitive dashboard, making it simple to understand:</a:t>
            </a:r>
            <a:br>
              <a:rPr lang="en-US" sz="2800" dirty="0">
                <a:solidFill>
                  <a:schemeClr val="bg2">
                    <a:lumMod val="25000"/>
                  </a:schemeClr>
                </a:solidFill>
              </a:rPr>
            </a:br>
            <a:r>
              <a:rPr lang="en-US" sz="2800" dirty="0">
                <a:solidFill>
                  <a:schemeClr val="bg2">
                    <a:lumMod val="25000"/>
                  </a:schemeClr>
                </a:solidFill>
              </a:rPr>
              <a:t>Real-time status of water distribution systems</a:t>
            </a:r>
            <a:br>
              <a:rPr lang="en-US" sz="2800" dirty="0">
                <a:solidFill>
                  <a:schemeClr val="bg2">
                    <a:lumMod val="25000"/>
                  </a:schemeClr>
                </a:solidFill>
              </a:rPr>
            </a:br>
            <a:r>
              <a:rPr lang="en-US" sz="2800" dirty="0">
                <a:solidFill>
                  <a:schemeClr val="bg2">
                    <a:lumMod val="25000"/>
                  </a:schemeClr>
                </a:solidFill>
              </a:rPr>
              <a:t>Predictive alerts for leaks, irrigation needs, and quality issues</a:t>
            </a:r>
            <a:br>
              <a:rPr lang="en-US" sz="2800" dirty="0">
                <a:solidFill>
                  <a:schemeClr val="bg2">
                    <a:lumMod val="25000"/>
                  </a:schemeClr>
                </a:solidFill>
              </a:rPr>
            </a:br>
            <a:r>
              <a:rPr lang="en-US" sz="2800" dirty="0">
                <a:solidFill>
                  <a:schemeClr val="bg2">
                    <a:lumMod val="25000"/>
                  </a:schemeClr>
                </a:solidFill>
              </a:rPr>
              <a:t>Recommendations for reducing waste or fixing problems</a:t>
            </a:r>
            <a:br>
              <a:rPr lang="en-US" sz="2800" dirty="0">
                <a:solidFill>
                  <a:schemeClr val="bg2">
                    <a:lumMod val="25000"/>
                  </a:schemeClr>
                </a:solidFill>
              </a:rPr>
            </a:br>
            <a:r>
              <a:rPr lang="en-US" sz="2800" dirty="0">
                <a:solidFill>
                  <a:schemeClr val="bg2">
                    <a:lumMod val="25000"/>
                  </a:schemeClr>
                </a:solidFill>
              </a:rPr>
              <a:t>Alerts are automatically sent via SMS or email when issues arise.</a:t>
            </a:r>
            <a:br>
              <a:rPr lang="en-US" sz="2800" dirty="0">
                <a:solidFill>
                  <a:schemeClr val="bg2">
                    <a:lumMod val="25000"/>
                  </a:schemeClr>
                </a:solidFill>
              </a:rPr>
            </a:br>
            <a:endParaRPr lang="en-IN" sz="2800" dirty="0">
              <a:solidFill>
                <a:schemeClr val="bg2">
                  <a:lumMod val="25000"/>
                </a:schemeClr>
              </a:solidFill>
            </a:endParaRPr>
          </a:p>
        </p:txBody>
      </p:sp>
      <p:sp>
        <p:nvSpPr>
          <p:cNvPr id="3" name="TextBox 2"/>
          <p:cNvSpPr txBox="1"/>
          <p:nvPr/>
        </p:nvSpPr>
        <p:spPr>
          <a:xfrm>
            <a:off x="17221200" y="9410700"/>
            <a:ext cx="286575" cy="523220"/>
          </a:xfrm>
          <a:prstGeom prst="rect">
            <a:avLst/>
          </a:prstGeom>
          <a:noFill/>
        </p:spPr>
        <p:txBody>
          <a:bodyPr wrap="square" rtlCol="0">
            <a:spAutoFit/>
          </a:bodyPr>
          <a:lstStyle/>
          <a:p>
            <a:r>
              <a:rPr lang="en-US" sz="2800" dirty="0">
                <a:solidFill>
                  <a:srgbClr val="FFFF00"/>
                </a:solidFill>
              </a:rPr>
              <a:t>6</a:t>
            </a:r>
            <a:endParaRPr lang="en-IN" sz="2800" dirty="0">
              <a:solidFill>
                <a:srgbClr val="FFFF00"/>
              </a:solidFill>
            </a:endParaRPr>
          </a:p>
        </p:txBody>
      </p:sp>
    </p:spTree>
    <p:extLst>
      <p:ext uri="{BB962C8B-B14F-4D97-AF65-F5344CB8AC3E}">
        <p14:creationId xmlns:p14="http://schemas.microsoft.com/office/powerpoint/2010/main" val="1966466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874" y="465616"/>
            <a:ext cx="10283190" cy="628377"/>
          </a:xfrm>
          <a:prstGeom prst="rect">
            <a:avLst/>
          </a:prstGeom>
        </p:spPr>
        <p:txBody>
          <a:bodyPr vert="horz" wrap="square" lIns="0" tIns="12700" rIns="0" bIns="0" rtlCol="0">
            <a:spAutoFit/>
          </a:bodyPr>
          <a:lstStyle/>
          <a:p>
            <a:pPr marL="12700">
              <a:lnSpc>
                <a:spcPct val="100000"/>
              </a:lnSpc>
              <a:spcBef>
                <a:spcPts val="100"/>
              </a:spcBef>
            </a:pPr>
            <a:r>
              <a:rPr sz="2400" spc="175" dirty="0">
                <a:solidFill>
                  <a:srgbClr val="92D050"/>
                </a:solidFill>
              </a:rPr>
              <a:t>ARCHITECTURE</a:t>
            </a:r>
            <a:r>
              <a:rPr sz="4000" spc="-395" dirty="0"/>
              <a:t> </a:t>
            </a:r>
            <a:r>
              <a:rPr sz="4000" spc="395" dirty="0">
                <a:solidFill>
                  <a:srgbClr val="FF0000"/>
                </a:solidFill>
              </a:rPr>
              <a:t>DIAGRAM</a:t>
            </a:r>
          </a:p>
        </p:txBody>
      </p:sp>
      <p:pic>
        <p:nvPicPr>
          <p:cNvPr id="3" name="object 3"/>
          <p:cNvPicPr/>
          <p:nvPr/>
        </p:nvPicPr>
        <p:blipFill>
          <a:blip r:embed="rId2" cstate="print"/>
          <a:stretch>
            <a:fillRect/>
          </a:stretch>
        </p:blipFill>
        <p:spPr>
          <a:xfrm>
            <a:off x="8229689" y="251168"/>
            <a:ext cx="1828799" cy="1057274"/>
          </a:xfrm>
          <a:prstGeom prst="rect">
            <a:avLst/>
          </a:prstGeom>
        </p:spPr>
      </p:pic>
      <p:pic>
        <p:nvPicPr>
          <p:cNvPr id="5" name="Picture 4"/>
          <p:cNvPicPr>
            <a:picLocks noChangeAspect="1"/>
          </p:cNvPicPr>
          <p:nvPr/>
        </p:nvPicPr>
        <p:blipFill>
          <a:blip r:embed="rId3"/>
          <a:stretch>
            <a:fillRect/>
          </a:stretch>
        </p:blipFill>
        <p:spPr>
          <a:xfrm>
            <a:off x="499997" y="1765894"/>
            <a:ext cx="15427523" cy="8172723"/>
          </a:xfrm>
          <a:prstGeom prst="rect">
            <a:avLst/>
          </a:prstGeom>
        </p:spPr>
      </p:pic>
      <p:sp>
        <p:nvSpPr>
          <p:cNvPr id="7" name="TextBox 6"/>
          <p:cNvSpPr txBox="1"/>
          <p:nvPr/>
        </p:nvSpPr>
        <p:spPr>
          <a:xfrm>
            <a:off x="7010400" y="2161655"/>
            <a:ext cx="1981200" cy="369332"/>
          </a:xfrm>
          <a:prstGeom prst="rect">
            <a:avLst/>
          </a:prstGeom>
          <a:noFill/>
        </p:spPr>
        <p:txBody>
          <a:bodyPr wrap="square" rtlCol="0">
            <a:spAutoFit/>
          </a:bodyPr>
          <a:lstStyle/>
          <a:p>
            <a:r>
              <a:rPr lang="en-US" dirty="0" err="1" smtClean="0">
                <a:solidFill>
                  <a:srgbClr val="FF0000"/>
                </a:solidFill>
              </a:rPr>
              <a:t>HydroPulseAi</a:t>
            </a:r>
            <a:endParaRPr lang="en-IN" dirty="0">
              <a:solidFill>
                <a:srgbClr val="FF0000"/>
              </a:solidFill>
            </a:endParaRPr>
          </a:p>
        </p:txBody>
      </p:sp>
      <p:sp>
        <p:nvSpPr>
          <p:cNvPr id="8" name="TextBox 7"/>
          <p:cNvSpPr txBox="1"/>
          <p:nvPr/>
        </p:nvSpPr>
        <p:spPr>
          <a:xfrm>
            <a:off x="17449800" y="9410700"/>
            <a:ext cx="286575" cy="523220"/>
          </a:xfrm>
          <a:prstGeom prst="rect">
            <a:avLst/>
          </a:prstGeom>
          <a:noFill/>
        </p:spPr>
        <p:txBody>
          <a:bodyPr wrap="square" rtlCol="0">
            <a:spAutoFit/>
          </a:bodyPr>
          <a:lstStyle/>
          <a:p>
            <a:r>
              <a:rPr lang="en-US" sz="2800" dirty="0" smtClean="0">
                <a:solidFill>
                  <a:srgbClr val="FFFF00"/>
                </a:solidFill>
              </a:rPr>
              <a:t>7</a:t>
            </a:r>
            <a:endParaRPr lang="en-IN" sz="2800" dirty="0">
              <a:solidFill>
                <a:srgbClr val="FFFF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08442"/>
            <a:ext cx="10283190" cy="443711"/>
          </a:xfrm>
          <a:prstGeom prst="rect">
            <a:avLst/>
          </a:prstGeom>
        </p:spPr>
        <p:txBody>
          <a:bodyPr vert="horz" wrap="square" lIns="0" tIns="12700" rIns="0" bIns="0" rtlCol="0">
            <a:spAutoFit/>
          </a:bodyPr>
          <a:lstStyle/>
          <a:p>
            <a:pPr marL="12700">
              <a:lnSpc>
                <a:spcPct val="100000"/>
              </a:lnSpc>
              <a:spcBef>
                <a:spcPts val="100"/>
              </a:spcBef>
            </a:pPr>
            <a:r>
              <a:rPr sz="2800" spc="310" dirty="0">
                <a:solidFill>
                  <a:srgbClr val="92D050"/>
                </a:solidFill>
              </a:rPr>
              <a:t>CONCLUSION</a:t>
            </a:r>
          </a:p>
        </p:txBody>
      </p:sp>
      <p:pic>
        <p:nvPicPr>
          <p:cNvPr id="3" name="object 3"/>
          <p:cNvPicPr/>
          <p:nvPr/>
        </p:nvPicPr>
        <p:blipFill>
          <a:blip r:embed="rId2" cstate="print"/>
          <a:stretch>
            <a:fillRect/>
          </a:stretch>
        </p:blipFill>
        <p:spPr>
          <a:xfrm>
            <a:off x="8229689" y="251168"/>
            <a:ext cx="1828799" cy="1057274"/>
          </a:xfrm>
          <a:prstGeom prst="rect">
            <a:avLst/>
          </a:prstGeom>
        </p:spPr>
      </p:pic>
      <p:sp>
        <p:nvSpPr>
          <p:cNvPr id="4" name="TextBox 3"/>
          <p:cNvSpPr txBox="1"/>
          <p:nvPr/>
        </p:nvSpPr>
        <p:spPr>
          <a:xfrm>
            <a:off x="990600" y="2628900"/>
            <a:ext cx="14858912" cy="6401753"/>
          </a:xfrm>
          <a:prstGeom prst="rect">
            <a:avLst/>
          </a:prstGeom>
          <a:noFill/>
        </p:spPr>
        <p:txBody>
          <a:bodyPr wrap="square" rtlCol="0">
            <a:spAutoFit/>
          </a:bodyPr>
          <a:lstStyle/>
          <a:p>
            <a:pPr algn="ctr"/>
            <a:r>
              <a:rPr lang="en-US" sz="2800" i="1" dirty="0" err="1" smtClean="0">
                <a:solidFill>
                  <a:srgbClr val="FF0000"/>
                </a:solidFill>
              </a:rPr>
              <a:t>HydroPulseAI</a:t>
            </a:r>
            <a:r>
              <a:rPr lang="en-US" sz="2800" i="1" dirty="0" smtClean="0">
                <a:solidFill>
                  <a:srgbClr val="92D050"/>
                </a:solidFill>
              </a:rPr>
              <a:t> – Empowering a Sustainable Future for Water Management</a:t>
            </a:r>
          </a:p>
          <a:p>
            <a:pPr algn="ctr"/>
            <a:endParaRPr lang="en-US" sz="2800" dirty="0" smtClean="0">
              <a:solidFill>
                <a:srgbClr val="92D050"/>
              </a:solidFill>
            </a:endParaRPr>
          </a:p>
          <a:p>
            <a:r>
              <a:rPr lang="en-US" sz="2400" dirty="0" err="1" smtClean="0">
                <a:solidFill>
                  <a:srgbClr val="FF0000"/>
                </a:solidFill>
              </a:rPr>
              <a:t>HydroPulseAI</a:t>
            </a:r>
            <a:r>
              <a:rPr lang="en-US" sz="2400" dirty="0" smtClean="0">
                <a:solidFill>
                  <a:schemeClr val="bg1">
                    <a:lumMod val="75000"/>
                  </a:schemeClr>
                </a:solidFill>
              </a:rPr>
              <a:t> is more than just a technology; it’s a </a:t>
            </a:r>
            <a:r>
              <a:rPr lang="en-US" sz="2400" b="1" dirty="0" smtClean="0">
                <a:solidFill>
                  <a:schemeClr val="bg1">
                    <a:lumMod val="75000"/>
                  </a:schemeClr>
                </a:solidFill>
              </a:rPr>
              <a:t>vision</a:t>
            </a:r>
            <a:r>
              <a:rPr lang="en-US" sz="2400" dirty="0" smtClean="0">
                <a:solidFill>
                  <a:schemeClr val="bg1">
                    <a:lumMod val="75000"/>
                  </a:schemeClr>
                </a:solidFill>
              </a:rPr>
              <a:t> for smarter, more efficient, and sustainable water management. By combining </a:t>
            </a:r>
            <a:r>
              <a:rPr lang="en-US" sz="2400" b="1" dirty="0" smtClean="0">
                <a:solidFill>
                  <a:schemeClr val="bg1">
                    <a:lumMod val="75000"/>
                  </a:schemeClr>
                </a:solidFill>
              </a:rPr>
              <a:t>real-time data</a:t>
            </a:r>
            <a:r>
              <a:rPr lang="en-US" sz="2400" dirty="0" smtClean="0">
                <a:solidFill>
                  <a:schemeClr val="bg1">
                    <a:lumMod val="75000"/>
                  </a:schemeClr>
                </a:solidFill>
              </a:rPr>
              <a:t>, </a:t>
            </a:r>
            <a:r>
              <a:rPr lang="en-US" sz="2400" b="1" dirty="0" smtClean="0">
                <a:solidFill>
                  <a:schemeClr val="bg1">
                    <a:lumMod val="75000"/>
                  </a:schemeClr>
                </a:solidFill>
              </a:rPr>
              <a:t>AI-powered predictions</a:t>
            </a:r>
            <a:r>
              <a:rPr lang="en-US" sz="2400" dirty="0" smtClean="0">
                <a:solidFill>
                  <a:schemeClr val="bg1">
                    <a:lumMod val="75000"/>
                  </a:schemeClr>
                </a:solidFill>
              </a:rPr>
              <a:t>, and </a:t>
            </a:r>
            <a:r>
              <a:rPr lang="en-US" sz="2400" b="1" dirty="0" smtClean="0">
                <a:solidFill>
                  <a:schemeClr val="bg1">
                    <a:lumMod val="75000"/>
                  </a:schemeClr>
                </a:solidFill>
              </a:rPr>
              <a:t>user-centric dashboards</a:t>
            </a:r>
            <a:r>
              <a:rPr lang="en-US" sz="2400" dirty="0" smtClean="0">
                <a:solidFill>
                  <a:schemeClr val="bg1">
                    <a:lumMod val="75000"/>
                  </a:schemeClr>
                </a:solidFill>
              </a:rPr>
              <a:t>, we’re transforming the way we approach water conservation and distribution.</a:t>
            </a:r>
          </a:p>
          <a:p>
            <a:endParaRPr lang="en-US" sz="2400" dirty="0" smtClean="0">
              <a:solidFill>
                <a:schemeClr val="bg1">
                  <a:lumMod val="75000"/>
                </a:schemeClr>
              </a:solidFill>
            </a:endParaRPr>
          </a:p>
          <a:p>
            <a:r>
              <a:rPr lang="en-US" sz="2400" b="1" dirty="0" smtClean="0">
                <a:solidFill>
                  <a:srgbClr val="92D050"/>
                </a:solidFill>
              </a:rPr>
              <a:t>Key Takeaways</a:t>
            </a:r>
            <a:r>
              <a:rPr lang="en-US" sz="2400" b="1" dirty="0" smtClean="0">
                <a:solidFill>
                  <a:schemeClr val="bg1">
                    <a:lumMod val="75000"/>
                  </a:schemeClr>
                </a:solidFill>
              </a:rPr>
              <a:t>:</a:t>
            </a:r>
          </a:p>
          <a:p>
            <a:endParaRPr lang="en-US" sz="2400" b="1" dirty="0" smtClean="0">
              <a:solidFill>
                <a:schemeClr val="bg1">
                  <a:lumMod val="75000"/>
                </a:schemeClr>
              </a:solidFill>
            </a:endParaRPr>
          </a:p>
          <a:p>
            <a:r>
              <a:rPr lang="en-US" sz="2400" b="1" dirty="0" smtClean="0">
                <a:solidFill>
                  <a:schemeClr val="bg1">
                    <a:lumMod val="75000"/>
                  </a:schemeClr>
                </a:solidFill>
              </a:rPr>
              <a:t>Proactive Solutions</a:t>
            </a:r>
            <a:r>
              <a:rPr lang="en-US" sz="2400" dirty="0" smtClean="0">
                <a:solidFill>
                  <a:schemeClr val="bg1">
                    <a:lumMod val="75000"/>
                  </a:schemeClr>
                </a:solidFill>
              </a:rPr>
              <a:t>: </a:t>
            </a:r>
            <a:r>
              <a:rPr lang="en-US" sz="2400" dirty="0" err="1" smtClean="0">
                <a:solidFill>
                  <a:srgbClr val="FF0000"/>
                </a:solidFill>
              </a:rPr>
              <a:t>HydroPulseAI</a:t>
            </a:r>
            <a:r>
              <a:rPr lang="en-US" sz="2400" dirty="0" smtClean="0">
                <a:solidFill>
                  <a:srgbClr val="FF0000"/>
                </a:solidFill>
              </a:rPr>
              <a:t> </a:t>
            </a:r>
            <a:r>
              <a:rPr lang="en-US" sz="2400" dirty="0" smtClean="0">
                <a:solidFill>
                  <a:schemeClr val="bg1">
                    <a:lumMod val="75000"/>
                  </a:schemeClr>
                </a:solidFill>
              </a:rPr>
              <a:t>doesn’t wait for problems to happen — it </a:t>
            </a:r>
            <a:r>
              <a:rPr lang="en-US" sz="2400" b="1" dirty="0" smtClean="0">
                <a:solidFill>
                  <a:schemeClr val="bg1">
                    <a:lumMod val="75000"/>
                  </a:schemeClr>
                </a:solidFill>
              </a:rPr>
              <a:t>predicts</a:t>
            </a:r>
            <a:r>
              <a:rPr lang="en-US" sz="2400" dirty="0" smtClean="0">
                <a:solidFill>
                  <a:schemeClr val="bg1">
                    <a:lumMod val="75000"/>
                  </a:schemeClr>
                </a:solidFill>
              </a:rPr>
              <a:t> and </a:t>
            </a:r>
            <a:r>
              <a:rPr lang="en-US" sz="2400" b="1" dirty="0" smtClean="0">
                <a:solidFill>
                  <a:schemeClr val="bg1">
                    <a:lumMod val="75000"/>
                  </a:schemeClr>
                </a:solidFill>
              </a:rPr>
              <a:t>prevents</a:t>
            </a:r>
            <a:r>
              <a:rPr lang="en-US" sz="2400" dirty="0" smtClean="0">
                <a:solidFill>
                  <a:schemeClr val="bg1">
                    <a:lumMod val="75000"/>
                  </a:schemeClr>
                </a:solidFill>
              </a:rPr>
              <a:t> water waste, leakage, and quality issues before they escalate.</a:t>
            </a:r>
          </a:p>
          <a:p>
            <a:endParaRPr lang="en-US" sz="2400" dirty="0" smtClean="0">
              <a:solidFill>
                <a:schemeClr val="bg1">
                  <a:lumMod val="75000"/>
                </a:schemeClr>
              </a:solidFill>
            </a:endParaRPr>
          </a:p>
          <a:p>
            <a:r>
              <a:rPr lang="en-US" sz="2400" b="1" dirty="0" smtClean="0">
                <a:solidFill>
                  <a:schemeClr val="bg1">
                    <a:lumMod val="75000"/>
                  </a:schemeClr>
                </a:solidFill>
              </a:rPr>
              <a:t>Scalable and Adaptive</a:t>
            </a:r>
            <a:r>
              <a:rPr lang="en-US" sz="2400" dirty="0" smtClean="0">
                <a:solidFill>
                  <a:schemeClr val="bg1">
                    <a:lumMod val="75000"/>
                  </a:schemeClr>
                </a:solidFill>
              </a:rPr>
              <a:t>: Whether it’s a small farm or a sprawling city, </a:t>
            </a:r>
            <a:r>
              <a:rPr lang="en-US" sz="2400" dirty="0" err="1" smtClean="0">
                <a:solidFill>
                  <a:srgbClr val="FF0000"/>
                </a:solidFill>
              </a:rPr>
              <a:t>HydroPulseAI</a:t>
            </a:r>
            <a:r>
              <a:rPr lang="en-US" sz="2400" dirty="0" smtClean="0">
                <a:solidFill>
                  <a:schemeClr val="bg1">
                    <a:lumMod val="75000"/>
                  </a:schemeClr>
                </a:solidFill>
              </a:rPr>
              <a:t> adapts to </a:t>
            </a:r>
            <a:r>
              <a:rPr lang="en-US" sz="2400" b="1" dirty="0" smtClean="0">
                <a:solidFill>
                  <a:schemeClr val="bg1">
                    <a:lumMod val="75000"/>
                  </a:schemeClr>
                </a:solidFill>
              </a:rPr>
              <a:t>any water management system</a:t>
            </a:r>
            <a:r>
              <a:rPr lang="en-US" sz="2400" dirty="0" smtClean="0">
                <a:solidFill>
                  <a:schemeClr val="bg1">
                    <a:lumMod val="75000"/>
                  </a:schemeClr>
                </a:solidFill>
              </a:rPr>
              <a:t>, making it </a:t>
            </a:r>
            <a:r>
              <a:rPr lang="en-US" sz="2400" b="1" dirty="0" smtClean="0">
                <a:solidFill>
                  <a:schemeClr val="bg1">
                    <a:lumMod val="75000"/>
                  </a:schemeClr>
                </a:solidFill>
              </a:rPr>
              <a:t>scalable</a:t>
            </a:r>
            <a:r>
              <a:rPr lang="en-US" sz="2400" dirty="0" smtClean="0">
                <a:solidFill>
                  <a:schemeClr val="bg1">
                    <a:lumMod val="75000"/>
                  </a:schemeClr>
                </a:solidFill>
              </a:rPr>
              <a:t> across industries and regions.</a:t>
            </a:r>
          </a:p>
          <a:p>
            <a:endParaRPr lang="en-US" sz="2400" dirty="0" smtClean="0">
              <a:solidFill>
                <a:schemeClr val="bg1">
                  <a:lumMod val="75000"/>
                </a:schemeClr>
              </a:solidFill>
            </a:endParaRPr>
          </a:p>
          <a:p>
            <a:r>
              <a:rPr lang="en-US" sz="2400" b="1" dirty="0" smtClean="0">
                <a:solidFill>
                  <a:schemeClr val="bg1">
                    <a:lumMod val="75000"/>
                  </a:schemeClr>
                </a:solidFill>
              </a:rPr>
              <a:t>Real-time Insights</a:t>
            </a:r>
            <a:r>
              <a:rPr lang="en-US" sz="2400" dirty="0" smtClean="0">
                <a:solidFill>
                  <a:schemeClr val="bg1">
                    <a:lumMod val="75000"/>
                  </a:schemeClr>
                </a:solidFill>
              </a:rPr>
              <a:t>: Empowering decision-makers with instant access to </a:t>
            </a:r>
            <a:r>
              <a:rPr lang="en-US" sz="2400" b="1" dirty="0" smtClean="0">
                <a:solidFill>
                  <a:schemeClr val="bg1">
                    <a:lumMod val="75000"/>
                  </a:schemeClr>
                </a:solidFill>
              </a:rPr>
              <a:t>actionable insights</a:t>
            </a:r>
            <a:r>
              <a:rPr lang="en-US" sz="2400" dirty="0" smtClean="0">
                <a:solidFill>
                  <a:schemeClr val="bg1">
                    <a:lumMod val="75000"/>
                  </a:schemeClr>
                </a:solidFill>
              </a:rPr>
              <a:t>, improving water conservation efforts, and optimizing usage across the board.</a:t>
            </a:r>
          </a:p>
          <a:p>
            <a:endParaRPr lang="en-IN" dirty="0"/>
          </a:p>
        </p:txBody>
      </p:sp>
      <p:sp>
        <p:nvSpPr>
          <p:cNvPr id="5" name="TextBox 4"/>
          <p:cNvSpPr txBox="1"/>
          <p:nvPr/>
        </p:nvSpPr>
        <p:spPr>
          <a:xfrm>
            <a:off x="17449800" y="9410700"/>
            <a:ext cx="286575" cy="523220"/>
          </a:xfrm>
          <a:prstGeom prst="rect">
            <a:avLst/>
          </a:prstGeom>
          <a:noFill/>
        </p:spPr>
        <p:txBody>
          <a:bodyPr wrap="square" rtlCol="0">
            <a:spAutoFit/>
          </a:bodyPr>
          <a:lstStyle/>
          <a:p>
            <a:r>
              <a:rPr lang="en-US" sz="2800" dirty="0">
                <a:solidFill>
                  <a:srgbClr val="FFFF00"/>
                </a:solidFill>
              </a:rPr>
              <a:t>8</a:t>
            </a:r>
            <a:endParaRPr lang="en-IN" sz="2800" dirty="0">
              <a:solidFill>
                <a:srgbClr val="FFFF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38</TotalTime>
  <Words>524</Words>
  <Application>Microsoft Office PowerPoint</Application>
  <PresentationFormat>Custom</PresentationFormat>
  <Paragraphs>57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Bahnschrift SemiBold SemiConden</vt:lpstr>
      <vt:lpstr>Century Schoolbook</vt:lpstr>
      <vt:lpstr>Courier New</vt:lpstr>
      <vt:lpstr>Wingdings</vt:lpstr>
      <vt:lpstr>Wingdings 2</vt:lpstr>
      <vt:lpstr>View</vt:lpstr>
      <vt:lpstr>PowerPoint Presentation</vt:lpstr>
      <vt:lpstr>PROBLEM STATEMENT</vt:lpstr>
      <vt:lpstr>PowerPoint Presentation</vt:lpstr>
      <vt:lpstr>METHODOLOGY</vt:lpstr>
      <vt:lpstr>3. AI Engine — Understanding the Patterns Machine Learning Models: HydroPulseAI learns normal usage patterns and detects anomalies using algorithms such as:  Leak Detection: Using anomaly detection (Isolation Forest, Autoencoders). Water Usage Prediction: Time series forecasting (ARIMA, LSTM).  Water Quality Monitoring: Classification models (Random Forest, Support Vector Machines) for detecting contaminants.  The AI engine predicts leaks, overuse, and potential water quality issues, before they become visible.  4. User Interface &amp; Alerts — Empowering Action  All insights are displayed through an intuitive dashboard, making it simple to understand: Real-time status of water distribution systems Predictive alerts for leaks, irrigation needs, and quality issues Recommendations for reducing waste or fixing problems Alerts are automatically sent via SMS or email when issues arise. </vt:lpstr>
      <vt:lpstr>ARCHITECTURE DIAGRAM</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Submission Phase</dc:title>
  <dc:creator>Ishit Dandawate</dc:creator>
  <cp:keywords>DAGj3cNCrHY,BAFnAC51n6o,0</cp:keywords>
  <cp:lastModifiedBy>Admin</cp:lastModifiedBy>
  <cp:revision>15</cp:revision>
  <dcterms:created xsi:type="dcterms:W3CDTF">2025-04-14T04:50:16Z</dcterms:created>
  <dcterms:modified xsi:type="dcterms:W3CDTF">2025-05-29T08:34:40Z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2025-04-06T00:00:00Z</vt:filetime>
  </property>
  <property fmtid="{D5CDD505-2E9C-101B-9397-08002B2CF9AE}" pid="3" name="Creator">
    <vt:lpwstr>Canva</vt:lpwstr>
  </property>
  <property fmtid="{D5CDD505-2E9C-101B-9397-08002B2CF9AE}" pid="4" name="LastSaved">
    <vt:filetime>2025-04-14T00:00:00Z</vt:filetime>
  </property>
  <property fmtid="{D5CDD505-2E9C-101B-9397-08002B2CF9AE}" pid="5" name="Producer">
    <vt:lpwstr>Canva</vt:lpwstr>
  </property>
</Properties>
</file>