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66" r:id="rId5"/>
    <p:sldId id="270" r:id="rId6"/>
    <p:sldId id="258" r:id="rId7"/>
    <p:sldId id="271" r:id="rId8"/>
    <p:sldId id="274" r:id="rId9"/>
    <p:sldId id="259" r:id="rId10"/>
    <p:sldId id="268" r:id="rId11"/>
    <p:sldId id="275" r:id="rId12"/>
    <p:sldId id="262" r:id="rId13"/>
    <p:sldId id="263" r:id="rId14"/>
    <p:sldId id="264" r:id="rId15"/>
    <p:sldId id="265"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2"/>
    <p:restoredTop sz="94640"/>
  </p:normalViewPr>
  <p:slideViewPr>
    <p:cSldViewPr snapToGrid="0">
      <p:cViewPr varScale="1">
        <p:scale>
          <a:sx n="102" d="100"/>
          <a:sy n="102"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C7FF-D70F-8AB8-7791-A49AA9C684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D22DAB3-5954-1573-9953-009BF6D66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DE6764-7113-414D-D7E1-FDFAA0F2632B}"/>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719888FF-8A37-2CE1-EE57-F4E6196A5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FD0CB-BABF-F11C-5D2E-CFC3A5C12BDD}"/>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179546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5C4C-EDF0-0D42-D3A4-8058364C9A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1748F9-9F20-C311-F539-3FE2563C803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A5F114-20AE-1305-2259-D48CBFC5DB48}"/>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30318581-E0C3-D12F-1545-0F1AD403F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2EC41-F899-C84E-8250-29AE9B982CA7}"/>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34208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E4386-B372-62DC-CE47-C7C7E052F8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4C78427-4841-8772-A838-8C92F10E4A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31CC4E-2F67-79E4-C469-BC9FA019D2AD}"/>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C2A852E5-9686-D320-BEB1-8648C2C3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60374-B9B7-2D28-88CF-EB0D6D637342}"/>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205559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AAAF-7A68-71B4-C498-7B7400AB67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B3CE81-95E6-9A44-4A70-AF7BAD33AD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D2D097-107B-9390-BECA-1870651E428D}"/>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815AD7BF-0F33-3206-BBBD-2A0153EC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05656-D548-9CCE-958A-8E27F0F52B72}"/>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330252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B785-7A6D-2EC7-759A-653A2BEB1D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319C2E-9ADF-152F-32DC-DEBC872C0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4AD4FE-7240-7275-6BEA-193531CD5E87}"/>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B1B972CA-70F1-799D-879D-B3E1C8D97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9A31B-B2F8-3F05-6E6B-1490DC0DEA81}"/>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287711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91FA-3CBC-9B3B-C397-251E576479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39F5DC-072E-19EE-CD83-5C9439FB16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1475242-57CB-B928-AD16-B71217D80AF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DBC728-E05B-F99B-C932-F632CA768018}"/>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6" name="Footer Placeholder 5">
            <a:extLst>
              <a:ext uri="{FF2B5EF4-FFF2-40B4-BE49-F238E27FC236}">
                <a16:creationId xmlns:a16="http://schemas.microsoft.com/office/drawing/2014/main" id="{6BBAF5CC-2F2A-67E7-D5B7-FA360D1DC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628CC-CD4C-C249-4E0F-6E301519EB83}"/>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116577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C4A8-2932-D997-4DF4-682D87A8E0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206342-2AF3-423C-96D5-595611E35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B6D0B1-CE1E-E792-FB5E-0D3D8C867B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6294F4D-7832-C82B-75C7-73530F804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4EA255-E6FD-E14E-8E1B-47C30F1B4F5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8CCAFA7-4564-689D-32EE-C5DFF4967D71}"/>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8" name="Footer Placeholder 7">
            <a:extLst>
              <a:ext uri="{FF2B5EF4-FFF2-40B4-BE49-F238E27FC236}">
                <a16:creationId xmlns:a16="http://schemas.microsoft.com/office/drawing/2014/main" id="{A3284DBC-B596-ED03-79E2-1BE430FD5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81681-9BA7-B9F3-9F36-53B3C40E0984}"/>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168274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636D-0592-D3C8-5181-A837646AC71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974E94-CCFB-772F-563A-61A6E26631BD}"/>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4" name="Footer Placeholder 3">
            <a:extLst>
              <a:ext uri="{FF2B5EF4-FFF2-40B4-BE49-F238E27FC236}">
                <a16:creationId xmlns:a16="http://schemas.microsoft.com/office/drawing/2014/main" id="{30A71172-3D63-07FF-F52E-A8C1EF38B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5C7F4-007B-AA77-553C-C46C8CA809EE}"/>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427769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D0644-A61F-F6C1-1F5C-DCA0ACC48282}"/>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3" name="Footer Placeholder 2">
            <a:extLst>
              <a:ext uri="{FF2B5EF4-FFF2-40B4-BE49-F238E27FC236}">
                <a16:creationId xmlns:a16="http://schemas.microsoft.com/office/drawing/2014/main" id="{94FFB776-D0C0-2735-510F-836A3EEFDF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40C98A-A785-4B25-7E48-F1BFB6F81C61}"/>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243337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8FCD-CEEE-45D6-D791-C575DF359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E00584-A0C1-3E4B-B8E3-36FA2222A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2705BAA-A105-2734-6C75-0E1C5EC92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5F4C24-1F87-7E03-BF29-AB30D2BC846A}"/>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6" name="Footer Placeholder 5">
            <a:extLst>
              <a:ext uri="{FF2B5EF4-FFF2-40B4-BE49-F238E27FC236}">
                <a16:creationId xmlns:a16="http://schemas.microsoft.com/office/drawing/2014/main" id="{789FA720-D5BC-96A6-F0A6-ADF677B41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15E29-D38B-88AC-E3B9-4A001844F9C4}"/>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361082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E3A2-4886-733B-6C89-0B3939CAAC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4C7A445-81D5-A08A-115C-DE42B4E38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30E93C-F1E9-9541-B797-7D420937F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312A6-00B7-64FD-C426-739F228308D9}"/>
              </a:ext>
            </a:extLst>
          </p:cNvPr>
          <p:cNvSpPr>
            <a:spLocks noGrp="1"/>
          </p:cNvSpPr>
          <p:nvPr>
            <p:ph type="dt" sz="half" idx="10"/>
          </p:nvPr>
        </p:nvSpPr>
        <p:spPr/>
        <p:txBody>
          <a:bodyPr/>
          <a:lstStyle/>
          <a:p>
            <a:fld id="{C3658460-6958-BD45-B47A-0DFE801205DC}" type="datetimeFigureOut">
              <a:rPr lang="en-US" smtClean="0"/>
              <a:t>9/4/22</a:t>
            </a:fld>
            <a:endParaRPr lang="en-US"/>
          </a:p>
        </p:txBody>
      </p:sp>
      <p:sp>
        <p:nvSpPr>
          <p:cNvPr id="6" name="Footer Placeholder 5">
            <a:extLst>
              <a:ext uri="{FF2B5EF4-FFF2-40B4-BE49-F238E27FC236}">
                <a16:creationId xmlns:a16="http://schemas.microsoft.com/office/drawing/2014/main" id="{8A39D7E7-071C-35E3-BA0C-C5BADFEC4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85323-C7AA-9FF4-25A1-1B6C2104F754}"/>
              </a:ext>
            </a:extLst>
          </p:cNvPr>
          <p:cNvSpPr>
            <a:spLocks noGrp="1"/>
          </p:cNvSpPr>
          <p:nvPr>
            <p:ph type="sldNum" sz="quarter" idx="12"/>
          </p:nvPr>
        </p:nvSpPr>
        <p:spPr/>
        <p:txBody>
          <a:bodyPr/>
          <a:lstStyle/>
          <a:p>
            <a:fld id="{39880C84-7DA5-3849-8E54-85941E65524C}" type="slidenum">
              <a:rPr lang="en-US" smtClean="0"/>
              <a:t>‹#›</a:t>
            </a:fld>
            <a:endParaRPr lang="en-US"/>
          </a:p>
        </p:txBody>
      </p:sp>
    </p:spTree>
    <p:extLst>
      <p:ext uri="{BB962C8B-B14F-4D97-AF65-F5344CB8AC3E}">
        <p14:creationId xmlns:p14="http://schemas.microsoft.com/office/powerpoint/2010/main" val="374413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639E7-08AF-FE0B-F67E-F35B06F30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F606FB-6A25-611E-8DAF-89C6D13F8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E2566A-3E41-CB28-F5AF-915FEAE09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58460-6958-BD45-B47A-0DFE801205DC}" type="datetimeFigureOut">
              <a:rPr lang="en-US" smtClean="0"/>
              <a:t>9/4/22</a:t>
            </a:fld>
            <a:endParaRPr lang="en-US"/>
          </a:p>
        </p:txBody>
      </p:sp>
      <p:sp>
        <p:nvSpPr>
          <p:cNvPr id="5" name="Footer Placeholder 4">
            <a:extLst>
              <a:ext uri="{FF2B5EF4-FFF2-40B4-BE49-F238E27FC236}">
                <a16:creationId xmlns:a16="http://schemas.microsoft.com/office/drawing/2014/main" id="{18ADFFFA-9FFF-BC7E-4E49-625D3371B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12329-6B0F-DACB-FD5B-B6F029974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80C84-7DA5-3849-8E54-85941E65524C}" type="slidenum">
              <a:rPr lang="en-US" smtClean="0"/>
              <a:t>‹#›</a:t>
            </a:fld>
            <a:endParaRPr lang="en-US"/>
          </a:p>
        </p:txBody>
      </p:sp>
    </p:spTree>
    <p:extLst>
      <p:ext uri="{BB962C8B-B14F-4D97-AF65-F5344CB8AC3E}">
        <p14:creationId xmlns:p14="http://schemas.microsoft.com/office/powerpoint/2010/main" val="1342781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89F20-ECDA-2567-EEC5-26434107ADEA}"/>
              </a:ext>
            </a:extLst>
          </p:cNvPr>
          <p:cNvSpPr>
            <a:spLocks noGrp="1"/>
          </p:cNvSpPr>
          <p:nvPr>
            <p:ph type="ctrTitle"/>
          </p:nvPr>
        </p:nvSpPr>
        <p:spPr>
          <a:xfrm>
            <a:off x="795338" y="1566473"/>
            <a:ext cx="10601325" cy="2166723"/>
          </a:xfrm>
        </p:spPr>
        <p:txBody>
          <a:bodyPr>
            <a:normAutofit/>
          </a:bodyPr>
          <a:lstStyle/>
          <a:p>
            <a:r>
              <a:rPr lang="en-US" sz="6600" dirty="0"/>
              <a:t>Forest Fire Prediction</a:t>
            </a:r>
          </a:p>
        </p:txBody>
      </p:sp>
      <p:sp>
        <p:nvSpPr>
          <p:cNvPr id="3" name="Subtitle 2">
            <a:extLst>
              <a:ext uri="{FF2B5EF4-FFF2-40B4-BE49-F238E27FC236}">
                <a16:creationId xmlns:a16="http://schemas.microsoft.com/office/drawing/2014/main" id="{EB2FCBAA-4FAB-F6E7-1A8F-1BA36F5FF11E}"/>
              </a:ext>
            </a:extLst>
          </p:cNvPr>
          <p:cNvSpPr>
            <a:spLocks noGrp="1"/>
          </p:cNvSpPr>
          <p:nvPr>
            <p:ph type="subTitle" idx="1"/>
          </p:nvPr>
        </p:nvSpPr>
        <p:spPr>
          <a:xfrm>
            <a:off x="795338" y="4092320"/>
            <a:ext cx="10601325" cy="1144884"/>
          </a:xfrm>
        </p:spPr>
        <p:txBody>
          <a:bodyPr>
            <a:noAutofit/>
          </a:bodyPr>
          <a:lstStyle/>
          <a:p>
            <a:r>
              <a:rPr lang="en-US" sz="1800" dirty="0"/>
              <a:t>Assessment Task 2 </a:t>
            </a:r>
          </a:p>
          <a:p>
            <a:endParaRPr lang="en-US" sz="1800" dirty="0"/>
          </a:p>
          <a:p>
            <a:r>
              <a:rPr lang="en-US" sz="1800" dirty="0"/>
              <a:t>by</a:t>
            </a:r>
          </a:p>
          <a:p>
            <a:r>
              <a:rPr lang="en-US" sz="1800" dirty="0"/>
              <a:t>Said Abdullahi</a:t>
            </a:r>
          </a:p>
          <a:p>
            <a:r>
              <a:rPr lang="en-US" sz="1800" dirty="0"/>
              <a:t>Deakin University</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44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664B8909-5F65-870D-9AFD-52B28801AF92}"/>
              </a:ext>
            </a:extLst>
          </p:cNvPr>
          <p:cNvGraphicFramePr>
            <a:graphicFrameLocks noGrp="1"/>
          </p:cNvGraphicFramePr>
          <p:nvPr>
            <p:extLst>
              <p:ext uri="{D42A27DB-BD31-4B8C-83A1-F6EECF244321}">
                <p14:modId xmlns:p14="http://schemas.microsoft.com/office/powerpoint/2010/main" val="1141306611"/>
              </p:ext>
            </p:extLst>
          </p:nvPr>
        </p:nvGraphicFramePr>
        <p:xfrm>
          <a:off x="6096000" y="3465513"/>
          <a:ext cx="5459412" cy="2752720"/>
        </p:xfrm>
        <a:graphic>
          <a:graphicData uri="http://schemas.openxmlformats.org/drawingml/2006/table">
            <a:tbl>
              <a:tblPr>
                <a:tableStyleId>{5C22544A-7EE6-4342-B048-85BDC9FD1C3A}</a:tableStyleId>
              </a:tblPr>
              <a:tblGrid>
                <a:gridCol w="3902635">
                  <a:extLst>
                    <a:ext uri="{9D8B030D-6E8A-4147-A177-3AD203B41FA5}">
                      <a16:colId xmlns:a16="http://schemas.microsoft.com/office/drawing/2014/main" val="3022276111"/>
                    </a:ext>
                  </a:extLst>
                </a:gridCol>
                <a:gridCol w="1556777">
                  <a:extLst>
                    <a:ext uri="{9D8B030D-6E8A-4147-A177-3AD203B41FA5}">
                      <a16:colId xmlns:a16="http://schemas.microsoft.com/office/drawing/2014/main" val="2412249475"/>
                    </a:ext>
                  </a:extLst>
                </a:gridCol>
              </a:tblGrid>
              <a:tr h="275272">
                <a:tc>
                  <a:txBody>
                    <a:bodyPr/>
                    <a:lstStyle/>
                    <a:p>
                      <a:pPr algn="l" fontAlgn="b"/>
                      <a:r>
                        <a:rPr lang="en-AU" sz="1400" u="none" strike="noStrike">
                          <a:effectLst/>
                        </a:rPr>
                        <a:t>Order Weighted averaging function (OWA)</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l" fontAlgn="b"/>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1936413421"/>
                  </a:ext>
                </a:extLst>
              </a:tr>
              <a:tr h="275272">
                <a:tc>
                  <a:txBody>
                    <a:bodyPr/>
                    <a:lstStyle/>
                    <a:p>
                      <a:pPr algn="l" fontAlgn="b"/>
                      <a:r>
                        <a:rPr lang="en-AU" sz="1400" u="none" strike="noStrike">
                          <a:effectLst/>
                        </a:rPr>
                        <a:t>RMSE </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0.214146607</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2551076371"/>
                  </a:ext>
                </a:extLst>
              </a:tr>
              <a:tr h="275272">
                <a:tc>
                  <a:txBody>
                    <a:bodyPr/>
                    <a:lstStyle/>
                    <a:p>
                      <a:pPr algn="l" fontAlgn="b"/>
                      <a:r>
                        <a:rPr lang="en-AU" sz="1400" u="none" strike="noStrike">
                          <a:effectLst/>
                        </a:rPr>
                        <a:t>Av. abs error </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0.16753949</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817320380"/>
                  </a:ext>
                </a:extLst>
              </a:tr>
              <a:tr h="275272">
                <a:tc>
                  <a:txBody>
                    <a:bodyPr/>
                    <a:lstStyle/>
                    <a:p>
                      <a:pPr algn="l" fontAlgn="b"/>
                      <a:r>
                        <a:rPr lang="en-AU" sz="1400" u="none" strike="noStrike">
                          <a:effectLst/>
                        </a:rPr>
                        <a:t>Pearson correlation</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0.045597009</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9587957"/>
                  </a:ext>
                </a:extLst>
              </a:tr>
              <a:tr h="275272">
                <a:tc>
                  <a:txBody>
                    <a:bodyPr/>
                    <a:lstStyle/>
                    <a:p>
                      <a:pPr algn="l" fontAlgn="b"/>
                      <a:r>
                        <a:rPr lang="en-AU" sz="1400" u="none" strike="noStrike">
                          <a:effectLst/>
                        </a:rPr>
                        <a:t>Spearman correlation </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0.032977282</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1978251983"/>
                  </a:ext>
                </a:extLst>
              </a:tr>
              <a:tr h="275272">
                <a:tc>
                  <a:txBody>
                    <a:bodyPr/>
                    <a:lstStyle/>
                    <a:p>
                      <a:pPr algn="l" fontAlgn="b"/>
                      <a:r>
                        <a:rPr lang="en-AU" sz="1400" u="none" strike="noStrike">
                          <a:effectLst/>
                        </a:rPr>
                        <a:t>weights i w_i</a:t>
                      </a:r>
                      <a:endParaRPr lang="en-AU" sz="1400" b="1" i="0" u="none" strike="noStrike">
                        <a:solidFill>
                          <a:srgbClr val="000000"/>
                        </a:solidFill>
                        <a:effectLst/>
                        <a:latin typeface="Calibri" panose="020F0502020204030204" pitchFamily="34" charset="0"/>
                      </a:endParaRPr>
                    </a:p>
                  </a:txBody>
                  <a:tcPr marL="11451" marR="11451" marT="11451" marB="0" anchor="b"/>
                </a:tc>
                <a:tc>
                  <a:txBody>
                    <a:bodyPr/>
                    <a:lstStyle/>
                    <a:p>
                      <a:pPr algn="l" fontAlgn="b"/>
                      <a:r>
                        <a:rPr lang="en-AU" sz="1400" u="none" strike="noStrike">
                          <a:effectLst/>
                        </a:rPr>
                        <a:t> </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2478421849"/>
                  </a:ext>
                </a:extLst>
              </a:tr>
              <a:tr h="275272">
                <a:tc>
                  <a:txBody>
                    <a:bodyPr/>
                    <a:lstStyle/>
                    <a:p>
                      <a:pPr algn="r" fontAlgn="b"/>
                      <a:r>
                        <a:rPr lang="en-AU" sz="1400" u="none" strike="noStrike">
                          <a:effectLst/>
                        </a:rPr>
                        <a:t>1</a:t>
                      </a:r>
                      <a:endParaRPr lang="en-AU" sz="1400" b="0"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2461469914"/>
                  </a:ext>
                </a:extLst>
              </a:tr>
              <a:tr h="275272">
                <a:tc>
                  <a:txBody>
                    <a:bodyPr/>
                    <a:lstStyle/>
                    <a:p>
                      <a:pPr algn="r" fontAlgn="b"/>
                      <a:r>
                        <a:rPr lang="en-AU" sz="1400" u="none" strike="noStrike">
                          <a:effectLst/>
                        </a:rPr>
                        <a:t>2</a:t>
                      </a:r>
                      <a:endParaRPr lang="en-AU" sz="1400" b="0"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0.245026186</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2461818891"/>
                  </a:ext>
                </a:extLst>
              </a:tr>
              <a:tr h="275272">
                <a:tc>
                  <a:txBody>
                    <a:bodyPr/>
                    <a:lstStyle/>
                    <a:p>
                      <a:pPr algn="r" fontAlgn="b"/>
                      <a:r>
                        <a:rPr lang="en-AU" sz="1400" u="none" strike="noStrike">
                          <a:effectLst/>
                        </a:rPr>
                        <a:t>3</a:t>
                      </a:r>
                      <a:endParaRPr lang="en-AU" sz="1400" b="0"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a:effectLst/>
                        </a:rPr>
                        <a:t>0.265892223</a:t>
                      </a:r>
                      <a:endParaRPr lang="en-AU" sz="1400" b="0" i="0" u="none" strike="noStrike">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3093415206"/>
                  </a:ext>
                </a:extLst>
              </a:tr>
              <a:tr h="275272">
                <a:tc>
                  <a:txBody>
                    <a:bodyPr/>
                    <a:lstStyle/>
                    <a:p>
                      <a:pPr algn="r" fontAlgn="b"/>
                      <a:r>
                        <a:rPr lang="en-AU" sz="1400" u="none" strike="noStrike">
                          <a:effectLst/>
                        </a:rPr>
                        <a:t>4</a:t>
                      </a:r>
                      <a:endParaRPr lang="en-AU" sz="1400" b="0" i="0" u="none" strike="noStrike">
                        <a:solidFill>
                          <a:srgbClr val="000000"/>
                        </a:solidFill>
                        <a:effectLst/>
                        <a:latin typeface="Calibri" panose="020F0502020204030204" pitchFamily="34" charset="0"/>
                      </a:endParaRPr>
                    </a:p>
                  </a:txBody>
                  <a:tcPr marL="11451" marR="11451" marT="11451" marB="0" anchor="b"/>
                </a:tc>
                <a:tc>
                  <a:txBody>
                    <a:bodyPr/>
                    <a:lstStyle/>
                    <a:p>
                      <a:pPr algn="r" fontAlgn="b"/>
                      <a:r>
                        <a:rPr lang="en-AU" sz="1400" u="none" strike="noStrike" dirty="0">
                          <a:effectLst/>
                        </a:rPr>
                        <a:t>0.489081591</a:t>
                      </a:r>
                      <a:endParaRPr lang="en-AU" sz="1400" b="0" i="0" u="none" strike="noStrike" dirty="0">
                        <a:solidFill>
                          <a:srgbClr val="000000"/>
                        </a:solidFill>
                        <a:effectLst/>
                        <a:latin typeface="Calibri" panose="020F0502020204030204" pitchFamily="34" charset="0"/>
                      </a:endParaRPr>
                    </a:p>
                  </a:txBody>
                  <a:tcPr marL="11451" marR="11451" marT="11451" marB="0" anchor="b"/>
                </a:tc>
                <a:extLst>
                  <a:ext uri="{0D108BD9-81ED-4DB2-BD59-A6C34878D82A}">
                    <a16:rowId xmlns:a16="http://schemas.microsoft.com/office/drawing/2014/main" val="2202172396"/>
                  </a:ext>
                </a:extLst>
              </a:tr>
            </a:tbl>
          </a:graphicData>
        </a:graphic>
      </p:graphicFrame>
      <p:sp>
        <p:nvSpPr>
          <p:cNvPr id="2" name="Title 1">
            <a:extLst>
              <a:ext uri="{FF2B5EF4-FFF2-40B4-BE49-F238E27FC236}">
                <a16:creationId xmlns:a16="http://schemas.microsoft.com/office/drawing/2014/main" id="{172DB96E-261E-36E7-42C3-6700F36310C6}"/>
              </a:ext>
            </a:extLst>
          </p:cNvPr>
          <p:cNvSpPr>
            <a:spLocks noGrp="1"/>
          </p:cNvSpPr>
          <p:nvPr>
            <p:ph type="title"/>
          </p:nvPr>
        </p:nvSpPr>
        <p:spPr>
          <a:xfrm>
            <a:off x="621629" y="640080"/>
            <a:ext cx="4225290" cy="5578816"/>
          </a:xfrm>
          <a:prstGeom prst="rect">
            <a:avLst/>
          </a:prstGeom>
        </p:spPr>
        <p:txBody>
          <a:bodyPr vert="horz" lIns="91440" tIns="45720" rIns="91440" bIns="45720" rtlCol="0" anchor="ctr">
            <a:normAutofit/>
          </a:bodyPr>
          <a:lstStyle/>
          <a:p>
            <a:pPr algn="ctr"/>
            <a:r>
              <a:rPr lang="en-US" kern="1200" dirty="0">
                <a:solidFill>
                  <a:srgbClr val="FFFFFF"/>
                </a:solidFill>
                <a:latin typeface="+mj-lt"/>
                <a:ea typeface="+mj-ea"/>
                <a:cs typeface="+mj-cs"/>
              </a:rPr>
              <a:t>Error measures, correlation coefficient, and weights</a:t>
            </a:r>
          </a:p>
        </p:txBody>
      </p:sp>
      <p:graphicFrame>
        <p:nvGraphicFramePr>
          <p:cNvPr id="7" name="Content Placeholder 6">
            <a:extLst>
              <a:ext uri="{FF2B5EF4-FFF2-40B4-BE49-F238E27FC236}">
                <a16:creationId xmlns:a16="http://schemas.microsoft.com/office/drawing/2014/main" id="{E31FFF64-8BDA-9998-B6ED-5014F95CF383}"/>
              </a:ext>
            </a:extLst>
          </p:cNvPr>
          <p:cNvGraphicFramePr>
            <a:graphicFrameLocks noGrp="1"/>
          </p:cNvGraphicFramePr>
          <p:nvPr>
            <p:ph idx="1"/>
            <p:extLst>
              <p:ext uri="{D42A27DB-BD31-4B8C-83A1-F6EECF244321}">
                <p14:modId xmlns:p14="http://schemas.microsoft.com/office/powerpoint/2010/main" val="2185278596"/>
              </p:ext>
            </p:extLst>
          </p:nvPr>
        </p:nvGraphicFramePr>
        <p:xfrm>
          <a:off x="6096000" y="639763"/>
          <a:ext cx="5459412" cy="2757480"/>
        </p:xfrm>
        <a:graphic>
          <a:graphicData uri="http://schemas.openxmlformats.org/drawingml/2006/table">
            <a:tbl>
              <a:tblPr>
                <a:tableStyleId>{5C22544A-7EE6-4342-B048-85BDC9FD1C3A}</a:tableStyleId>
              </a:tblPr>
              <a:tblGrid>
                <a:gridCol w="3902436">
                  <a:extLst>
                    <a:ext uri="{9D8B030D-6E8A-4147-A177-3AD203B41FA5}">
                      <a16:colId xmlns:a16="http://schemas.microsoft.com/office/drawing/2014/main" val="2930191342"/>
                    </a:ext>
                  </a:extLst>
                </a:gridCol>
                <a:gridCol w="1556976">
                  <a:extLst>
                    <a:ext uri="{9D8B030D-6E8A-4147-A177-3AD203B41FA5}">
                      <a16:colId xmlns:a16="http://schemas.microsoft.com/office/drawing/2014/main" val="4143924653"/>
                    </a:ext>
                  </a:extLst>
                </a:gridCol>
              </a:tblGrid>
              <a:tr h="275748">
                <a:tc>
                  <a:txBody>
                    <a:bodyPr/>
                    <a:lstStyle/>
                    <a:p>
                      <a:pPr algn="l" fontAlgn="b"/>
                      <a:r>
                        <a:rPr lang="en-AU" sz="1400" u="none" strike="noStrike" dirty="0">
                          <a:effectLst/>
                        </a:rPr>
                        <a:t>Weighted Power Mean (QM) p = 2</a:t>
                      </a:r>
                      <a:endParaRPr lang="en-AU" sz="1400" b="1" i="0" u="none" strike="noStrike" dirty="0">
                        <a:solidFill>
                          <a:srgbClr val="000000"/>
                        </a:solidFill>
                        <a:effectLst/>
                        <a:latin typeface="Calibri" panose="020F0502020204030204" pitchFamily="34" charset="0"/>
                      </a:endParaRPr>
                    </a:p>
                  </a:txBody>
                  <a:tcPr marL="11470" marR="11470" marT="11470" marB="0" anchor="b"/>
                </a:tc>
                <a:tc>
                  <a:txBody>
                    <a:bodyPr/>
                    <a:lstStyle/>
                    <a:p>
                      <a:pPr algn="l" fontAlgn="b"/>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3733211092"/>
                  </a:ext>
                </a:extLst>
              </a:tr>
              <a:tr h="275748">
                <a:tc>
                  <a:txBody>
                    <a:bodyPr/>
                    <a:lstStyle/>
                    <a:p>
                      <a:pPr algn="l" fontAlgn="b"/>
                      <a:r>
                        <a:rPr lang="en-AU" sz="1400" u="none" strike="noStrike">
                          <a:effectLst/>
                        </a:rPr>
                        <a:t>RMSE </a:t>
                      </a:r>
                      <a:endParaRPr lang="en-AU" sz="1400" b="1"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a:effectLst/>
                        </a:rPr>
                        <a:t>0.221665526</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1024864931"/>
                  </a:ext>
                </a:extLst>
              </a:tr>
              <a:tr h="275748">
                <a:tc>
                  <a:txBody>
                    <a:bodyPr/>
                    <a:lstStyle/>
                    <a:p>
                      <a:pPr algn="l" fontAlgn="b"/>
                      <a:r>
                        <a:rPr lang="en-AU" sz="1400" u="none" strike="noStrike">
                          <a:effectLst/>
                        </a:rPr>
                        <a:t>Av. abs error </a:t>
                      </a:r>
                      <a:endParaRPr lang="en-AU" sz="1400" b="1"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a:effectLst/>
                        </a:rPr>
                        <a:t>0.176741198</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824074975"/>
                  </a:ext>
                </a:extLst>
              </a:tr>
              <a:tr h="275748">
                <a:tc>
                  <a:txBody>
                    <a:bodyPr/>
                    <a:lstStyle/>
                    <a:p>
                      <a:pPr algn="l" fontAlgn="b"/>
                      <a:r>
                        <a:rPr lang="en-AU" sz="1400" u="none" strike="noStrike">
                          <a:effectLst/>
                        </a:rPr>
                        <a:t>Pearson correlation</a:t>
                      </a:r>
                      <a:endParaRPr lang="en-AU" sz="1400" b="1"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dirty="0">
                          <a:effectLst/>
                          <a:highlight>
                            <a:srgbClr val="FFFF00"/>
                          </a:highlight>
                        </a:rPr>
                        <a:t>0.036979217</a:t>
                      </a:r>
                      <a:endParaRPr lang="en-AU" sz="1400" b="0" i="0" u="none" strike="noStrike" dirty="0">
                        <a:solidFill>
                          <a:srgbClr val="000000"/>
                        </a:solidFill>
                        <a:effectLst/>
                        <a:highlight>
                          <a:srgbClr val="FFFF00"/>
                        </a:highlight>
                        <a:latin typeface="Calibri" panose="020F0502020204030204" pitchFamily="34" charset="0"/>
                      </a:endParaRPr>
                    </a:p>
                  </a:txBody>
                  <a:tcPr marL="11470" marR="11470" marT="11470" marB="0" anchor="b"/>
                </a:tc>
                <a:extLst>
                  <a:ext uri="{0D108BD9-81ED-4DB2-BD59-A6C34878D82A}">
                    <a16:rowId xmlns:a16="http://schemas.microsoft.com/office/drawing/2014/main" val="4074305493"/>
                  </a:ext>
                </a:extLst>
              </a:tr>
              <a:tr h="275748">
                <a:tc>
                  <a:txBody>
                    <a:bodyPr/>
                    <a:lstStyle/>
                    <a:p>
                      <a:pPr algn="l" fontAlgn="b"/>
                      <a:r>
                        <a:rPr lang="en-AU" sz="1400" u="none" strike="noStrike">
                          <a:effectLst/>
                        </a:rPr>
                        <a:t>Spearman correlation </a:t>
                      </a:r>
                      <a:endParaRPr lang="en-AU" sz="1400" b="1"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dirty="0">
                          <a:solidFill>
                            <a:srgbClr val="FF0000"/>
                          </a:solidFill>
                          <a:effectLst/>
                          <a:highlight>
                            <a:srgbClr val="FFFF00"/>
                          </a:highlight>
                        </a:rPr>
                        <a:t>0.032175186</a:t>
                      </a:r>
                      <a:endParaRPr lang="en-AU" sz="1400" b="0" i="0" u="none" strike="noStrike" dirty="0">
                        <a:solidFill>
                          <a:srgbClr val="FF0000"/>
                        </a:solidFill>
                        <a:effectLst/>
                        <a:highlight>
                          <a:srgbClr val="FFFF00"/>
                        </a:highlight>
                        <a:latin typeface="Calibri" panose="020F0502020204030204" pitchFamily="34" charset="0"/>
                      </a:endParaRPr>
                    </a:p>
                  </a:txBody>
                  <a:tcPr marL="11470" marR="11470" marT="11470" marB="0" anchor="b"/>
                </a:tc>
                <a:extLst>
                  <a:ext uri="{0D108BD9-81ED-4DB2-BD59-A6C34878D82A}">
                    <a16:rowId xmlns:a16="http://schemas.microsoft.com/office/drawing/2014/main" val="487069452"/>
                  </a:ext>
                </a:extLst>
              </a:tr>
              <a:tr h="275748">
                <a:tc>
                  <a:txBody>
                    <a:bodyPr/>
                    <a:lstStyle/>
                    <a:p>
                      <a:pPr algn="l" fontAlgn="b"/>
                      <a:r>
                        <a:rPr lang="en-AU" sz="1400" u="none" strike="noStrike">
                          <a:effectLst/>
                        </a:rPr>
                        <a:t>weights i w_i</a:t>
                      </a:r>
                      <a:endParaRPr lang="en-AU" sz="1400" b="1" i="0" u="none" strike="noStrike">
                        <a:solidFill>
                          <a:srgbClr val="000000"/>
                        </a:solidFill>
                        <a:effectLst/>
                        <a:latin typeface="Calibri" panose="020F0502020204030204" pitchFamily="34" charset="0"/>
                      </a:endParaRPr>
                    </a:p>
                  </a:txBody>
                  <a:tcPr marL="11470" marR="11470" marT="11470" marB="0" anchor="b"/>
                </a:tc>
                <a:tc>
                  <a:txBody>
                    <a:bodyPr/>
                    <a:lstStyle/>
                    <a:p>
                      <a:pPr algn="l" fontAlgn="b"/>
                      <a:r>
                        <a:rPr lang="en-AU" sz="1400" u="none" strike="noStrike">
                          <a:effectLst/>
                        </a:rPr>
                        <a:t> </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1300037147"/>
                  </a:ext>
                </a:extLst>
              </a:tr>
              <a:tr h="275748">
                <a:tc>
                  <a:txBody>
                    <a:bodyPr/>
                    <a:lstStyle/>
                    <a:p>
                      <a:pPr algn="r" fontAlgn="b"/>
                      <a:r>
                        <a:rPr lang="en-AU" sz="1400" u="none" strike="noStrike">
                          <a:effectLst/>
                        </a:rPr>
                        <a:t>1</a:t>
                      </a:r>
                      <a:endParaRPr lang="en-AU" sz="1400" b="0"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a:effectLst/>
                        </a:rPr>
                        <a:t>0.192365046</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961755927"/>
                  </a:ext>
                </a:extLst>
              </a:tr>
              <a:tr h="275748">
                <a:tc>
                  <a:txBody>
                    <a:bodyPr/>
                    <a:lstStyle/>
                    <a:p>
                      <a:pPr algn="r" fontAlgn="b"/>
                      <a:r>
                        <a:rPr lang="en-AU" sz="1400" u="none" strike="noStrike">
                          <a:effectLst/>
                        </a:rPr>
                        <a:t>2</a:t>
                      </a:r>
                      <a:endParaRPr lang="en-AU" sz="1400" b="0"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a:effectLst/>
                        </a:rPr>
                        <a:t>0.228444545</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2287721386"/>
                  </a:ext>
                </a:extLst>
              </a:tr>
              <a:tr h="275748">
                <a:tc>
                  <a:txBody>
                    <a:bodyPr/>
                    <a:lstStyle/>
                    <a:p>
                      <a:pPr algn="r" fontAlgn="b"/>
                      <a:r>
                        <a:rPr lang="en-AU" sz="1400" u="none" strike="noStrike">
                          <a:effectLst/>
                        </a:rPr>
                        <a:t>3</a:t>
                      </a:r>
                      <a:endParaRPr lang="en-AU" sz="1400" b="0" i="0" u="none" strike="noStrike">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a:effectLst/>
                        </a:rPr>
                        <a:t>0.472804165</a:t>
                      </a:r>
                      <a:endParaRPr lang="en-AU" sz="1400" b="0" i="0" u="none" strike="noStrike">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2752975632"/>
                  </a:ext>
                </a:extLst>
              </a:tr>
              <a:tr h="275748">
                <a:tc>
                  <a:txBody>
                    <a:bodyPr/>
                    <a:lstStyle/>
                    <a:p>
                      <a:pPr algn="r" fontAlgn="b"/>
                      <a:r>
                        <a:rPr lang="en-AU" sz="1400" u="none" strike="noStrike" dirty="0">
                          <a:effectLst/>
                        </a:rPr>
                        <a:t>4</a:t>
                      </a:r>
                      <a:endParaRPr lang="en-AU" sz="1400" b="0" i="0" u="none" strike="noStrike" dirty="0">
                        <a:solidFill>
                          <a:srgbClr val="000000"/>
                        </a:solidFill>
                        <a:effectLst/>
                        <a:latin typeface="Calibri" panose="020F0502020204030204" pitchFamily="34" charset="0"/>
                      </a:endParaRPr>
                    </a:p>
                  </a:txBody>
                  <a:tcPr marL="11470" marR="11470" marT="11470" marB="0" anchor="b"/>
                </a:tc>
                <a:tc>
                  <a:txBody>
                    <a:bodyPr/>
                    <a:lstStyle/>
                    <a:p>
                      <a:pPr algn="r" fontAlgn="b"/>
                      <a:r>
                        <a:rPr lang="en-AU" sz="1400" u="none" strike="noStrike" dirty="0">
                          <a:effectLst/>
                        </a:rPr>
                        <a:t>0.106386245</a:t>
                      </a:r>
                      <a:endParaRPr lang="en-AU" sz="1400" b="0" i="0" u="none" strike="noStrike" dirty="0">
                        <a:solidFill>
                          <a:srgbClr val="000000"/>
                        </a:solidFill>
                        <a:effectLst/>
                        <a:latin typeface="Calibri" panose="020F0502020204030204" pitchFamily="34" charset="0"/>
                      </a:endParaRPr>
                    </a:p>
                  </a:txBody>
                  <a:tcPr marL="11470" marR="11470" marT="11470" marB="0" anchor="b"/>
                </a:tc>
                <a:extLst>
                  <a:ext uri="{0D108BD9-81ED-4DB2-BD59-A6C34878D82A}">
                    <a16:rowId xmlns:a16="http://schemas.microsoft.com/office/drawing/2014/main" val="2758530130"/>
                  </a:ext>
                </a:extLst>
              </a:tr>
            </a:tbl>
          </a:graphicData>
        </a:graphic>
      </p:graphicFrame>
    </p:spTree>
    <p:extLst>
      <p:ext uri="{BB962C8B-B14F-4D97-AF65-F5344CB8AC3E}">
        <p14:creationId xmlns:p14="http://schemas.microsoft.com/office/powerpoint/2010/main" val="122894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1472-566A-6805-2DE1-8CBE323F4956}"/>
              </a:ext>
            </a:extLst>
          </p:cNvPr>
          <p:cNvSpPr>
            <a:spLocks noGrp="1"/>
          </p:cNvSpPr>
          <p:nvPr>
            <p:ph type="title"/>
          </p:nvPr>
        </p:nvSpPr>
        <p:spPr/>
        <p:txBody>
          <a:bodyPr/>
          <a:lstStyle/>
          <a:p>
            <a:r>
              <a:rPr lang="en-US" dirty="0"/>
              <a:t>OWA weights (best fitting)</a:t>
            </a:r>
          </a:p>
        </p:txBody>
      </p:sp>
      <p:sp>
        <p:nvSpPr>
          <p:cNvPr id="3" name="Content Placeholder 2">
            <a:extLst>
              <a:ext uri="{FF2B5EF4-FFF2-40B4-BE49-F238E27FC236}">
                <a16:creationId xmlns:a16="http://schemas.microsoft.com/office/drawing/2014/main" id="{BB656D59-E26C-D483-957C-7507610398F8}"/>
              </a:ext>
            </a:extLst>
          </p:cNvPr>
          <p:cNvSpPr>
            <a:spLocks noGrp="1"/>
          </p:cNvSpPr>
          <p:nvPr>
            <p:ph idx="1"/>
          </p:nvPr>
        </p:nvSpPr>
        <p:spPr/>
        <p:txBody>
          <a:bodyPr>
            <a:normAutofit fontScale="32500" lnSpcReduction="20000"/>
          </a:bodyPr>
          <a:lstStyle/>
          <a:p>
            <a:r>
              <a:rPr lang="en-AU" sz="8400" dirty="0"/>
              <a:t>Interestingly, OWA the fitted weights allocate most to wind(w4 here).</a:t>
            </a:r>
          </a:p>
          <a:p>
            <a:endParaRPr lang="en-AU" sz="8400" dirty="0"/>
          </a:p>
          <a:p>
            <a:r>
              <a:rPr lang="en-AU" sz="8400" dirty="0"/>
              <a:t>Second is temperature with 0.27</a:t>
            </a:r>
          </a:p>
          <a:p>
            <a:endParaRPr lang="en-AU" sz="8400" dirty="0"/>
          </a:p>
          <a:p>
            <a:r>
              <a:rPr lang="en-AU" sz="8400" dirty="0"/>
              <a:t>It is surprising that DMC weight is 0.</a:t>
            </a:r>
          </a:p>
          <a:p>
            <a:endParaRPr lang="en-AU" sz="8400" dirty="0"/>
          </a:p>
          <a:p>
            <a:r>
              <a:rPr lang="en-AU" sz="8400" dirty="0"/>
              <a:t>Surprising, we would expect moisture content of shallow and deep layers to affect fire intensity.</a:t>
            </a:r>
          </a:p>
          <a:p>
            <a:endParaRPr lang="en-AU" dirty="0"/>
          </a:p>
          <a:p>
            <a:endParaRPr lang="en-AU" dirty="0"/>
          </a:p>
          <a:p>
            <a:endParaRPr lang="en-AU" dirty="0"/>
          </a:p>
          <a:p>
            <a:pPr marL="0" indent="0">
              <a:buNone/>
            </a:pPr>
            <a:br>
              <a:rPr lang="en-AU" dirty="0"/>
            </a:br>
            <a:endParaRPr lang="en-AU" dirty="0"/>
          </a:p>
          <a:p>
            <a:endParaRPr lang="en-US" dirty="0"/>
          </a:p>
        </p:txBody>
      </p:sp>
    </p:spTree>
    <p:extLst>
      <p:ext uri="{BB962C8B-B14F-4D97-AF65-F5344CB8AC3E}">
        <p14:creationId xmlns:p14="http://schemas.microsoft.com/office/powerpoint/2010/main" val="57363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D4C6-A4FF-92BE-8B1F-9A44C54FAA76}"/>
              </a:ext>
            </a:extLst>
          </p:cNvPr>
          <p:cNvSpPr>
            <a:spLocks noGrp="1"/>
          </p:cNvSpPr>
          <p:nvPr>
            <p:ph type="title"/>
          </p:nvPr>
        </p:nvSpPr>
        <p:spPr>
          <a:xfrm>
            <a:off x="279400" y="0"/>
            <a:ext cx="10515600" cy="1325563"/>
          </a:xfrm>
        </p:spPr>
        <p:txBody>
          <a:bodyPr/>
          <a:lstStyle/>
          <a:p>
            <a:r>
              <a:rPr lang="en-US" dirty="0"/>
              <a:t>Importance of each variable</a:t>
            </a:r>
          </a:p>
        </p:txBody>
      </p:sp>
      <p:sp>
        <p:nvSpPr>
          <p:cNvPr id="3" name="Content Placeholder 2">
            <a:extLst>
              <a:ext uri="{FF2B5EF4-FFF2-40B4-BE49-F238E27FC236}">
                <a16:creationId xmlns:a16="http://schemas.microsoft.com/office/drawing/2014/main" id="{49A87341-A06A-DEAF-B062-F1FAE476F4E7}"/>
              </a:ext>
            </a:extLst>
          </p:cNvPr>
          <p:cNvSpPr>
            <a:spLocks noGrp="1"/>
          </p:cNvSpPr>
          <p:nvPr>
            <p:ph idx="1"/>
          </p:nvPr>
        </p:nvSpPr>
        <p:spPr>
          <a:xfrm>
            <a:off x="279400" y="1397000"/>
            <a:ext cx="11074400" cy="5283199"/>
          </a:xfrm>
        </p:spPr>
        <p:txBody>
          <a:bodyPr>
            <a:normAutofit lnSpcReduction="10000"/>
          </a:bodyPr>
          <a:lstStyle/>
          <a:p>
            <a:r>
              <a:rPr lang="en-US" dirty="0"/>
              <a:t>The dataset consist of three components:</a:t>
            </a:r>
          </a:p>
          <a:p>
            <a:pPr marL="514350" indent="-514350">
              <a:buFont typeface="+mj-lt"/>
              <a:buAutoNum type="arabicPeriod"/>
            </a:pPr>
            <a:r>
              <a:rPr lang="en-US" dirty="0"/>
              <a:t>Weather observations or forecasts – Rain, Wind, temp</a:t>
            </a:r>
          </a:p>
          <a:p>
            <a:pPr marL="514350" indent="-514350">
              <a:buFont typeface="+mj-lt"/>
              <a:buAutoNum type="arabicPeriod"/>
            </a:pPr>
            <a:r>
              <a:rPr lang="en-US" dirty="0"/>
              <a:t>Fuel Moisture Codes – FFMC, DMC, DC</a:t>
            </a:r>
          </a:p>
          <a:p>
            <a:pPr marL="514350" indent="-514350">
              <a:buFont typeface="+mj-lt"/>
              <a:buAutoNum type="arabicPeriod"/>
            </a:pPr>
            <a:r>
              <a:rPr lang="en-US" dirty="0"/>
              <a:t>Fire </a:t>
            </a:r>
            <a:r>
              <a:rPr lang="en-US" dirty="0" err="1"/>
              <a:t>Behaviour</a:t>
            </a:r>
            <a:r>
              <a:rPr lang="en-US" dirty="0"/>
              <a:t> Indexes – ISI</a:t>
            </a:r>
          </a:p>
          <a:p>
            <a:pPr marL="0" indent="0">
              <a:buNone/>
            </a:pPr>
            <a:endParaRPr lang="en-US" sz="800" dirty="0"/>
          </a:p>
          <a:p>
            <a:r>
              <a:rPr lang="en-US" b="1" dirty="0">
                <a:highlight>
                  <a:srgbClr val="FFFF00"/>
                </a:highlight>
              </a:rPr>
              <a:t>DMC and DC represents moisture content of shallow and deep organic layers. Affect fire intensity</a:t>
            </a:r>
          </a:p>
          <a:p>
            <a:r>
              <a:rPr lang="en-US" b="1" dirty="0">
                <a:highlight>
                  <a:srgbClr val="FFFF00"/>
                </a:highlight>
              </a:rPr>
              <a:t>ISI is a score that correlates with fire velocity spread</a:t>
            </a:r>
          </a:p>
          <a:p>
            <a:r>
              <a:rPr lang="en-AU" b="1" dirty="0">
                <a:highlight>
                  <a:srgbClr val="FFFF00"/>
                </a:highlight>
              </a:rPr>
              <a:t>temp - temperature in Celsius degrees </a:t>
            </a:r>
            <a:endParaRPr lang="en-US" b="1" dirty="0">
              <a:highlight>
                <a:srgbClr val="FFFF00"/>
              </a:highlight>
            </a:endParaRPr>
          </a:p>
          <a:p>
            <a:r>
              <a:rPr lang="en-AU" b="1" dirty="0">
                <a:highlight>
                  <a:srgbClr val="FFFF00"/>
                </a:highlight>
              </a:rPr>
              <a:t>wind - wind speed in km/h </a:t>
            </a:r>
          </a:p>
          <a:p>
            <a:r>
              <a:rPr lang="en-AU" b="1" dirty="0">
                <a:highlight>
                  <a:srgbClr val="FFFF00"/>
                </a:highlight>
              </a:rPr>
              <a:t>area - the burned area of the forest (in ha)</a:t>
            </a:r>
            <a:br>
              <a:rPr lang="en-AU" dirty="0"/>
            </a:br>
            <a:endParaRPr lang="en-AU" dirty="0"/>
          </a:p>
        </p:txBody>
      </p:sp>
    </p:spTree>
    <p:extLst>
      <p:ext uri="{BB962C8B-B14F-4D97-AF65-F5344CB8AC3E}">
        <p14:creationId xmlns:p14="http://schemas.microsoft.com/office/powerpoint/2010/main" val="304728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EA7A-B9C4-DB23-E89C-10AC16D09814}"/>
              </a:ext>
            </a:extLst>
          </p:cNvPr>
          <p:cNvSpPr>
            <a:spLocks noGrp="1"/>
          </p:cNvSpPr>
          <p:nvPr>
            <p:ph type="title"/>
          </p:nvPr>
        </p:nvSpPr>
        <p:spPr/>
        <p:txBody>
          <a:bodyPr/>
          <a:lstStyle/>
          <a:p>
            <a:r>
              <a:rPr lang="en-US" dirty="0"/>
              <a:t>Best fitting model</a:t>
            </a:r>
          </a:p>
        </p:txBody>
      </p:sp>
      <p:sp>
        <p:nvSpPr>
          <p:cNvPr id="3" name="Content Placeholder 2">
            <a:extLst>
              <a:ext uri="{FF2B5EF4-FFF2-40B4-BE49-F238E27FC236}">
                <a16:creationId xmlns:a16="http://schemas.microsoft.com/office/drawing/2014/main" id="{BC97C73C-9DB4-7F92-529A-57DA55730908}"/>
              </a:ext>
            </a:extLst>
          </p:cNvPr>
          <p:cNvSpPr>
            <a:spLocks noGrp="1"/>
          </p:cNvSpPr>
          <p:nvPr>
            <p:ph idx="1"/>
          </p:nvPr>
        </p:nvSpPr>
        <p:spPr/>
        <p:txBody>
          <a:bodyPr>
            <a:normAutofit lnSpcReduction="10000"/>
          </a:bodyPr>
          <a:lstStyle/>
          <a:p>
            <a:pPr marL="0" indent="0">
              <a:buNone/>
            </a:pPr>
            <a:r>
              <a:rPr lang="en-AU" dirty="0"/>
              <a:t>The fitting functions to learn the parameters for </a:t>
            </a:r>
          </a:p>
          <a:p>
            <a:pPr marL="0" indent="0">
              <a:buNone/>
            </a:pPr>
            <a:endParaRPr lang="en-AU" dirty="0"/>
          </a:p>
          <a:p>
            <a:pPr marL="514350" indent="-514350">
              <a:buFont typeface="+mj-lt"/>
              <a:buAutoNum type="alphaLcPeriod"/>
            </a:pPr>
            <a:r>
              <a:rPr lang="en-AU" dirty="0"/>
              <a:t>A weighted arithmetic mean (WAM), </a:t>
            </a:r>
          </a:p>
          <a:p>
            <a:pPr marL="514350" indent="-514350">
              <a:buFont typeface="+mj-lt"/>
              <a:buAutoNum type="alphaLcPeriod"/>
            </a:pPr>
            <a:r>
              <a:rPr lang="en-AU" dirty="0"/>
              <a:t>Weighted power means (WPM) with </a:t>
            </a:r>
            <a:r>
              <a:rPr lang="en-AU" i="1" dirty="0"/>
              <a:t>p </a:t>
            </a:r>
            <a:r>
              <a:rPr lang="en-AU" dirty="0"/>
              <a:t>= 0.5, </a:t>
            </a:r>
          </a:p>
          <a:p>
            <a:pPr marL="514350" indent="-514350">
              <a:buFont typeface="+mj-lt"/>
              <a:buAutoNum type="alphaLcPeriod"/>
            </a:pPr>
            <a:r>
              <a:rPr lang="en-AU" dirty="0"/>
              <a:t>Weighted power means (WPM) with </a:t>
            </a:r>
            <a:r>
              <a:rPr lang="en-AU" i="1" dirty="0"/>
              <a:t>p </a:t>
            </a:r>
            <a:r>
              <a:rPr lang="en-AU" dirty="0"/>
              <a:t>= 2, </a:t>
            </a:r>
          </a:p>
          <a:p>
            <a:pPr marL="514350" indent="-514350">
              <a:buFont typeface="+mj-lt"/>
              <a:buAutoNum type="alphaLcPeriod"/>
            </a:pPr>
            <a:r>
              <a:rPr lang="en-AU" b="1" dirty="0"/>
              <a:t>An ordered weighted averaging function (OWA). </a:t>
            </a:r>
          </a:p>
          <a:p>
            <a:pPr marL="0" indent="0">
              <a:buNone/>
            </a:pPr>
            <a:r>
              <a:rPr lang="en-US" dirty="0"/>
              <a:t> </a:t>
            </a:r>
          </a:p>
          <a:p>
            <a:pPr marL="0" indent="0">
              <a:buNone/>
            </a:pPr>
            <a:r>
              <a:rPr lang="en-US" dirty="0"/>
              <a:t>OWA is best fitting model because it has the </a:t>
            </a:r>
            <a:r>
              <a:rPr lang="en-US" b="1" dirty="0"/>
              <a:t>lowest RMSE and average absolute error. </a:t>
            </a:r>
            <a:r>
              <a:rPr lang="en-US" dirty="0"/>
              <a:t>It is </a:t>
            </a:r>
            <a:r>
              <a:rPr lang="en-US" b="1" dirty="0"/>
              <a:t>0.21 </a:t>
            </a:r>
            <a:r>
              <a:rPr lang="en-US" dirty="0"/>
              <a:t>and </a:t>
            </a:r>
            <a:r>
              <a:rPr lang="en-US" b="1" dirty="0"/>
              <a:t>0.17 </a:t>
            </a:r>
            <a:r>
              <a:rPr lang="en-US" dirty="0"/>
              <a:t>respectively</a:t>
            </a:r>
            <a:r>
              <a:rPr lang="en-US" b="1" dirty="0"/>
              <a:t>.</a:t>
            </a:r>
          </a:p>
        </p:txBody>
      </p:sp>
    </p:spTree>
    <p:extLst>
      <p:ext uri="{BB962C8B-B14F-4D97-AF65-F5344CB8AC3E}">
        <p14:creationId xmlns:p14="http://schemas.microsoft.com/office/powerpoint/2010/main" val="137813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6939-DEDE-64AB-E90C-A93C0CB6778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D53B3C2-A074-50DB-376A-8A7CEF339BA0}"/>
              </a:ext>
            </a:extLst>
          </p:cNvPr>
          <p:cNvSpPr>
            <a:spLocks noGrp="1"/>
          </p:cNvSpPr>
          <p:nvPr>
            <p:ph idx="1"/>
          </p:nvPr>
        </p:nvSpPr>
        <p:spPr/>
        <p:txBody>
          <a:bodyPr/>
          <a:lstStyle/>
          <a:p>
            <a:r>
              <a:rPr lang="en-US" dirty="0"/>
              <a:t>Compare the </a:t>
            </a:r>
            <a:r>
              <a:rPr lang="en-US" b="1" dirty="0"/>
              <a:t>predicted Y </a:t>
            </a:r>
            <a:r>
              <a:rPr lang="en-US" dirty="0"/>
              <a:t>with </a:t>
            </a:r>
            <a:r>
              <a:rPr lang="en-US" b="1" dirty="0"/>
              <a:t>actual Y. </a:t>
            </a:r>
          </a:p>
          <a:p>
            <a:endParaRPr lang="en-US" dirty="0"/>
          </a:p>
          <a:p>
            <a:r>
              <a:rPr lang="en-US" dirty="0"/>
              <a:t>Predicted Y: </a:t>
            </a:r>
            <a:r>
              <a:rPr lang="en-AU" b="1" dirty="0"/>
              <a:t>0.007070659</a:t>
            </a:r>
            <a:r>
              <a:rPr lang="en-US" dirty="0"/>
              <a:t> ≅ </a:t>
            </a:r>
            <a:r>
              <a:rPr lang="en-US" b="1" dirty="0"/>
              <a:t>0.01</a:t>
            </a:r>
          </a:p>
          <a:p>
            <a:endParaRPr lang="en-US" dirty="0"/>
          </a:p>
          <a:p>
            <a:r>
              <a:rPr lang="en-US" dirty="0"/>
              <a:t>Actual Y: </a:t>
            </a:r>
            <a:r>
              <a:rPr lang="en-AU" b="1" dirty="0"/>
              <a:t>0.0146</a:t>
            </a:r>
            <a:r>
              <a:rPr lang="en-AU" dirty="0"/>
              <a:t> </a:t>
            </a:r>
            <a:r>
              <a:rPr lang="en-US" dirty="0"/>
              <a:t>≅ </a:t>
            </a:r>
            <a:r>
              <a:rPr lang="en-US" b="1" dirty="0"/>
              <a:t>0.01</a:t>
            </a:r>
            <a:br>
              <a:rPr lang="en-AU" dirty="0"/>
            </a:br>
            <a:endParaRPr lang="en-AU" dirty="0"/>
          </a:p>
          <a:p>
            <a:endParaRPr lang="en-US" dirty="0"/>
          </a:p>
        </p:txBody>
      </p:sp>
    </p:spTree>
    <p:extLst>
      <p:ext uri="{BB962C8B-B14F-4D97-AF65-F5344CB8AC3E}">
        <p14:creationId xmlns:p14="http://schemas.microsoft.com/office/powerpoint/2010/main" val="343610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E624-0895-AE44-6BE7-E41E73F5447D}"/>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5B2C825C-5D1A-B24B-576A-3C662A21A8F2}"/>
              </a:ext>
            </a:extLst>
          </p:cNvPr>
          <p:cNvSpPr>
            <a:spLocks noGrp="1"/>
          </p:cNvSpPr>
          <p:nvPr>
            <p:ph idx="1"/>
          </p:nvPr>
        </p:nvSpPr>
        <p:spPr/>
        <p:txBody>
          <a:bodyPr/>
          <a:lstStyle/>
          <a:p>
            <a:r>
              <a:rPr lang="en-US" dirty="0"/>
              <a:t>As stated by </a:t>
            </a:r>
            <a:r>
              <a:rPr lang="en-AU" dirty="0"/>
              <a:t>Cortez and </a:t>
            </a:r>
            <a:r>
              <a:rPr lang="en-AU" dirty="0" err="1"/>
              <a:t>Morais</a:t>
            </a:r>
            <a:r>
              <a:rPr lang="en-AU" dirty="0"/>
              <a:t> (2007) it will be harder to predict larger fires.</a:t>
            </a:r>
          </a:p>
          <a:p>
            <a:r>
              <a:rPr lang="en-AU" dirty="0"/>
              <a:t>Neural Network would perform better done our analysis</a:t>
            </a:r>
          </a:p>
          <a:p>
            <a:r>
              <a:rPr lang="en-AU" dirty="0"/>
              <a:t>Large fires are rare event, so that needs to be taken into account</a:t>
            </a:r>
            <a:r>
              <a:rPr lang="en-US" dirty="0"/>
              <a:t> </a:t>
            </a:r>
          </a:p>
        </p:txBody>
      </p:sp>
    </p:spTree>
    <p:extLst>
      <p:ext uri="{BB962C8B-B14F-4D97-AF65-F5344CB8AC3E}">
        <p14:creationId xmlns:p14="http://schemas.microsoft.com/office/powerpoint/2010/main" val="333066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8886-0749-06DB-38DD-5A2AEB79AD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4E0AF3-D90E-BB7D-2485-A3BFE5C52383}"/>
              </a:ext>
            </a:extLst>
          </p:cNvPr>
          <p:cNvSpPr>
            <a:spLocks noGrp="1"/>
          </p:cNvSpPr>
          <p:nvPr>
            <p:ph idx="1"/>
          </p:nvPr>
        </p:nvSpPr>
        <p:spPr>
          <a:xfrm>
            <a:off x="0" y="1825625"/>
            <a:ext cx="12192000" cy="4351338"/>
          </a:xfrm>
        </p:spPr>
        <p:txBody>
          <a:bodyPr>
            <a:normAutofit/>
          </a:bodyPr>
          <a:lstStyle/>
          <a:p>
            <a:r>
              <a:rPr lang="en-AU" dirty="0"/>
              <a:t>Cortez, P. and </a:t>
            </a:r>
            <a:r>
              <a:rPr lang="en-AU" dirty="0" err="1"/>
              <a:t>Morais</a:t>
            </a:r>
            <a:r>
              <a:rPr lang="en-AU" dirty="0"/>
              <a:t>, A. A Data Mining Approach to Predict Forest Fires using Meteorological Data. In J. Neves, M. F. Santos and J. Machado Eds., New Trends in Artificial Intelligence, Proceedings of the 13th EPIA 2007 - Portuguese Conference on Artificial Intelligence, December, </a:t>
            </a:r>
            <a:r>
              <a:rPr lang="en-AU" dirty="0" err="1"/>
              <a:t>Guimarães</a:t>
            </a:r>
            <a:r>
              <a:rPr lang="en-AU" dirty="0"/>
              <a:t>, Portugal, pp. 512-523, 2007. APPIA, ISBN-13 978-989-95618-0-9, available at http://www3.dsi.uminho.pt/</a:t>
            </a:r>
            <a:r>
              <a:rPr lang="en-AU" dirty="0" err="1"/>
              <a:t>pcortez</a:t>
            </a:r>
            <a:r>
              <a:rPr lang="en-AU" dirty="0"/>
              <a:t>/</a:t>
            </a:r>
            <a:r>
              <a:rPr lang="en-AU" dirty="0" err="1"/>
              <a:t>fires.pdf</a:t>
            </a:r>
            <a:r>
              <a:rPr lang="en-AU" dirty="0"/>
              <a:t>.</a:t>
            </a:r>
            <a:br>
              <a:rPr lang="en-AU" dirty="0"/>
            </a:br>
            <a:r>
              <a:rPr lang="en-AU" dirty="0"/>
              <a:t>"UCI Machine Learning Repository: Forest Fires Data Set". </a:t>
            </a:r>
            <a:r>
              <a:rPr lang="en-AU" i="1" dirty="0" err="1"/>
              <a:t>Archive.ics.uci.edu</a:t>
            </a:r>
            <a:r>
              <a:rPr lang="en-AU" dirty="0"/>
              <a:t>. </a:t>
            </a:r>
            <a:r>
              <a:rPr lang="en-AU" dirty="0" err="1"/>
              <a:t>N.p.</a:t>
            </a:r>
            <a:r>
              <a:rPr lang="en-AU" dirty="0"/>
              <a:t>, 2017, http://</a:t>
            </a:r>
            <a:r>
              <a:rPr lang="en-AU" dirty="0" err="1"/>
              <a:t>archive.ics.uci.edu</a:t>
            </a:r>
            <a:r>
              <a:rPr lang="en-AU" dirty="0"/>
              <a:t>/ml/datasets/</a:t>
            </a:r>
            <a:r>
              <a:rPr lang="en-AU" dirty="0" err="1"/>
              <a:t>forest+fires</a:t>
            </a:r>
            <a:r>
              <a:rPr lang="en-AU" dirty="0"/>
              <a:t>. </a:t>
            </a:r>
          </a:p>
          <a:p>
            <a:endParaRPr lang="en-US" dirty="0"/>
          </a:p>
        </p:txBody>
      </p:sp>
    </p:spTree>
    <p:extLst>
      <p:ext uri="{BB962C8B-B14F-4D97-AF65-F5344CB8AC3E}">
        <p14:creationId xmlns:p14="http://schemas.microsoft.com/office/powerpoint/2010/main" val="352558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22E9-D83D-D314-86A7-B1E6FB6827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CD8ED3-3296-7551-53D4-A0CCD5EB26B7}"/>
              </a:ext>
            </a:extLst>
          </p:cNvPr>
          <p:cNvSpPr>
            <a:spLocks noGrp="1"/>
          </p:cNvSpPr>
          <p:nvPr>
            <p:ph idx="1"/>
          </p:nvPr>
        </p:nvSpPr>
        <p:spPr/>
        <p:txBody>
          <a:bodyPr/>
          <a:lstStyle/>
          <a:p>
            <a:r>
              <a:rPr lang="en-US" dirty="0"/>
              <a:t>R Core Team (2021). R: A language and environment for statistical computing. R Foundation for Statistical Computing, Vienna, Austria. URL https://</a:t>
            </a:r>
            <a:r>
              <a:rPr lang="en-US" dirty="0" err="1"/>
              <a:t>www.R-project.org</a:t>
            </a:r>
            <a:r>
              <a:rPr lang="en-US" dirty="0"/>
              <a:t>/.</a:t>
            </a:r>
          </a:p>
        </p:txBody>
      </p:sp>
    </p:spTree>
    <p:extLst>
      <p:ext uri="{BB962C8B-B14F-4D97-AF65-F5344CB8AC3E}">
        <p14:creationId xmlns:p14="http://schemas.microsoft.com/office/powerpoint/2010/main" val="104547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68B58-8345-A51D-97CC-2F7CF59C15E2}"/>
              </a:ext>
            </a:extLst>
          </p:cNvPr>
          <p:cNvSpPr>
            <a:spLocks noGrp="1"/>
          </p:cNvSpPr>
          <p:nvPr>
            <p:ph type="title"/>
          </p:nvPr>
        </p:nvSpPr>
        <p:spPr>
          <a:xfrm>
            <a:off x="838200" y="365125"/>
            <a:ext cx="10515600" cy="1325563"/>
          </a:xfrm>
        </p:spPr>
        <p:txBody>
          <a:bodyPr>
            <a:normAutofit/>
          </a:bodyPr>
          <a:lstStyle/>
          <a:p>
            <a:r>
              <a:rPr lang="en-US" sz="5400" dirty="0"/>
              <a:t>Correlations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148057-62FE-0019-D971-65A1C043AC99}"/>
              </a:ext>
            </a:extLst>
          </p:cNvPr>
          <p:cNvPicPr>
            <a:picLocks noGrp="1" noChangeAspect="1"/>
          </p:cNvPicPr>
          <p:nvPr>
            <p:ph idx="1"/>
          </p:nvPr>
        </p:nvPicPr>
        <p:blipFill>
          <a:blip r:embed="rId2"/>
          <a:stretch>
            <a:fillRect/>
          </a:stretch>
        </p:blipFill>
        <p:spPr>
          <a:xfrm>
            <a:off x="669035" y="1614886"/>
            <a:ext cx="5675375" cy="5243114"/>
          </a:xfrm>
        </p:spPr>
      </p:pic>
      <p:pic>
        <p:nvPicPr>
          <p:cNvPr id="7" name="Picture 6">
            <a:extLst>
              <a:ext uri="{FF2B5EF4-FFF2-40B4-BE49-F238E27FC236}">
                <a16:creationId xmlns:a16="http://schemas.microsoft.com/office/drawing/2014/main" id="{9A09AF6F-657A-840D-65E9-F2996A0AC210}"/>
              </a:ext>
            </a:extLst>
          </p:cNvPr>
          <p:cNvPicPr>
            <a:picLocks noChangeAspect="1"/>
          </p:cNvPicPr>
          <p:nvPr/>
        </p:nvPicPr>
        <p:blipFill>
          <a:blip r:embed="rId3"/>
          <a:stretch>
            <a:fillRect/>
          </a:stretch>
        </p:blipFill>
        <p:spPr>
          <a:xfrm>
            <a:off x="6344411" y="1614885"/>
            <a:ext cx="5426965" cy="5243114"/>
          </a:xfrm>
          <a:prstGeom prst="rect">
            <a:avLst/>
          </a:prstGeom>
        </p:spPr>
      </p:pic>
    </p:spTree>
    <p:extLst>
      <p:ext uri="{BB962C8B-B14F-4D97-AF65-F5344CB8AC3E}">
        <p14:creationId xmlns:p14="http://schemas.microsoft.com/office/powerpoint/2010/main" val="2385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6966-F915-8CA9-8D55-A6F1544F57C2}"/>
              </a:ext>
            </a:extLst>
          </p:cNvPr>
          <p:cNvSpPr>
            <a:spLocks noGrp="1"/>
          </p:cNvSpPr>
          <p:nvPr>
            <p:ph type="title"/>
          </p:nvPr>
        </p:nvSpPr>
        <p:spPr/>
        <p:txBody>
          <a:bodyPr/>
          <a:lstStyle/>
          <a:p>
            <a:r>
              <a:rPr lang="en-US" dirty="0"/>
              <a:t>Correlations</a:t>
            </a:r>
          </a:p>
        </p:txBody>
      </p:sp>
      <p:sp>
        <p:nvSpPr>
          <p:cNvPr id="3" name="Content Placeholder 2">
            <a:extLst>
              <a:ext uri="{FF2B5EF4-FFF2-40B4-BE49-F238E27FC236}">
                <a16:creationId xmlns:a16="http://schemas.microsoft.com/office/drawing/2014/main" id="{690414DD-4A3A-05A4-9F2C-6C3758D2D86D}"/>
              </a:ext>
            </a:extLst>
          </p:cNvPr>
          <p:cNvSpPr>
            <a:spLocks noGrp="1"/>
          </p:cNvSpPr>
          <p:nvPr>
            <p:ph idx="1"/>
          </p:nvPr>
        </p:nvSpPr>
        <p:spPr/>
        <p:txBody>
          <a:bodyPr/>
          <a:lstStyle/>
          <a:p>
            <a:r>
              <a:rPr lang="en-US" dirty="0"/>
              <a:t>Most variable are </a:t>
            </a:r>
            <a:r>
              <a:rPr lang="en-US" b="1" dirty="0"/>
              <a:t>positively correlated </a:t>
            </a:r>
            <a:r>
              <a:rPr lang="en-US" dirty="0"/>
              <a:t>with burned area.</a:t>
            </a:r>
          </a:p>
          <a:p>
            <a:endParaRPr lang="en-US" dirty="0"/>
          </a:p>
          <a:p>
            <a:r>
              <a:rPr lang="en-US" b="1" dirty="0"/>
              <a:t>RH, wind</a:t>
            </a:r>
            <a:r>
              <a:rPr lang="en-US" dirty="0"/>
              <a:t>, and </a:t>
            </a:r>
            <a:r>
              <a:rPr lang="en-US" b="1" dirty="0"/>
              <a:t>rain</a:t>
            </a:r>
            <a:r>
              <a:rPr lang="en-US" dirty="0"/>
              <a:t> are the variable not showing positive correlation.</a:t>
            </a:r>
          </a:p>
          <a:p>
            <a:endParaRPr lang="en-US" dirty="0"/>
          </a:p>
          <a:p>
            <a:r>
              <a:rPr lang="en-US" dirty="0"/>
              <a:t>There are some</a:t>
            </a:r>
            <a:r>
              <a:rPr lang="en-US" b="1" dirty="0"/>
              <a:t> OUTLIERS </a:t>
            </a:r>
            <a:r>
              <a:rPr lang="en-US" dirty="0"/>
              <a:t>in </a:t>
            </a:r>
            <a:r>
              <a:rPr lang="en-US" b="1" dirty="0"/>
              <a:t>FFMC, rain</a:t>
            </a:r>
            <a:r>
              <a:rPr lang="en-US" dirty="0"/>
              <a:t>, and maybe </a:t>
            </a:r>
            <a:r>
              <a:rPr lang="en-US" b="1" dirty="0"/>
              <a:t>ISI</a:t>
            </a:r>
            <a:r>
              <a:rPr lang="en-US" dirty="0"/>
              <a:t>.</a:t>
            </a:r>
          </a:p>
          <a:p>
            <a:endParaRPr lang="en-US" dirty="0"/>
          </a:p>
          <a:p>
            <a:r>
              <a:rPr lang="en-US" dirty="0"/>
              <a:t>We have decided to </a:t>
            </a:r>
            <a:r>
              <a:rPr lang="en-US" b="1" dirty="0"/>
              <a:t>remove outlier </a:t>
            </a:r>
            <a:r>
              <a:rPr lang="en-US" dirty="0"/>
              <a:t>for our </a:t>
            </a:r>
            <a:r>
              <a:rPr lang="en-US" b="1" dirty="0"/>
              <a:t>chosen variables</a:t>
            </a:r>
          </a:p>
        </p:txBody>
      </p:sp>
    </p:spTree>
    <p:extLst>
      <p:ext uri="{BB962C8B-B14F-4D97-AF65-F5344CB8AC3E}">
        <p14:creationId xmlns:p14="http://schemas.microsoft.com/office/powerpoint/2010/main" val="105767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7573-7576-BAF8-3FA1-188DE4E76B29}"/>
              </a:ext>
            </a:extLst>
          </p:cNvPr>
          <p:cNvSpPr>
            <a:spLocks noGrp="1"/>
          </p:cNvSpPr>
          <p:nvPr>
            <p:ph type="title"/>
          </p:nvPr>
        </p:nvSpPr>
        <p:spPr>
          <a:xfrm>
            <a:off x="838198" y="-83127"/>
            <a:ext cx="10515600" cy="1325563"/>
          </a:xfrm>
        </p:spPr>
        <p:txBody>
          <a:bodyPr/>
          <a:lstStyle/>
          <a:p>
            <a:r>
              <a:rPr lang="en-US" dirty="0"/>
              <a:t>Histograms</a:t>
            </a:r>
          </a:p>
        </p:txBody>
      </p:sp>
      <p:pic>
        <p:nvPicPr>
          <p:cNvPr id="9" name="Content Placeholder 8">
            <a:extLst>
              <a:ext uri="{FF2B5EF4-FFF2-40B4-BE49-F238E27FC236}">
                <a16:creationId xmlns:a16="http://schemas.microsoft.com/office/drawing/2014/main" id="{D04F0C83-DC8C-0CA9-F77A-2C58AF2F55DE}"/>
              </a:ext>
            </a:extLst>
          </p:cNvPr>
          <p:cNvPicPr>
            <a:picLocks noGrp="1" noChangeAspect="1"/>
          </p:cNvPicPr>
          <p:nvPr>
            <p:ph idx="1"/>
          </p:nvPr>
        </p:nvPicPr>
        <p:blipFill>
          <a:blip r:embed="rId2"/>
          <a:stretch>
            <a:fillRect/>
          </a:stretch>
        </p:blipFill>
        <p:spPr>
          <a:xfrm>
            <a:off x="387928" y="909927"/>
            <a:ext cx="10965870" cy="5615564"/>
          </a:xfrm>
        </p:spPr>
      </p:pic>
    </p:spTree>
    <p:extLst>
      <p:ext uri="{BB962C8B-B14F-4D97-AF65-F5344CB8AC3E}">
        <p14:creationId xmlns:p14="http://schemas.microsoft.com/office/powerpoint/2010/main" val="149622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BB75-FA16-727E-DF44-FB438A8284E0}"/>
              </a:ext>
            </a:extLst>
          </p:cNvPr>
          <p:cNvSpPr>
            <a:spLocks noGrp="1"/>
          </p:cNvSpPr>
          <p:nvPr>
            <p:ph type="title"/>
          </p:nvPr>
        </p:nvSpPr>
        <p:spPr/>
        <p:txBody>
          <a:bodyPr/>
          <a:lstStyle/>
          <a:p>
            <a:r>
              <a:rPr lang="en-US" dirty="0"/>
              <a:t>Distribution</a:t>
            </a:r>
          </a:p>
        </p:txBody>
      </p:sp>
      <p:sp>
        <p:nvSpPr>
          <p:cNvPr id="3" name="Content Placeholder 2">
            <a:extLst>
              <a:ext uri="{FF2B5EF4-FFF2-40B4-BE49-F238E27FC236}">
                <a16:creationId xmlns:a16="http://schemas.microsoft.com/office/drawing/2014/main" id="{41514B69-EA46-7084-50D2-797CA6E6F9C2}"/>
              </a:ext>
            </a:extLst>
          </p:cNvPr>
          <p:cNvSpPr>
            <a:spLocks noGrp="1"/>
          </p:cNvSpPr>
          <p:nvPr>
            <p:ph idx="1"/>
          </p:nvPr>
        </p:nvSpPr>
        <p:spPr/>
        <p:txBody>
          <a:bodyPr>
            <a:normAutofit lnSpcReduction="10000"/>
          </a:bodyPr>
          <a:lstStyle/>
          <a:p>
            <a:r>
              <a:rPr lang="en-US" dirty="0"/>
              <a:t>FFMC is negatively skewed, this may be because of outliers.</a:t>
            </a:r>
          </a:p>
          <a:p>
            <a:r>
              <a:rPr lang="en-US" dirty="0"/>
              <a:t>DMC is slightly positively skewed</a:t>
            </a:r>
          </a:p>
          <a:p>
            <a:r>
              <a:rPr lang="en-US" dirty="0"/>
              <a:t>DC is also slightly negatively skewed</a:t>
            </a:r>
          </a:p>
          <a:p>
            <a:r>
              <a:rPr lang="en-US" dirty="0"/>
              <a:t>ISI seems normally distributed, the outlier makes it slightly positively skewed.</a:t>
            </a:r>
          </a:p>
          <a:p>
            <a:r>
              <a:rPr lang="en-US" dirty="0"/>
              <a:t>Temp is the only one that shows a clear normal distribution. It skewness scores is between 0-0.5. ( see R for skewness scores)</a:t>
            </a:r>
          </a:p>
          <a:p>
            <a:r>
              <a:rPr lang="en-US" dirty="0"/>
              <a:t>Rain </a:t>
            </a:r>
            <a:r>
              <a:rPr lang="en-US"/>
              <a:t>is positively </a:t>
            </a:r>
            <a:r>
              <a:rPr lang="en-US" dirty="0"/>
              <a:t>skewed</a:t>
            </a:r>
          </a:p>
          <a:p>
            <a:r>
              <a:rPr lang="en-US" dirty="0"/>
              <a:t>Area is somewhat normally distributed. Skewness scores is just above 0.5.</a:t>
            </a:r>
          </a:p>
        </p:txBody>
      </p:sp>
    </p:spTree>
    <p:extLst>
      <p:ext uri="{BB962C8B-B14F-4D97-AF65-F5344CB8AC3E}">
        <p14:creationId xmlns:p14="http://schemas.microsoft.com/office/powerpoint/2010/main" val="23609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8756-57FF-C04B-FECD-ED4069D83CD4}"/>
              </a:ext>
            </a:extLst>
          </p:cNvPr>
          <p:cNvSpPr>
            <a:spLocks noGrp="1"/>
          </p:cNvSpPr>
          <p:nvPr>
            <p:ph type="title"/>
          </p:nvPr>
        </p:nvSpPr>
        <p:spPr/>
        <p:txBody>
          <a:bodyPr/>
          <a:lstStyle/>
          <a:p>
            <a:r>
              <a:rPr lang="en-US"/>
              <a:t>Data Transformation</a:t>
            </a:r>
          </a:p>
        </p:txBody>
      </p:sp>
      <p:sp>
        <p:nvSpPr>
          <p:cNvPr id="3" name="Content Placeholder 2">
            <a:extLst>
              <a:ext uri="{FF2B5EF4-FFF2-40B4-BE49-F238E27FC236}">
                <a16:creationId xmlns:a16="http://schemas.microsoft.com/office/drawing/2014/main" id="{1130C99B-DB4C-50B8-7B89-1D9289463445}"/>
              </a:ext>
            </a:extLst>
          </p:cNvPr>
          <p:cNvSpPr>
            <a:spLocks noGrp="1"/>
          </p:cNvSpPr>
          <p:nvPr>
            <p:ph idx="1"/>
          </p:nvPr>
        </p:nvSpPr>
        <p:spPr/>
        <p:txBody>
          <a:bodyPr>
            <a:normAutofit lnSpcReduction="10000"/>
          </a:bodyPr>
          <a:lstStyle/>
          <a:p>
            <a:pPr marL="0" indent="0">
              <a:buNone/>
            </a:pPr>
            <a:r>
              <a:rPr lang="en-US" dirty="0"/>
              <a:t>Chosen variables are:</a:t>
            </a:r>
          </a:p>
          <a:p>
            <a:pPr marL="0" indent="0">
              <a:buNone/>
            </a:pPr>
            <a:endParaRPr lang="en-US" dirty="0"/>
          </a:p>
          <a:p>
            <a:pPr marL="514350" indent="-514350">
              <a:buFont typeface="+mj-lt"/>
              <a:buAutoNum type="arabicPeriod"/>
            </a:pPr>
            <a:r>
              <a:rPr lang="en-US" dirty="0"/>
              <a:t>DMC – DMC index from the FWI system</a:t>
            </a:r>
          </a:p>
          <a:p>
            <a:pPr marL="514350" indent="-514350">
              <a:buFont typeface="+mj-lt"/>
              <a:buAutoNum type="arabicPeriod"/>
            </a:pPr>
            <a:r>
              <a:rPr lang="en-US" dirty="0"/>
              <a:t>ISI – ISI index from the FWI system</a:t>
            </a:r>
          </a:p>
          <a:p>
            <a:pPr marL="514350" indent="-514350">
              <a:buFont typeface="+mj-lt"/>
              <a:buAutoNum type="arabicPeriod"/>
            </a:pPr>
            <a:r>
              <a:rPr lang="en-US" dirty="0"/>
              <a:t>Temp – temperature in Celsius degrees</a:t>
            </a:r>
          </a:p>
          <a:p>
            <a:pPr marL="514350" indent="-514350">
              <a:buFont typeface="+mj-lt"/>
              <a:buAutoNum type="arabicPeriod"/>
            </a:pPr>
            <a:r>
              <a:rPr lang="en-US" dirty="0"/>
              <a:t>Wind – wind speed in km/h</a:t>
            </a:r>
          </a:p>
          <a:p>
            <a:pPr marL="514350" indent="-514350">
              <a:buFont typeface="+mj-lt"/>
              <a:buAutoNum type="arabicPeriod"/>
            </a:pPr>
            <a:endParaRPr lang="en-US" dirty="0"/>
          </a:p>
          <a:p>
            <a:pPr marL="514350" indent="-514350">
              <a:buFont typeface="+mj-lt"/>
              <a:buAutoNum type="arabicPeriod"/>
            </a:pPr>
            <a:r>
              <a:rPr lang="en-US" dirty="0"/>
              <a:t>Area – the burned area of the forest (in ha). </a:t>
            </a:r>
            <a:r>
              <a:rPr lang="en-US" i="1" dirty="0"/>
              <a:t>Variable of interest</a:t>
            </a:r>
            <a:r>
              <a:rPr lang="en-US" b="1" i="1" dirty="0"/>
              <a:t> </a:t>
            </a:r>
            <a:r>
              <a:rPr lang="en-US" b="1" dirty="0"/>
              <a:t>Y</a:t>
            </a:r>
          </a:p>
          <a:p>
            <a:pPr marL="0" indent="0">
              <a:buNone/>
            </a:pPr>
            <a:r>
              <a:rPr lang="en-US" sz="1600" dirty="0"/>
              <a:t>Source: </a:t>
            </a:r>
            <a:r>
              <a:rPr lang="en-AU" sz="1600" dirty="0"/>
              <a:t>Cortez, P. and </a:t>
            </a:r>
            <a:r>
              <a:rPr lang="en-AU" sz="1600" dirty="0" err="1"/>
              <a:t>Morais</a:t>
            </a:r>
            <a:r>
              <a:rPr lang="en-AU" sz="1600" dirty="0"/>
              <a:t> (2007)</a:t>
            </a:r>
            <a:endParaRPr lang="en-US" sz="1600" dirty="0"/>
          </a:p>
        </p:txBody>
      </p:sp>
    </p:spTree>
    <p:extLst>
      <p:ext uri="{BB962C8B-B14F-4D97-AF65-F5344CB8AC3E}">
        <p14:creationId xmlns:p14="http://schemas.microsoft.com/office/powerpoint/2010/main" val="55996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0AEB-A159-00A6-7FB8-ED27F5F8E34F}"/>
              </a:ext>
            </a:extLst>
          </p:cNvPr>
          <p:cNvSpPr>
            <a:spLocks noGrp="1"/>
          </p:cNvSpPr>
          <p:nvPr>
            <p:ph type="title"/>
          </p:nvPr>
        </p:nvSpPr>
        <p:spPr/>
        <p:txBody>
          <a:bodyPr/>
          <a:lstStyle/>
          <a:p>
            <a:r>
              <a:rPr lang="en-US" dirty="0"/>
              <a:t>WHY? WHICH? DATA TRANSFORMATION</a:t>
            </a:r>
          </a:p>
        </p:txBody>
      </p:sp>
      <p:sp>
        <p:nvSpPr>
          <p:cNvPr id="3" name="Content Placeholder 2">
            <a:extLst>
              <a:ext uri="{FF2B5EF4-FFF2-40B4-BE49-F238E27FC236}">
                <a16:creationId xmlns:a16="http://schemas.microsoft.com/office/drawing/2014/main" id="{4BA8E41D-B4A9-3EB9-C6EC-004F85A124D6}"/>
              </a:ext>
            </a:extLst>
          </p:cNvPr>
          <p:cNvSpPr>
            <a:spLocks noGrp="1"/>
          </p:cNvSpPr>
          <p:nvPr>
            <p:ph idx="1"/>
          </p:nvPr>
        </p:nvSpPr>
        <p:spPr>
          <a:xfrm>
            <a:off x="838200" y="1825625"/>
            <a:ext cx="10515600" cy="4667250"/>
          </a:xfrm>
        </p:spPr>
        <p:txBody>
          <a:bodyPr>
            <a:normAutofit lnSpcReduction="10000"/>
          </a:bodyPr>
          <a:lstStyle/>
          <a:p>
            <a:r>
              <a:rPr lang="en-US" dirty="0"/>
              <a:t>DMC is slightly positive skewed. The suitable transformation maybe polynomial with p=0.5. And scaled to 0-1.</a:t>
            </a:r>
          </a:p>
          <a:p>
            <a:r>
              <a:rPr lang="en-US" dirty="0"/>
              <a:t>ISI is a bit normally distributed. Data transformation used is min max normalization (linear scaling). Cortes and </a:t>
            </a:r>
            <a:r>
              <a:rPr lang="en-US" dirty="0" err="1"/>
              <a:t>Morais</a:t>
            </a:r>
            <a:r>
              <a:rPr lang="en-US" dirty="0"/>
              <a:t> (2007) use linear scaling for all the predictors.</a:t>
            </a:r>
          </a:p>
          <a:p>
            <a:r>
              <a:rPr lang="en-US" dirty="0"/>
              <a:t>Temp is normally distributed. Z-score standardization maybe a suitable transformation</a:t>
            </a:r>
          </a:p>
          <a:p>
            <a:r>
              <a:rPr lang="en-US" dirty="0"/>
              <a:t>Wind is slightly normally distributed. Therefore, we use min max normalization.</a:t>
            </a:r>
          </a:p>
          <a:p>
            <a:r>
              <a:rPr lang="en-US" dirty="0"/>
              <a:t>Area is slightly right skewed . Log transformation is suitable for burned area. Cortes and </a:t>
            </a:r>
            <a:r>
              <a:rPr lang="en-US" dirty="0" err="1"/>
              <a:t>Morais</a:t>
            </a:r>
            <a:r>
              <a:rPr lang="en-US" dirty="0"/>
              <a:t> (2007) also used log transformation.</a:t>
            </a:r>
          </a:p>
        </p:txBody>
      </p:sp>
    </p:spTree>
    <p:extLst>
      <p:ext uri="{BB962C8B-B14F-4D97-AF65-F5344CB8AC3E}">
        <p14:creationId xmlns:p14="http://schemas.microsoft.com/office/powerpoint/2010/main" val="212840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E1891-174A-C051-A2C6-E5958B631F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Histogram of Data transformation</a:t>
            </a:r>
          </a:p>
        </p:txBody>
      </p:sp>
      <p:pic>
        <p:nvPicPr>
          <p:cNvPr id="4" name="Content Placeholder 3" descr="Chart, histogram&#10;&#10;Description automatically generated">
            <a:extLst>
              <a:ext uri="{FF2B5EF4-FFF2-40B4-BE49-F238E27FC236}">
                <a16:creationId xmlns:a16="http://schemas.microsoft.com/office/drawing/2014/main" id="{54237A17-E9A8-CD67-FD2B-A26D44DC583F}"/>
              </a:ext>
            </a:extLst>
          </p:cNvPr>
          <p:cNvPicPr>
            <a:picLocks noGrp="1" noChangeAspect="1"/>
          </p:cNvPicPr>
          <p:nvPr>
            <p:ph idx="1"/>
          </p:nvPr>
        </p:nvPicPr>
        <p:blipFill>
          <a:blip r:embed="rId2"/>
          <a:stretch>
            <a:fillRect/>
          </a:stretch>
        </p:blipFill>
        <p:spPr>
          <a:xfrm>
            <a:off x="0" y="1812049"/>
            <a:ext cx="8327403" cy="4394199"/>
          </a:xfrm>
          <a:prstGeom prst="rect">
            <a:avLst/>
          </a:prstGeom>
        </p:spPr>
      </p:pic>
      <p:sp>
        <p:nvSpPr>
          <p:cNvPr id="5" name="TextBox 4">
            <a:extLst>
              <a:ext uri="{FF2B5EF4-FFF2-40B4-BE49-F238E27FC236}">
                <a16:creationId xmlns:a16="http://schemas.microsoft.com/office/drawing/2014/main" id="{4F500802-EC61-4E6A-48A2-CBD6BF64D956}"/>
              </a:ext>
            </a:extLst>
          </p:cNvPr>
          <p:cNvSpPr txBox="1"/>
          <p:nvPr/>
        </p:nvSpPr>
        <p:spPr>
          <a:xfrm>
            <a:off x="8610600" y="1812049"/>
            <a:ext cx="29718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We can see that all the data are scaled.</a:t>
            </a:r>
          </a:p>
          <a:p>
            <a:pPr marL="285750" indent="-285750">
              <a:buFont typeface="Arial" panose="020B0604020202020204" pitchFamily="34" charset="0"/>
              <a:buChar char="•"/>
            </a:pPr>
            <a:r>
              <a:rPr lang="en-US" sz="2800" dirty="0"/>
              <a:t>They all seems to be normally distributed after data transformation.</a:t>
            </a:r>
          </a:p>
          <a:p>
            <a:pPr marL="285750" indent="-285750">
              <a:buFont typeface="Arial" panose="020B0604020202020204" pitchFamily="34" charset="0"/>
              <a:buChar char="•"/>
            </a:pPr>
            <a:r>
              <a:rPr lang="en-US" sz="2800" dirty="0"/>
              <a:t>Our data is ready for modelling</a:t>
            </a:r>
          </a:p>
        </p:txBody>
      </p:sp>
    </p:spTree>
    <p:extLst>
      <p:ext uri="{BB962C8B-B14F-4D97-AF65-F5344CB8AC3E}">
        <p14:creationId xmlns:p14="http://schemas.microsoft.com/office/powerpoint/2010/main" val="78705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430909C-49FD-C74E-6E3A-F389D76DB44D}"/>
              </a:ext>
            </a:extLst>
          </p:cNvPr>
          <p:cNvGraphicFramePr>
            <a:graphicFrameLocks noGrp="1"/>
          </p:cNvGraphicFramePr>
          <p:nvPr>
            <p:extLst>
              <p:ext uri="{D42A27DB-BD31-4B8C-83A1-F6EECF244321}">
                <p14:modId xmlns:p14="http://schemas.microsoft.com/office/powerpoint/2010/main" val="109367705"/>
              </p:ext>
            </p:extLst>
          </p:nvPr>
        </p:nvGraphicFramePr>
        <p:xfrm>
          <a:off x="7539038" y="254000"/>
          <a:ext cx="4398962" cy="6172200"/>
        </p:xfrm>
        <a:graphic>
          <a:graphicData uri="http://schemas.openxmlformats.org/drawingml/2006/table">
            <a:tbl>
              <a:tblPr bandRow="1">
                <a:tableStyleId>{5C22544A-7EE6-4342-B048-85BDC9FD1C3A}</a:tableStyleId>
              </a:tblPr>
              <a:tblGrid>
                <a:gridCol w="2722562">
                  <a:extLst>
                    <a:ext uri="{9D8B030D-6E8A-4147-A177-3AD203B41FA5}">
                      <a16:colId xmlns:a16="http://schemas.microsoft.com/office/drawing/2014/main" val="908238700"/>
                    </a:ext>
                  </a:extLst>
                </a:gridCol>
                <a:gridCol w="1676400">
                  <a:extLst>
                    <a:ext uri="{9D8B030D-6E8A-4147-A177-3AD203B41FA5}">
                      <a16:colId xmlns:a16="http://schemas.microsoft.com/office/drawing/2014/main" val="950313270"/>
                    </a:ext>
                  </a:extLst>
                </a:gridCol>
              </a:tblGrid>
              <a:tr h="617220">
                <a:tc>
                  <a:txBody>
                    <a:bodyPr/>
                    <a:lstStyle/>
                    <a:p>
                      <a:pPr algn="l" fontAlgn="b"/>
                      <a:r>
                        <a:rPr lang="en-AU" sz="1000" b="1" u="none" strike="noStrike" dirty="0">
                          <a:effectLst/>
                        </a:rPr>
                        <a:t>Weighted Power Mean (PM_05) p = 0.5</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485638202"/>
                  </a:ext>
                </a:extLst>
              </a:tr>
              <a:tr h="617220">
                <a:tc>
                  <a:txBody>
                    <a:bodyPr/>
                    <a:lstStyle/>
                    <a:p>
                      <a:pPr algn="l" fontAlgn="b"/>
                      <a:r>
                        <a:rPr lang="en-AU" sz="1000" b="1" u="none" strike="noStrike" dirty="0">
                          <a:effectLst/>
                        </a:rPr>
                        <a:t>RMSE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0.24099162</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515035526"/>
                  </a:ext>
                </a:extLst>
              </a:tr>
              <a:tr h="617220">
                <a:tc>
                  <a:txBody>
                    <a:bodyPr/>
                    <a:lstStyle/>
                    <a:p>
                      <a:pPr algn="l" fontAlgn="b"/>
                      <a:r>
                        <a:rPr lang="en-AU" sz="1000" b="1" u="none" strike="noStrike" dirty="0">
                          <a:effectLst/>
                        </a:rPr>
                        <a:t>Av. abs error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0.195136895</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555969866"/>
                  </a:ext>
                </a:extLst>
              </a:tr>
              <a:tr h="617220">
                <a:tc>
                  <a:txBody>
                    <a:bodyPr/>
                    <a:lstStyle/>
                    <a:p>
                      <a:pPr algn="l" fontAlgn="b"/>
                      <a:r>
                        <a:rPr lang="en-AU" sz="1000" b="1" u="none" strike="noStrike" dirty="0">
                          <a:effectLst/>
                        </a:rPr>
                        <a:t>Pearson correlation</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0.009550759</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62696955"/>
                  </a:ext>
                </a:extLst>
              </a:tr>
              <a:tr h="617220">
                <a:tc>
                  <a:txBody>
                    <a:bodyPr/>
                    <a:lstStyle/>
                    <a:p>
                      <a:pPr algn="l" fontAlgn="b"/>
                      <a:r>
                        <a:rPr lang="en-AU" sz="1000" b="1" u="none" strike="noStrike" dirty="0">
                          <a:effectLst/>
                        </a:rPr>
                        <a:t>Spearman correlation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0.035738704</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2588400818"/>
                  </a:ext>
                </a:extLst>
              </a:tr>
              <a:tr h="617220">
                <a:tc>
                  <a:txBody>
                    <a:bodyPr/>
                    <a:lstStyle/>
                    <a:p>
                      <a:pPr algn="l" fontAlgn="b"/>
                      <a:r>
                        <a:rPr lang="en-AU" sz="1000" b="1" u="none" strike="noStrike" dirty="0">
                          <a:effectLst/>
                        </a:rPr>
                        <a:t>weights </a:t>
                      </a:r>
                      <a:r>
                        <a:rPr lang="en-AU" sz="1000" b="1" u="none" strike="noStrike" dirty="0" err="1">
                          <a:effectLst/>
                        </a:rPr>
                        <a:t>i</a:t>
                      </a:r>
                      <a:r>
                        <a:rPr lang="en-AU" sz="1000" b="1" u="none" strike="noStrike" dirty="0">
                          <a:effectLst/>
                        </a:rPr>
                        <a:t> </a:t>
                      </a:r>
                      <a:r>
                        <a:rPr lang="en-AU" sz="1000" b="1" u="none" strike="noStrike" dirty="0" err="1">
                          <a:effectLst/>
                        </a:rPr>
                        <a:t>w_i</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l" fontAlgn="b"/>
                      <a:r>
                        <a:rPr lang="en-AU" sz="1000" u="none" strike="noStrike">
                          <a:effectLst/>
                        </a:rPr>
                        <a:t> </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137204733"/>
                  </a:ext>
                </a:extLst>
              </a:tr>
              <a:tr h="617220">
                <a:tc>
                  <a:txBody>
                    <a:bodyPr/>
                    <a:lstStyle/>
                    <a:p>
                      <a:pPr algn="r" fontAlgn="b"/>
                      <a:r>
                        <a:rPr lang="en-AU" sz="1000" u="none" strike="noStrike">
                          <a:effectLst/>
                        </a:rPr>
                        <a:t>1</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0.128185593</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299798088"/>
                  </a:ext>
                </a:extLst>
              </a:tr>
              <a:tr h="617220">
                <a:tc>
                  <a:txBody>
                    <a:bodyPr/>
                    <a:lstStyle/>
                    <a:p>
                      <a:pPr algn="r" fontAlgn="b"/>
                      <a:r>
                        <a:rPr lang="en-AU" sz="1000" u="none" strike="noStrike">
                          <a:effectLst/>
                        </a:rPr>
                        <a:t>2</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0.196113878</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405702896"/>
                  </a:ext>
                </a:extLst>
              </a:tr>
              <a:tr h="617220">
                <a:tc>
                  <a:txBody>
                    <a:bodyPr/>
                    <a:lstStyle/>
                    <a:p>
                      <a:pPr algn="r" fontAlgn="b"/>
                      <a:r>
                        <a:rPr lang="en-AU" sz="1000" u="none" strike="noStrike">
                          <a:effectLst/>
                        </a:rPr>
                        <a:t>3</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0.661620905</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4010131533"/>
                  </a:ext>
                </a:extLst>
              </a:tr>
              <a:tr h="617220">
                <a:tc>
                  <a:txBody>
                    <a:bodyPr/>
                    <a:lstStyle/>
                    <a:p>
                      <a:pPr algn="r" fontAlgn="b"/>
                      <a:r>
                        <a:rPr lang="en-AU" sz="1000" u="none" strike="noStrike">
                          <a:effectLst/>
                        </a:rPr>
                        <a:t>4</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dirty="0">
                          <a:effectLst/>
                        </a:rPr>
                        <a:t>0.014079624</a:t>
                      </a:r>
                      <a:endParaRPr lang="en-AU" sz="1000" b="0" i="0" u="none" strike="noStrike" dirty="0">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1429505156"/>
                  </a:ext>
                </a:extLst>
              </a:tr>
            </a:tbl>
          </a:graphicData>
        </a:graphic>
      </p:graphicFrame>
      <p:sp>
        <p:nvSpPr>
          <p:cNvPr id="2" name="Title 1">
            <a:extLst>
              <a:ext uri="{FF2B5EF4-FFF2-40B4-BE49-F238E27FC236}">
                <a16:creationId xmlns:a16="http://schemas.microsoft.com/office/drawing/2014/main" id="{172DB96E-261E-36E7-42C3-6700F36310C6}"/>
              </a:ext>
            </a:extLst>
          </p:cNvPr>
          <p:cNvSpPr>
            <a:spLocks noGrp="1"/>
          </p:cNvSpPr>
          <p:nvPr>
            <p:ph type="title"/>
          </p:nvPr>
        </p:nvSpPr>
        <p:spPr>
          <a:xfrm>
            <a:off x="1028114" y="1195388"/>
            <a:ext cx="2752354" cy="4464050"/>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dirty="0">
                <a:solidFill>
                  <a:srgbClr val="FFFFFF"/>
                </a:solidFill>
              </a:rPr>
              <a:t>Error measures, correlation coefficient, and weights</a:t>
            </a:r>
            <a:endParaRPr lang="en-US" sz="2800" kern="1200" dirty="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3241B7FE-8459-0D6B-1944-9165B2F82B0E}"/>
              </a:ext>
            </a:extLst>
          </p:cNvPr>
          <p:cNvGraphicFramePr>
            <a:graphicFrameLocks noGrp="1"/>
          </p:cNvGraphicFramePr>
          <p:nvPr>
            <p:ph idx="1"/>
            <p:extLst>
              <p:ext uri="{D42A27DB-BD31-4B8C-83A1-F6EECF244321}">
                <p14:modId xmlns:p14="http://schemas.microsoft.com/office/powerpoint/2010/main" val="1166244632"/>
              </p:ext>
            </p:extLst>
          </p:nvPr>
        </p:nvGraphicFramePr>
        <p:xfrm>
          <a:off x="4110038" y="254000"/>
          <a:ext cx="3375024" cy="6172200"/>
        </p:xfrm>
        <a:graphic>
          <a:graphicData uri="http://schemas.openxmlformats.org/drawingml/2006/table">
            <a:tbl>
              <a:tblPr bandRow="1">
                <a:tableStyleId>{5C22544A-7EE6-4342-B048-85BDC9FD1C3A}</a:tableStyleId>
              </a:tblPr>
              <a:tblGrid>
                <a:gridCol w="2412620">
                  <a:extLst>
                    <a:ext uri="{9D8B030D-6E8A-4147-A177-3AD203B41FA5}">
                      <a16:colId xmlns:a16="http://schemas.microsoft.com/office/drawing/2014/main" val="2424333239"/>
                    </a:ext>
                  </a:extLst>
                </a:gridCol>
                <a:gridCol w="962404">
                  <a:extLst>
                    <a:ext uri="{9D8B030D-6E8A-4147-A177-3AD203B41FA5}">
                      <a16:colId xmlns:a16="http://schemas.microsoft.com/office/drawing/2014/main" val="3576375401"/>
                    </a:ext>
                  </a:extLst>
                </a:gridCol>
              </a:tblGrid>
              <a:tr h="617220">
                <a:tc>
                  <a:txBody>
                    <a:bodyPr/>
                    <a:lstStyle/>
                    <a:p>
                      <a:pPr algn="l" fontAlgn="b"/>
                      <a:r>
                        <a:rPr lang="en-AU" sz="1000" b="1" u="none" strike="noStrike" dirty="0">
                          <a:effectLst/>
                        </a:rPr>
                        <a:t>Weighted Arithmetic Mean (WAM</a:t>
                      </a:r>
                      <a:r>
                        <a:rPr lang="en-AU" sz="1000" u="none" strike="noStrike" dirty="0">
                          <a:effectLst/>
                        </a:rPr>
                        <a:t>)</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020464767"/>
                  </a:ext>
                </a:extLst>
              </a:tr>
              <a:tr h="617220">
                <a:tc>
                  <a:txBody>
                    <a:bodyPr/>
                    <a:lstStyle/>
                    <a:p>
                      <a:pPr algn="l" fontAlgn="b"/>
                      <a:r>
                        <a:rPr lang="en-AU" sz="1000" b="1" u="none" strike="noStrike" dirty="0">
                          <a:effectLst/>
                        </a:rPr>
                        <a:t>RMSE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0.233092075</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899651385"/>
                  </a:ext>
                </a:extLst>
              </a:tr>
              <a:tr h="617220">
                <a:tc>
                  <a:txBody>
                    <a:bodyPr/>
                    <a:lstStyle/>
                    <a:p>
                      <a:pPr algn="l" fontAlgn="b"/>
                      <a:r>
                        <a:rPr lang="en-AU" sz="1000" b="1" u="none" strike="noStrike" dirty="0">
                          <a:effectLst/>
                        </a:rPr>
                        <a:t>Av. abs error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0.188282718</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19713300"/>
                  </a:ext>
                </a:extLst>
              </a:tr>
              <a:tr h="617220">
                <a:tc>
                  <a:txBody>
                    <a:bodyPr/>
                    <a:lstStyle/>
                    <a:p>
                      <a:pPr algn="l" fontAlgn="b"/>
                      <a:r>
                        <a:rPr lang="en-AU" sz="1000" b="1" u="none" strike="noStrike" dirty="0">
                          <a:effectLst/>
                        </a:rPr>
                        <a:t>Pearson correlation</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0.031939482</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1068088686"/>
                  </a:ext>
                </a:extLst>
              </a:tr>
              <a:tr h="617220">
                <a:tc>
                  <a:txBody>
                    <a:bodyPr/>
                    <a:lstStyle/>
                    <a:p>
                      <a:pPr algn="l" fontAlgn="b"/>
                      <a:r>
                        <a:rPr lang="en-AU" sz="1000" b="1" u="none" strike="noStrike" dirty="0">
                          <a:effectLst/>
                        </a:rPr>
                        <a:t>Spearman correlation </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0.041303624</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227455675"/>
                  </a:ext>
                </a:extLst>
              </a:tr>
              <a:tr h="617220">
                <a:tc>
                  <a:txBody>
                    <a:bodyPr/>
                    <a:lstStyle/>
                    <a:p>
                      <a:pPr algn="l" fontAlgn="b"/>
                      <a:r>
                        <a:rPr lang="en-AU" sz="1000" b="1" u="none" strike="noStrike" dirty="0">
                          <a:effectLst/>
                        </a:rPr>
                        <a:t>weights </a:t>
                      </a:r>
                      <a:r>
                        <a:rPr lang="en-AU" sz="1000" b="1" u="none" strike="noStrike" dirty="0" err="1">
                          <a:effectLst/>
                        </a:rPr>
                        <a:t>i</a:t>
                      </a:r>
                      <a:r>
                        <a:rPr lang="en-AU" sz="1000" b="1" u="none" strike="noStrike" dirty="0">
                          <a:effectLst/>
                        </a:rPr>
                        <a:t> </a:t>
                      </a:r>
                      <a:r>
                        <a:rPr lang="en-AU" sz="1000" b="1" u="none" strike="noStrike" dirty="0" err="1">
                          <a:effectLst/>
                        </a:rPr>
                        <a:t>w_i</a:t>
                      </a:r>
                      <a:endParaRPr lang="en-AU" sz="1000" b="1" i="0" u="none" strike="noStrike" dirty="0">
                        <a:solidFill>
                          <a:srgbClr val="000000"/>
                        </a:solidFill>
                        <a:effectLst/>
                        <a:latin typeface="Calibri" panose="020F0502020204030204" pitchFamily="34" charset="0"/>
                      </a:endParaRPr>
                    </a:p>
                  </a:txBody>
                  <a:tcPr marL="7960" marR="7960" marT="7960" marB="0" anchor="b"/>
                </a:tc>
                <a:tc>
                  <a:txBody>
                    <a:bodyPr/>
                    <a:lstStyle/>
                    <a:p>
                      <a:pPr algn="l" fontAlgn="b"/>
                      <a:r>
                        <a:rPr lang="en-AU" sz="1000" u="none" strike="noStrike">
                          <a:effectLst/>
                        </a:rPr>
                        <a:t> </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1758646350"/>
                  </a:ext>
                </a:extLst>
              </a:tr>
              <a:tr h="617220">
                <a:tc>
                  <a:txBody>
                    <a:bodyPr/>
                    <a:lstStyle/>
                    <a:p>
                      <a:pPr algn="r" fontAlgn="b"/>
                      <a:r>
                        <a:rPr lang="en-AU" sz="1000" u="none" strike="noStrike">
                          <a:effectLst/>
                        </a:rPr>
                        <a:t>1</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0.202277942</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3185066228"/>
                  </a:ext>
                </a:extLst>
              </a:tr>
              <a:tr h="617220">
                <a:tc>
                  <a:txBody>
                    <a:bodyPr/>
                    <a:lstStyle/>
                    <a:p>
                      <a:pPr algn="r" fontAlgn="b"/>
                      <a:r>
                        <a:rPr lang="en-AU" sz="1000" u="none" strike="noStrike">
                          <a:effectLst/>
                        </a:rPr>
                        <a:t>2</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0.27656165</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1600948175"/>
                  </a:ext>
                </a:extLst>
              </a:tr>
              <a:tr h="617220">
                <a:tc>
                  <a:txBody>
                    <a:bodyPr/>
                    <a:lstStyle/>
                    <a:p>
                      <a:pPr algn="r" fontAlgn="b"/>
                      <a:r>
                        <a:rPr lang="en-AU" sz="1000" u="none" strike="noStrike">
                          <a:effectLst/>
                        </a:rPr>
                        <a:t>3</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a:effectLst/>
                        </a:rPr>
                        <a:t>0.507847045</a:t>
                      </a:r>
                      <a:endParaRPr lang="en-AU" sz="1000" b="0" i="0" u="none" strike="noStrike">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729731758"/>
                  </a:ext>
                </a:extLst>
              </a:tr>
              <a:tr h="617220">
                <a:tc>
                  <a:txBody>
                    <a:bodyPr/>
                    <a:lstStyle/>
                    <a:p>
                      <a:pPr algn="r" fontAlgn="b"/>
                      <a:r>
                        <a:rPr lang="en-AU" sz="1000" u="none" strike="noStrike">
                          <a:effectLst/>
                        </a:rPr>
                        <a:t>4</a:t>
                      </a:r>
                      <a:endParaRPr lang="en-AU" sz="1000" b="0" i="0" u="none" strike="noStrike">
                        <a:solidFill>
                          <a:srgbClr val="000000"/>
                        </a:solidFill>
                        <a:effectLst/>
                        <a:latin typeface="Calibri" panose="020F0502020204030204" pitchFamily="34" charset="0"/>
                      </a:endParaRPr>
                    </a:p>
                  </a:txBody>
                  <a:tcPr marL="7960" marR="7960" marT="7960" marB="0" anchor="b"/>
                </a:tc>
                <a:tc>
                  <a:txBody>
                    <a:bodyPr/>
                    <a:lstStyle/>
                    <a:p>
                      <a:pPr algn="r" fontAlgn="b"/>
                      <a:r>
                        <a:rPr lang="en-AU" sz="1000" u="none" strike="noStrike" dirty="0">
                          <a:effectLst/>
                        </a:rPr>
                        <a:t>0.013313363</a:t>
                      </a:r>
                      <a:endParaRPr lang="en-AU" sz="1000" b="0" i="0" u="none" strike="noStrike" dirty="0">
                        <a:solidFill>
                          <a:srgbClr val="000000"/>
                        </a:solidFill>
                        <a:effectLst/>
                        <a:latin typeface="Calibri" panose="020F0502020204030204" pitchFamily="34" charset="0"/>
                      </a:endParaRPr>
                    </a:p>
                  </a:txBody>
                  <a:tcPr marL="7960" marR="7960" marT="7960" marB="0" anchor="b"/>
                </a:tc>
                <a:extLst>
                  <a:ext uri="{0D108BD9-81ED-4DB2-BD59-A6C34878D82A}">
                    <a16:rowId xmlns:a16="http://schemas.microsoft.com/office/drawing/2014/main" val="275183631"/>
                  </a:ext>
                </a:extLst>
              </a:tr>
            </a:tbl>
          </a:graphicData>
        </a:graphic>
      </p:graphicFrame>
    </p:spTree>
    <p:extLst>
      <p:ext uri="{BB962C8B-B14F-4D97-AF65-F5344CB8AC3E}">
        <p14:creationId xmlns:p14="http://schemas.microsoft.com/office/powerpoint/2010/main" val="2533854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{9C62894F-A4DB-8343-A1E1-46F801F69C9D}tf16401378</Template>
  <TotalTime>5715</TotalTime>
  <Words>946</Words>
  <Application>Microsoft Macintosh PowerPoint</Application>
  <PresentationFormat>Widescreen</PresentationFormat>
  <Paragraphs>167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Forest Fire Prediction</vt:lpstr>
      <vt:lpstr>Correlations</vt:lpstr>
      <vt:lpstr>Correlations</vt:lpstr>
      <vt:lpstr>Histograms</vt:lpstr>
      <vt:lpstr>Distribution</vt:lpstr>
      <vt:lpstr>Data Transformation</vt:lpstr>
      <vt:lpstr>WHY? WHICH? DATA TRANSFORMATION</vt:lpstr>
      <vt:lpstr>Histogram of Data transformation</vt:lpstr>
      <vt:lpstr>Error measures, correlation coefficient, and weights</vt:lpstr>
      <vt:lpstr>Error measures, correlation coefficient, and weights</vt:lpstr>
      <vt:lpstr>OWA weights (best fitting)</vt:lpstr>
      <vt:lpstr>Importance of each variable</vt:lpstr>
      <vt:lpstr>Best fitting model</vt:lpstr>
      <vt:lpstr>Results</vt:lpstr>
      <vt:lpstr>Limitation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Predictions</dc:title>
  <dc:creator>Said Abdullahi</dc:creator>
  <cp:lastModifiedBy>Said Abdullahi</cp:lastModifiedBy>
  <cp:revision>5</cp:revision>
  <dcterms:created xsi:type="dcterms:W3CDTF">2022-08-29T04:52:02Z</dcterms:created>
  <dcterms:modified xsi:type="dcterms:W3CDTF">2022-09-04T07:48:55Z</dcterms:modified>
</cp:coreProperties>
</file>