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4" r:id="rId7"/>
    <p:sldId id="261"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07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B6841C6-E5EC-4577-9104-9C9050CEBE39}" type="datetimeFigureOut">
              <a:rPr lang="fr-FR" smtClean="0"/>
              <a:t>17/04/2021</a:t>
            </a:fld>
            <a:endParaRPr lang="fr-F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fr-F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5D6EB96-699A-4182-AEF9-8FE882DCDAD6}" type="slidenum">
              <a:rPr lang="fr-FR" smtClean="0"/>
              <a:t>‹N°›</a:t>
            </a:fld>
            <a:endParaRPr lang="fr-F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8451330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6841C6-E5EC-4577-9104-9C9050CEBE39}" type="datetimeFigureOut">
              <a:rPr lang="fr-FR" smtClean="0"/>
              <a:t>17/04/2021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5D6EB96-699A-4182-AEF9-8FE882DCDAD6}" type="slidenum">
              <a:rPr lang="fr-FR" smtClean="0"/>
              <a:t>‹N°›</a:t>
            </a:fld>
            <a:endParaRPr lang="fr-FR"/>
          </a:p>
        </p:txBody>
      </p:sp>
    </p:spTree>
    <p:extLst>
      <p:ext uri="{BB962C8B-B14F-4D97-AF65-F5344CB8AC3E}">
        <p14:creationId xmlns:p14="http://schemas.microsoft.com/office/powerpoint/2010/main" val="1296467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6841C6-E5EC-4577-9104-9C9050CEBE39}" type="datetimeFigureOut">
              <a:rPr lang="fr-FR" smtClean="0"/>
              <a:t>17/04/2021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5D6EB96-699A-4182-AEF9-8FE882DCDAD6}" type="slidenum">
              <a:rPr lang="fr-FR" smtClean="0"/>
              <a:t>‹N°›</a:t>
            </a:fld>
            <a:endParaRPr lang="fr-FR"/>
          </a:p>
        </p:txBody>
      </p:sp>
    </p:spTree>
    <p:extLst>
      <p:ext uri="{BB962C8B-B14F-4D97-AF65-F5344CB8AC3E}">
        <p14:creationId xmlns:p14="http://schemas.microsoft.com/office/powerpoint/2010/main" val="678213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6841C6-E5EC-4577-9104-9C9050CEBE39}" type="datetimeFigureOut">
              <a:rPr lang="fr-FR" smtClean="0"/>
              <a:t>17/04/2021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5D6EB96-699A-4182-AEF9-8FE882DCDAD6}" type="slidenum">
              <a:rPr lang="fr-FR" smtClean="0"/>
              <a:t>‹N°›</a:t>
            </a:fld>
            <a:endParaRPr lang="fr-FR"/>
          </a:p>
        </p:txBody>
      </p:sp>
    </p:spTree>
    <p:extLst>
      <p:ext uri="{BB962C8B-B14F-4D97-AF65-F5344CB8AC3E}">
        <p14:creationId xmlns:p14="http://schemas.microsoft.com/office/powerpoint/2010/main" val="2555094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B6841C6-E5EC-4577-9104-9C9050CEBE39}" type="datetimeFigureOut">
              <a:rPr lang="fr-FR" smtClean="0"/>
              <a:t>17/04/2021</a:t>
            </a:fld>
            <a:endParaRPr lang="fr-F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fr-F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5D6EB96-699A-4182-AEF9-8FE882DCDAD6}" type="slidenum">
              <a:rPr lang="fr-FR" smtClean="0"/>
              <a:t>‹N°›</a:t>
            </a:fld>
            <a:endParaRPr lang="fr-F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5663694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B6841C6-E5EC-4577-9104-9C9050CEBE39}" type="datetimeFigureOut">
              <a:rPr lang="fr-FR" smtClean="0"/>
              <a:t>17/04/2021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5D6EB96-699A-4182-AEF9-8FE882DCDAD6}" type="slidenum">
              <a:rPr lang="fr-FR" smtClean="0"/>
              <a:t>‹N°›</a:t>
            </a:fld>
            <a:endParaRPr lang="fr-FR"/>
          </a:p>
        </p:txBody>
      </p:sp>
    </p:spTree>
    <p:extLst>
      <p:ext uri="{BB962C8B-B14F-4D97-AF65-F5344CB8AC3E}">
        <p14:creationId xmlns:p14="http://schemas.microsoft.com/office/powerpoint/2010/main" val="3138939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B6841C6-E5EC-4577-9104-9C9050CEBE39}" type="datetimeFigureOut">
              <a:rPr lang="fr-FR" smtClean="0"/>
              <a:t>17/04/2021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5D6EB96-699A-4182-AEF9-8FE882DCDAD6}" type="slidenum">
              <a:rPr lang="fr-FR" smtClean="0"/>
              <a:t>‹N°›</a:t>
            </a:fld>
            <a:endParaRPr lang="fr-FR"/>
          </a:p>
        </p:txBody>
      </p:sp>
    </p:spTree>
    <p:extLst>
      <p:ext uri="{BB962C8B-B14F-4D97-AF65-F5344CB8AC3E}">
        <p14:creationId xmlns:p14="http://schemas.microsoft.com/office/powerpoint/2010/main" val="3726147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B6841C6-E5EC-4577-9104-9C9050CEBE39}" type="datetimeFigureOut">
              <a:rPr lang="fr-FR" smtClean="0"/>
              <a:t>17/04/2021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5D6EB96-699A-4182-AEF9-8FE882DCDAD6}" type="slidenum">
              <a:rPr lang="fr-FR" smtClean="0"/>
              <a:t>‹N°›</a:t>
            </a:fld>
            <a:endParaRPr lang="fr-FR"/>
          </a:p>
        </p:txBody>
      </p:sp>
    </p:spTree>
    <p:extLst>
      <p:ext uri="{BB962C8B-B14F-4D97-AF65-F5344CB8AC3E}">
        <p14:creationId xmlns:p14="http://schemas.microsoft.com/office/powerpoint/2010/main" val="78164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841C6-E5EC-4577-9104-9C9050CEBE39}" type="datetimeFigureOut">
              <a:rPr lang="fr-FR" smtClean="0"/>
              <a:t>17/04/2021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5D6EB96-699A-4182-AEF9-8FE882DCDAD6}" type="slidenum">
              <a:rPr lang="fr-FR" smtClean="0"/>
              <a:t>‹N°›</a:t>
            </a:fld>
            <a:endParaRPr lang="fr-FR"/>
          </a:p>
        </p:txBody>
      </p:sp>
    </p:spTree>
    <p:extLst>
      <p:ext uri="{BB962C8B-B14F-4D97-AF65-F5344CB8AC3E}">
        <p14:creationId xmlns:p14="http://schemas.microsoft.com/office/powerpoint/2010/main" val="4037991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B6841C6-E5EC-4577-9104-9C9050CEBE39}" type="datetimeFigureOut">
              <a:rPr lang="fr-FR" smtClean="0"/>
              <a:t>17/04/2021</a:t>
            </a:fld>
            <a:endParaRPr lang="fr-F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5D6EB96-699A-4182-AEF9-8FE882DCDAD6}" type="slidenum">
              <a:rPr lang="fr-FR" smtClean="0"/>
              <a:t>‹N°›</a:t>
            </a:fld>
            <a:endParaRPr lang="fr-F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4504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B6841C6-E5EC-4577-9104-9C9050CEBE39}" type="datetimeFigureOut">
              <a:rPr lang="fr-FR" smtClean="0"/>
              <a:t>17/04/2021</a:t>
            </a:fld>
            <a:endParaRPr lang="fr-F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5D6EB96-699A-4182-AEF9-8FE882DCDAD6}" type="slidenum">
              <a:rPr lang="fr-FR" smtClean="0"/>
              <a:t>‹N°›</a:t>
            </a:fld>
            <a:endParaRPr lang="fr-F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662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B6841C6-E5EC-4577-9104-9C9050CEBE39}" type="datetimeFigureOut">
              <a:rPr lang="fr-FR" smtClean="0"/>
              <a:t>17/04/2021</a:t>
            </a:fld>
            <a:endParaRPr lang="fr-F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fr-F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5D6EB96-699A-4182-AEF9-8FE882DCDAD6}" type="slidenum">
              <a:rPr lang="fr-FR" smtClean="0"/>
              <a:t>‹N°›</a:t>
            </a:fld>
            <a:endParaRPr lang="fr-F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1598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gladir.com/CODER/PYTHON/index.htm" TargetMode="External"/><Relationship Id="rId3" Type="http://schemas.openxmlformats.org/officeDocument/2006/relationships/hyperlink" Target="https://www.gladir.com/CODER/CPP/intro.htm" TargetMode="External"/><Relationship Id="rId7" Type="http://schemas.openxmlformats.org/officeDocument/2006/relationships/hyperlink" Target="https://www.gladir.com/CODER/PHP/intro.htm" TargetMode="External"/><Relationship Id="rId12" Type="http://schemas.openxmlformats.org/officeDocument/2006/relationships/hyperlink" Target="https://www.gladir.com/CODER/VBNET/intro.htm" TargetMode="External"/><Relationship Id="rId2" Type="http://schemas.openxmlformats.org/officeDocument/2006/relationships/hyperlink" Target="https://www.gladir.com/CODER/C/intro.htm" TargetMode="External"/><Relationship Id="rId1" Type="http://schemas.openxmlformats.org/officeDocument/2006/relationships/slideLayout" Target="../slideLayouts/slideLayout2.xml"/><Relationship Id="rId6" Type="http://schemas.openxmlformats.org/officeDocument/2006/relationships/hyperlink" Target="https://www.gladir.com/CODER/PERL/intro.htm" TargetMode="External"/><Relationship Id="rId11" Type="http://schemas.openxmlformats.org/officeDocument/2006/relationships/hyperlink" Target="https://www.gladir.com/CODER/VB/index.htm" TargetMode="External"/><Relationship Id="rId5" Type="http://schemas.openxmlformats.org/officeDocument/2006/relationships/hyperlink" Target="https://www.gladir.com/CODER/DELPHI/intro.htm" TargetMode="External"/><Relationship Id="rId10" Type="http://schemas.openxmlformats.org/officeDocument/2006/relationships/hyperlink" Target="https://www.gladir.com/CODER/TCL/index.htm" TargetMode="External"/><Relationship Id="rId4" Type="http://schemas.openxmlformats.org/officeDocument/2006/relationships/hyperlink" Target="https://www.gladir.com/CODER/JAVA/intro.htm" TargetMode="External"/><Relationship Id="rId9" Type="http://schemas.openxmlformats.org/officeDocument/2006/relationships/hyperlink" Target="https://www.gladir.com/CODER/RUBY/intro.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DC689C-8370-4AD4-A83D-7FC4E16269FA}"/>
              </a:ext>
            </a:extLst>
          </p:cNvPr>
          <p:cNvSpPr>
            <a:spLocks noGrp="1"/>
          </p:cNvSpPr>
          <p:nvPr>
            <p:ph type="ctrTitle"/>
          </p:nvPr>
        </p:nvSpPr>
        <p:spPr/>
        <p:txBody>
          <a:bodyPr/>
          <a:lstStyle/>
          <a:p>
            <a:r>
              <a:rPr lang="fr-FR" dirty="0"/>
              <a:t>CHECKPOINT </a:t>
            </a:r>
            <a:r>
              <a:rPr lang="fr-FR" dirty="0" err="1"/>
              <a:t>rdbms</a:t>
            </a:r>
            <a:endParaRPr lang="fr-FR" dirty="0"/>
          </a:p>
        </p:txBody>
      </p:sp>
      <p:sp>
        <p:nvSpPr>
          <p:cNvPr id="3" name="Sous-titre 2">
            <a:extLst>
              <a:ext uri="{FF2B5EF4-FFF2-40B4-BE49-F238E27FC236}">
                <a16:creationId xmlns:a16="http://schemas.microsoft.com/office/drawing/2014/main" id="{EEFFB663-7194-4C6A-B8F6-1758B28FCC4C}"/>
              </a:ext>
            </a:extLst>
          </p:cNvPr>
          <p:cNvSpPr>
            <a:spLocks noGrp="1"/>
          </p:cNvSpPr>
          <p:nvPr>
            <p:ph type="subTitle" idx="1"/>
          </p:nvPr>
        </p:nvSpPr>
        <p:spPr/>
        <p:txBody>
          <a:bodyPr>
            <a:normAutofit fontScale="92500" lnSpcReduction="10000"/>
          </a:bodyPr>
          <a:lstStyle/>
          <a:p>
            <a:r>
              <a:rPr lang="fr-FR" dirty="0"/>
              <a:t>Présentation de chacun des RDBMS {MYSQL, PostgreSQL et SQL Server} et de leurs fonctionnalités,</a:t>
            </a:r>
          </a:p>
          <a:p>
            <a:r>
              <a:rPr lang="fr-FR" dirty="0"/>
              <a:t>Une comparaison entre les trois RDBMS</a:t>
            </a:r>
          </a:p>
          <a:p>
            <a:endParaRPr lang="fr-FR" dirty="0"/>
          </a:p>
        </p:txBody>
      </p:sp>
    </p:spTree>
    <p:extLst>
      <p:ext uri="{BB962C8B-B14F-4D97-AF65-F5344CB8AC3E}">
        <p14:creationId xmlns:p14="http://schemas.microsoft.com/office/powerpoint/2010/main" val="188685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5E18E44-AEDB-4C97-92F7-43D2D3DA357B}"/>
              </a:ext>
            </a:extLst>
          </p:cNvPr>
          <p:cNvSpPr>
            <a:spLocks noGrp="1"/>
          </p:cNvSpPr>
          <p:nvPr>
            <p:ph idx="1"/>
          </p:nvPr>
        </p:nvSpPr>
        <p:spPr>
          <a:xfrm>
            <a:off x="1026941" y="312812"/>
            <a:ext cx="9551963" cy="5190977"/>
          </a:xfrm>
        </p:spPr>
        <p:txBody>
          <a:bodyPr>
            <a:normAutofit/>
          </a:bodyPr>
          <a:lstStyle/>
          <a:p>
            <a:pPr marL="0" indent="0" fontAlgn="base">
              <a:lnSpc>
                <a:spcPct val="160000"/>
              </a:lnSpc>
              <a:buNone/>
            </a:pPr>
            <a:r>
              <a:rPr lang="fr-FR" sz="1800" dirty="0">
                <a:latin typeface="Times New Roman" panose="02020603050405020304" pitchFamily="18" charset="0"/>
                <a:cs typeface="Times New Roman" panose="02020603050405020304" pitchFamily="18" charset="0"/>
              </a:rPr>
              <a:t>     Un Système de Gestion de Base de Données Relationnelles (SGBDR) est un logiciel qui permet de stocker des informations dans une base de données. Un tel système permet de lire, écrire, modifier, trier, transformer ou même imprimer les données qui sont contenus dans la base de données.</a:t>
            </a:r>
          </a:p>
          <a:p>
            <a:pPr fontAlgn="base">
              <a:buFont typeface="Wingdings" panose="05000000000000000000" pitchFamily="2" charset="2"/>
              <a:buChar char="Ø"/>
            </a:pPr>
            <a:r>
              <a:rPr lang="fr-FR" sz="1800" b="1" dirty="0">
                <a:solidFill>
                  <a:schemeClr val="tx1"/>
                </a:solidFill>
                <a:latin typeface="Times New Roman" panose="02020603050405020304" pitchFamily="18" charset="0"/>
                <a:cs typeface="Times New Roman" panose="02020603050405020304" pitchFamily="18" charset="0"/>
              </a:rPr>
              <a:t>   Parmi les objectifs du modèle relationnel sont :</a:t>
            </a:r>
          </a:p>
          <a:p>
            <a:pPr fontAlgn="base">
              <a:buClr>
                <a:schemeClr val="accent6">
                  <a:lumMod val="75000"/>
                </a:schemeClr>
              </a:buClr>
              <a:buSzPct val="150000"/>
              <a:buFont typeface="Wingdings" panose="05000000000000000000" pitchFamily="2" charset="2"/>
              <a:buChar char="§"/>
            </a:pPr>
            <a:r>
              <a:rPr lang="fr-FR" sz="1800" dirty="0">
                <a:latin typeface="Times New Roman" panose="02020603050405020304" pitchFamily="18" charset="0"/>
                <a:cs typeface="Times New Roman" panose="02020603050405020304" pitchFamily="18" charset="0"/>
              </a:rPr>
              <a:t> Proposer des schémas de données faciles à utiliser </a:t>
            </a:r>
          </a:p>
          <a:p>
            <a:pPr fontAlgn="base">
              <a:buClr>
                <a:schemeClr val="accent6">
                  <a:lumMod val="75000"/>
                </a:schemeClr>
              </a:buClr>
              <a:buSzPct val="150000"/>
              <a:buFont typeface="Wingdings" panose="05000000000000000000" pitchFamily="2" charset="2"/>
              <a:buChar char="§"/>
            </a:pPr>
            <a:r>
              <a:rPr lang="fr-FR" sz="1800" dirty="0">
                <a:latin typeface="Times New Roman" panose="02020603050405020304" pitchFamily="18" charset="0"/>
                <a:cs typeface="Times New Roman" panose="02020603050405020304" pitchFamily="18" charset="0"/>
              </a:rPr>
              <a:t>Améliorer l'indépendance logique et physique,               </a:t>
            </a:r>
          </a:p>
          <a:p>
            <a:pPr fontAlgn="base">
              <a:buClr>
                <a:schemeClr val="accent6">
                  <a:lumMod val="75000"/>
                </a:schemeClr>
              </a:buClr>
              <a:buSzPct val="150000"/>
              <a:buFont typeface="Wingdings" panose="05000000000000000000" pitchFamily="2" charset="2"/>
              <a:buChar char="§"/>
            </a:pPr>
            <a:r>
              <a:rPr lang="fr-FR" sz="1800" dirty="0">
                <a:latin typeface="Times New Roman" panose="02020603050405020304" pitchFamily="18" charset="0"/>
                <a:cs typeface="Times New Roman" panose="02020603050405020304" pitchFamily="18" charset="0"/>
              </a:rPr>
              <a:t>Mettre à la disposition des utilisateurs des langages de haut niveau </a:t>
            </a:r>
          </a:p>
          <a:p>
            <a:pPr fontAlgn="base">
              <a:buClr>
                <a:schemeClr val="accent6">
                  <a:lumMod val="75000"/>
                </a:schemeClr>
              </a:buClr>
              <a:buSzPct val="150000"/>
              <a:buFont typeface="Wingdings" panose="05000000000000000000" pitchFamily="2" charset="2"/>
              <a:buChar char="§"/>
            </a:pPr>
            <a:r>
              <a:rPr lang="fr-FR" sz="1800" dirty="0">
                <a:latin typeface="Times New Roman" panose="02020603050405020304" pitchFamily="18" charset="0"/>
                <a:cs typeface="Times New Roman" panose="02020603050405020304" pitchFamily="18" charset="0"/>
              </a:rPr>
              <a:t>Optimiser les accès à la base de données,</a:t>
            </a:r>
          </a:p>
          <a:p>
            <a:pPr fontAlgn="base">
              <a:buClr>
                <a:schemeClr val="accent6">
                  <a:lumMod val="75000"/>
                </a:schemeClr>
              </a:buClr>
              <a:buSzPct val="150000"/>
              <a:buFont typeface="Wingdings" panose="05000000000000000000" pitchFamily="2" charset="2"/>
              <a:buChar char="§"/>
            </a:pPr>
            <a:r>
              <a:rPr lang="fr-FR" sz="1800" dirty="0">
                <a:latin typeface="Times New Roman" panose="02020603050405020304" pitchFamily="18" charset="0"/>
                <a:cs typeface="Times New Roman" panose="02020603050405020304" pitchFamily="18" charset="0"/>
              </a:rPr>
              <a:t>Améliorer l'intégrité et la confidentialité,</a:t>
            </a:r>
          </a:p>
          <a:p>
            <a:pPr fontAlgn="base">
              <a:buClr>
                <a:schemeClr val="accent6">
                  <a:lumMod val="75000"/>
                </a:schemeClr>
              </a:buClr>
              <a:buSzPct val="150000"/>
              <a:buFont typeface="Wingdings" panose="05000000000000000000" pitchFamily="2" charset="2"/>
              <a:buChar char="§"/>
            </a:pPr>
            <a:r>
              <a:rPr lang="fr-FR" sz="1800" dirty="0">
                <a:latin typeface="Times New Roman" panose="02020603050405020304" pitchFamily="18" charset="0"/>
                <a:cs typeface="Times New Roman" panose="02020603050405020304" pitchFamily="18" charset="0"/>
              </a:rPr>
              <a:t>Fournir une approche méthodologique dans la construction des schémas,</a:t>
            </a:r>
          </a:p>
          <a:p>
            <a:pPr fontAlgn="base">
              <a:buClr>
                <a:schemeClr val="accent6">
                  <a:lumMod val="75000"/>
                </a:schemeClr>
              </a:buClr>
              <a:buSzPct val="150000"/>
              <a:buFont typeface="Wingdings" panose="05000000000000000000" pitchFamily="2" charset="2"/>
              <a:buChar char="§"/>
            </a:pPr>
            <a:r>
              <a:rPr lang="fr-FR" sz="1800" dirty="0">
                <a:latin typeface="Times New Roman" panose="02020603050405020304" pitchFamily="18" charset="0"/>
                <a:cs typeface="Times New Roman" panose="02020603050405020304" pitchFamily="18" charset="0"/>
              </a:rPr>
              <a:t>Parmi les logiciels les plus connus il est possible de citer : MySQL, PostgreSQL, SQLite, Oracle </a:t>
            </a:r>
            <a:r>
              <a:rPr lang="fr-FR" sz="1800" dirty="0" err="1">
                <a:latin typeface="Times New Roman" panose="02020603050405020304" pitchFamily="18" charset="0"/>
                <a:cs typeface="Times New Roman" panose="02020603050405020304" pitchFamily="18" charset="0"/>
              </a:rPr>
              <a:t>Database</a:t>
            </a:r>
            <a:r>
              <a:rPr lang="fr-FR" sz="1800" dirty="0">
                <a:latin typeface="Times New Roman" panose="02020603050405020304" pitchFamily="18" charset="0"/>
                <a:cs typeface="Times New Roman" panose="02020603050405020304" pitchFamily="18" charset="0"/>
              </a:rPr>
              <a:t>, Microsoft SQL Server, </a:t>
            </a:r>
            <a:r>
              <a:rPr lang="fr-FR" sz="1800" dirty="0" err="1">
                <a:latin typeface="Times New Roman" panose="02020603050405020304" pitchFamily="18" charset="0"/>
                <a:cs typeface="Times New Roman" panose="02020603050405020304" pitchFamily="18" charset="0"/>
              </a:rPr>
              <a:t>Firebird</a:t>
            </a:r>
            <a:r>
              <a:rPr lang="fr-FR" sz="1800" dirty="0">
                <a:latin typeface="Times New Roman" panose="02020603050405020304" pitchFamily="18" charset="0"/>
                <a:cs typeface="Times New Roman" panose="02020603050405020304" pitchFamily="18" charset="0"/>
              </a:rPr>
              <a:t> ou Ingres.  </a:t>
            </a:r>
          </a:p>
        </p:txBody>
      </p:sp>
      <p:sp>
        <p:nvSpPr>
          <p:cNvPr id="7" name="ZoneTexte 6">
            <a:extLst>
              <a:ext uri="{FF2B5EF4-FFF2-40B4-BE49-F238E27FC236}">
                <a16:creationId xmlns:a16="http://schemas.microsoft.com/office/drawing/2014/main" id="{0B7C2F01-529E-4DF1-ACC6-A26F4BEE5212}"/>
              </a:ext>
            </a:extLst>
          </p:cNvPr>
          <p:cNvSpPr txBox="1"/>
          <p:nvPr/>
        </p:nvSpPr>
        <p:spPr>
          <a:xfrm>
            <a:off x="1461930" y="6035040"/>
            <a:ext cx="10172052" cy="646331"/>
          </a:xfrm>
          <a:prstGeom prst="rect">
            <a:avLst/>
          </a:prstGeom>
          <a:noFill/>
        </p:spPr>
        <p:txBody>
          <a:bodyPr wrap="square" rtlCol="0">
            <a:spAutoFit/>
          </a:bodyPr>
          <a:lstStyle/>
          <a:p>
            <a:r>
              <a:rPr lang="fr-FR" b="1" dirty="0">
                <a:solidFill>
                  <a:srgbClr val="FF0000"/>
                </a:solidFill>
              </a:rPr>
              <a:t>PS : </a:t>
            </a:r>
            <a:r>
              <a:rPr lang="fr-FR" dirty="0"/>
              <a:t> </a:t>
            </a:r>
            <a:r>
              <a:rPr lang="fr-FR" b="1" dirty="0"/>
              <a:t>Système de Gestion de Base de Données Relationnelles</a:t>
            </a:r>
            <a:r>
              <a:rPr lang="fr-FR" dirty="0"/>
              <a:t> (SGBDR) connue en anglais par </a:t>
            </a:r>
            <a:r>
              <a:rPr lang="fr-FR" b="1" dirty="0" err="1"/>
              <a:t>Relational</a:t>
            </a:r>
            <a:r>
              <a:rPr lang="fr-FR" b="1" dirty="0"/>
              <a:t> </a:t>
            </a:r>
            <a:r>
              <a:rPr lang="fr-FR" b="1" dirty="0" err="1"/>
              <a:t>DataBase</a:t>
            </a:r>
            <a:r>
              <a:rPr lang="fr-FR" b="1" dirty="0"/>
              <a:t> Management System</a:t>
            </a:r>
            <a:r>
              <a:rPr lang="fr-FR" dirty="0"/>
              <a:t> (RDBMS)</a:t>
            </a:r>
          </a:p>
        </p:txBody>
      </p:sp>
      <p:pic>
        <p:nvPicPr>
          <p:cNvPr id="5124" name="Picture 4" descr="What is RDBMS? | LaptrinhX">
            <a:extLst>
              <a:ext uri="{FF2B5EF4-FFF2-40B4-BE49-F238E27FC236}">
                <a16:creationId xmlns:a16="http://schemas.microsoft.com/office/drawing/2014/main" id="{FA30E8EB-2C00-4F40-A02D-9B36B081B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5021" y="1821374"/>
            <a:ext cx="3329354" cy="2771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764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6711B8-5570-42BE-B188-4BEF8DCF2BC3}"/>
              </a:ext>
            </a:extLst>
          </p:cNvPr>
          <p:cNvSpPr>
            <a:spLocks noGrp="1"/>
          </p:cNvSpPr>
          <p:nvPr>
            <p:ph type="title"/>
          </p:nvPr>
        </p:nvSpPr>
        <p:spPr>
          <a:xfrm>
            <a:off x="1610750" y="186984"/>
            <a:ext cx="9601200" cy="938432"/>
          </a:xfrm>
        </p:spPr>
        <p:txBody>
          <a:bodyPr>
            <a:normAutofit fontScale="90000"/>
          </a:bodyPr>
          <a:lstStyle/>
          <a:p>
            <a:pPr algn="ctr"/>
            <a:r>
              <a:rPr lang="fr-FR" sz="3000" b="1" dirty="0">
                <a:solidFill>
                  <a:schemeClr val="accent5"/>
                </a:solidFill>
              </a:rPr>
              <a:t>Présentation de chacun des RDBMS {MYSQL, PostgreSQL et SQL Server} et de leurs fonctionnalités</a:t>
            </a:r>
            <a:br>
              <a:rPr lang="fr-FR" dirty="0"/>
            </a:br>
            <a:endParaRPr lang="fr-FR" dirty="0"/>
          </a:p>
        </p:txBody>
      </p:sp>
      <p:sp>
        <p:nvSpPr>
          <p:cNvPr id="3" name="Espace réservé du contenu 2">
            <a:extLst>
              <a:ext uri="{FF2B5EF4-FFF2-40B4-BE49-F238E27FC236}">
                <a16:creationId xmlns:a16="http://schemas.microsoft.com/office/drawing/2014/main" id="{3E1ADFC3-5891-4021-B86A-3BFB3B7F1945}"/>
              </a:ext>
            </a:extLst>
          </p:cNvPr>
          <p:cNvSpPr>
            <a:spLocks noGrp="1"/>
          </p:cNvSpPr>
          <p:nvPr>
            <p:ph idx="1"/>
          </p:nvPr>
        </p:nvSpPr>
        <p:spPr>
          <a:xfrm>
            <a:off x="1484141" y="1125416"/>
            <a:ext cx="6464105" cy="5545600"/>
          </a:xfrm>
        </p:spPr>
        <p:txBody>
          <a:bodyPr>
            <a:normAutofit fontScale="92500" lnSpcReduction="10000"/>
          </a:bodyPr>
          <a:lstStyle/>
          <a:p>
            <a:pPr marL="0" indent="0" fontAlgn="base">
              <a:buNone/>
            </a:pPr>
            <a:r>
              <a:rPr lang="fr-FR" sz="2700" b="1" dirty="0">
                <a:solidFill>
                  <a:schemeClr val="tx1"/>
                </a:solidFill>
              </a:rPr>
              <a:t>MySQL :</a:t>
            </a:r>
          </a:p>
          <a:p>
            <a:pPr marL="0" indent="0" fontAlgn="base">
              <a:buNone/>
            </a:pPr>
            <a:r>
              <a:rPr lang="fr-FR" dirty="0"/>
              <a:t>MySQL est un serveur de base de données relationnelles SQL qui fonctionne sur de nombreux systèmes d’exploitation (dont Linux, Mac OS X, Windows, Solaris, FreeBSD…) et qui est accessible en écriture par de nombreux langages de programmation, incluant notamment PHP, Java, Ruby, C, C++, .NET, Python, </a:t>
            </a:r>
            <a:r>
              <a:rPr lang="fr-FR" dirty="0" err="1"/>
              <a:t>etc</a:t>
            </a:r>
            <a:r>
              <a:rPr lang="fr-FR" dirty="0"/>
              <a:t>,,,</a:t>
            </a:r>
          </a:p>
          <a:p>
            <a:pPr fontAlgn="base">
              <a:buFont typeface="Wingdings" panose="05000000000000000000" pitchFamily="2" charset="2"/>
              <a:buChar char="Ø"/>
            </a:pPr>
            <a:r>
              <a:rPr lang="fr-FR" sz="2200" dirty="0"/>
              <a:t>L’une des spécificités de MySQL c’est qu’il inclus plusieurs moteurs de bases de données et qu’il est par ailleurs possibles au sein d’une même base de définir un moteur différent pour les tables qui composent la base. Cette technique est astucieuse et permet de mieux optimiser les performances d’une application. Les 2 moteurs les plus connus étant </a:t>
            </a:r>
            <a:r>
              <a:rPr lang="fr-FR" sz="2200" b="1" dirty="0" err="1"/>
              <a:t>MyISAM</a:t>
            </a:r>
            <a:r>
              <a:rPr lang="fr-FR" sz="2200" dirty="0"/>
              <a:t> (moteur par défaut) et </a:t>
            </a:r>
            <a:r>
              <a:rPr lang="fr-FR" sz="2200" b="1" dirty="0" err="1"/>
              <a:t>InnoDB</a:t>
            </a:r>
            <a:r>
              <a:rPr lang="fr-FR" sz="2200" dirty="0"/>
              <a:t>.</a:t>
            </a:r>
          </a:p>
          <a:p>
            <a:pPr fontAlgn="base">
              <a:buFont typeface="Wingdings" panose="05000000000000000000" pitchFamily="2" charset="2"/>
              <a:buChar char="Ø"/>
            </a:pPr>
            <a:r>
              <a:rPr lang="fr-FR" sz="2200" dirty="0"/>
              <a:t>La réplication est possible avec MySQL et permet ainsi de répartir la charge sur plusieurs machines, d’optimiser les performances ou d’effectuer facilement des sauvegardes des données.</a:t>
            </a:r>
          </a:p>
          <a:p>
            <a:pPr fontAlgn="base">
              <a:buFont typeface="Wingdings" panose="05000000000000000000" pitchFamily="2" charset="2"/>
              <a:buChar char="Ø"/>
            </a:pPr>
            <a:endParaRPr lang="fr-FR" dirty="0"/>
          </a:p>
          <a:p>
            <a:endParaRPr lang="fr-FR" dirty="0"/>
          </a:p>
        </p:txBody>
      </p:sp>
      <p:pic>
        <p:nvPicPr>
          <p:cNvPr id="5" name="Picture 2" descr="MySQL Database | How to Design Database With MySQL | MySQL Server">
            <a:extLst>
              <a:ext uri="{FF2B5EF4-FFF2-40B4-BE49-F238E27FC236}">
                <a16:creationId xmlns:a16="http://schemas.microsoft.com/office/drawing/2014/main" id="{DF6B22AC-3B2C-4051-8E29-E1FCD875D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1449120"/>
            <a:ext cx="3713871" cy="3263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083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73E8A21-C58A-4E6D-A131-A67A403CA81D}"/>
              </a:ext>
            </a:extLst>
          </p:cNvPr>
          <p:cNvSpPr>
            <a:spLocks noGrp="1"/>
          </p:cNvSpPr>
          <p:nvPr>
            <p:ph idx="1"/>
          </p:nvPr>
        </p:nvSpPr>
        <p:spPr>
          <a:xfrm>
            <a:off x="1168792" y="496693"/>
            <a:ext cx="7961142" cy="2654470"/>
          </a:xfrm>
        </p:spPr>
        <p:txBody>
          <a:bodyPr/>
          <a:lstStyle/>
          <a:p>
            <a:pPr marL="0" indent="0" fontAlgn="base">
              <a:buNone/>
            </a:pPr>
            <a:r>
              <a:rPr lang="fr-FR" sz="2400" b="1" dirty="0">
                <a:solidFill>
                  <a:schemeClr val="tx1"/>
                </a:solidFill>
              </a:rPr>
              <a:t>PostgreSQL  :</a:t>
            </a:r>
          </a:p>
          <a:p>
            <a:pPr marL="0" indent="0" fontAlgn="base">
              <a:buNone/>
            </a:pPr>
            <a:r>
              <a:rPr lang="fr-FR" dirty="0"/>
              <a:t>PostgreSQL est un système de gestion de base de données relationnel-objet qui fonctionne sous plusieurs système d’exploitation dont Linux, Mac OS X, Windows (depuis la version 8.0), FreeBSD, Solaris…</a:t>
            </a:r>
          </a:p>
          <a:p>
            <a:pPr fontAlgn="base">
              <a:buFont typeface="Wingdings" panose="05000000000000000000" pitchFamily="2" charset="2"/>
              <a:buChar char="Ø"/>
            </a:pPr>
            <a:r>
              <a:rPr lang="fr-FR" dirty="0"/>
              <a:t>Plusieurs interfaces utilisateurs existent : PSQL, </a:t>
            </a:r>
            <a:r>
              <a:rPr lang="fr-FR" dirty="0" err="1"/>
              <a:t>PgAdmin</a:t>
            </a:r>
            <a:r>
              <a:rPr lang="fr-FR" dirty="0"/>
              <a:t> et </a:t>
            </a:r>
            <a:r>
              <a:rPr lang="fr-FR" dirty="0" err="1"/>
              <a:t>PHPPgAdmin</a:t>
            </a:r>
            <a:endParaRPr lang="fr-FR" dirty="0"/>
          </a:p>
          <a:p>
            <a:pPr marL="0" indent="0">
              <a:buNone/>
            </a:pPr>
            <a:endParaRPr lang="fr-FR" dirty="0"/>
          </a:p>
        </p:txBody>
      </p:sp>
      <p:pic>
        <p:nvPicPr>
          <p:cNvPr id="3074" name="Picture 2" descr="Optimisation d'un serveur PostgreSQL - Tutoriaux&gt;Base de  données,Tutoriaux&gt;Performance">
            <a:extLst>
              <a:ext uri="{FF2B5EF4-FFF2-40B4-BE49-F238E27FC236}">
                <a16:creationId xmlns:a16="http://schemas.microsoft.com/office/drawing/2014/main" id="{81140439-E271-47B3-829F-5D6212FB7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3685" y="3601330"/>
            <a:ext cx="6173665" cy="2910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56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CE620C-1330-46D1-9D0E-82629CD3E278}"/>
              </a:ext>
            </a:extLst>
          </p:cNvPr>
          <p:cNvSpPr>
            <a:spLocks noGrp="1"/>
          </p:cNvSpPr>
          <p:nvPr>
            <p:ph type="title"/>
          </p:nvPr>
        </p:nvSpPr>
        <p:spPr>
          <a:xfrm>
            <a:off x="1371600" y="418514"/>
            <a:ext cx="9601200" cy="819443"/>
          </a:xfrm>
        </p:spPr>
        <p:txBody>
          <a:bodyPr/>
          <a:lstStyle/>
          <a:p>
            <a:r>
              <a:rPr lang="fr-FR" dirty="0"/>
              <a:t>SQL Server</a:t>
            </a:r>
          </a:p>
        </p:txBody>
      </p:sp>
      <p:sp>
        <p:nvSpPr>
          <p:cNvPr id="5" name="Espace réservé du contenu 4">
            <a:extLst>
              <a:ext uri="{FF2B5EF4-FFF2-40B4-BE49-F238E27FC236}">
                <a16:creationId xmlns:a16="http://schemas.microsoft.com/office/drawing/2014/main" id="{66027374-B4C1-4079-B275-EEB5F8E73573}"/>
              </a:ext>
            </a:extLst>
          </p:cNvPr>
          <p:cNvSpPr>
            <a:spLocks noGrp="1"/>
          </p:cNvSpPr>
          <p:nvPr>
            <p:ph idx="1"/>
          </p:nvPr>
        </p:nvSpPr>
        <p:spPr>
          <a:xfrm>
            <a:off x="1200805" y="3147645"/>
            <a:ext cx="6146409" cy="5620043"/>
          </a:xfrm>
        </p:spPr>
        <p:txBody>
          <a:bodyPr>
            <a:normAutofit/>
          </a:bodyPr>
          <a:lstStyle/>
          <a:p>
            <a:endParaRPr lang="fr-FR" sz="2500" dirty="0"/>
          </a:p>
          <a:p>
            <a:r>
              <a:rPr lang="fr-FR" sz="2500" dirty="0"/>
              <a:t>L'infrastructure SQL Server comprend de nombreux outils supplémentaires, tels que des services de création de rapports, des systèmes d'intégration et des analyses. Pour les entreprises qui gèrent plusieurs équipes, ces outils font une grande différence dans le travail quotidien.</a:t>
            </a:r>
          </a:p>
          <a:p>
            <a:endParaRPr lang="fr-FR" dirty="0"/>
          </a:p>
        </p:txBody>
      </p:sp>
      <p:pic>
        <p:nvPicPr>
          <p:cNvPr id="4098" name="Picture 2" descr="Microsoft annonce SQL Server sous Linux : coup dur pour Oracle ?">
            <a:extLst>
              <a:ext uri="{FF2B5EF4-FFF2-40B4-BE49-F238E27FC236}">
                <a16:creationId xmlns:a16="http://schemas.microsoft.com/office/drawing/2014/main" id="{7725716C-B3D8-4915-8F3D-C5CE73090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7214" y="3762368"/>
            <a:ext cx="4520935" cy="2726202"/>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DC07B6A9-4B17-4A49-84A0-FC35286A719E}"/>
              </a:ext>
            </a:extLst>
          </p:cNvPr>
          <p:cNvSpPr txBox="1"/>
          <p:nvPr/>
        </p:nvSpPr>
        <p:spPr>
          <a:xfrm>
            <a:off x="1209822" y="1477108"/>
            <a:ext cx="10142806" cy="2015936"/>
          </a:xfrm>
          <a:prstGeom prst="rect">
            <a:avLst/>
          </a:prstGeom>
          <a:noFill/>
        </p:spPr>
        <p:txBody>
          <a:bodyPr wrap="square" rtlCol="0">
            <a:spAutoFit/>
          </a:bodyPr>
          <a:lstStyle/>
          <a:p>
            <a:pPr marL="342900" indent="-342900">
              <a:buSzPct val="150000"/>
              <a:buFont typeface="Wingdings" panose="05000000000000000000" pitchFamily="2" charset="2"/>
              <a:buChar char="§"/>
            </a:pPr>
            <a:r>
              <a:rPr lang="fr-FR" sz="2500" dirty="0"/>
              <a:t>SQL Server est un serveur de base de données : c’est une solution commerciale (Contrairement à </a:t>
            </a:r>
            <a:r>
              <a:rPr lang="fr-FR" sz="2500" dirty="0" err="1"/>
              <a:t>Postgresql</a:t>
            </a:r>
            <a:r>
              <a:rPr lang="fr-FR" sz="2500" dirty="0"/>
              <a:t> vs MySQL, ),</a:t>
            </a:r>
          </a:p>
          <a:p>
            <a:pPr marL="342900" indent="-342900">
              <a:buSzPct val="150000"/>
              <a:buFont typeface="Wingdings" panose="05000000000000000000" pitchFamily="2" charset="2"/>
              <a:buChar char="§"/>
            </a:pPr>
            <a:r>
              <a:rPr lang="fr-FR" sz="2500" dirty="0"/>
              <a:t> Il est préféré par les entreprises qui traitent régulièrement des charges de travail importantes. Il est également considéré comme l'un des systèmes les plus compatibles avec les services Windows.</a:t>
            </a:r>
          </a:p>
        </p:txBody>
      </p:sp>
    </p:spTree>
    <p:extLst>
      <p:ext uri="{BB962C8B-B14F-4D97-AF65-F5344CB8AC3E}">
        <p14:creationId xmlns:p14="http://schemas.microsoft.com/office/powerpoint/2010/main" val="2806434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5F3FFD-5DF6-4497-B823-A28386BC9D88}"/>
              </a:ext>
            </a:extLst>
          </p:cNvPr>
          <p:cNvSpPr>
            <a:spLocks noGrp="1"/>
          </p:cNvSpPr>
          <p:nvPr>
            <p:ph type="title"/>
          </p:nvPr>
        </p:nvSpPr>
        <p:spPr>
          <a:xfrm>
            <a:off x="1723292" y="1656471"/>
            <a:ext cx="8925951" cy="2901462"/>
          </a:xfrm>
        </p:spPr>
        <p:txBody>
          <a:bodyPr>
            <a:normAutofit/>
          </a:bodyPr>
          <a:lstStyle/>
          <a:p>
            <a:pPr algn="ctr"/>
            <a:br>
              <a:rPr lang="fr-FR" dirty="0"/>
            </a:br>
            <a:r>
              <a:rPr lang="fr-FR" b="1" dirty="0">
                <a:solidFill>
                  <a:schemeClr val="accent5"/>
                </a:solidFill>
              </a:rPr>
              <a:t>Comparaison entre les trois RDBMS    {MYSQL, PostgreSQL et SQL Server}</a:t>
            </a:r>
            <a:br>
              <a:rPr lang="fr-FR" dirty="0"/>
            </a:br>
            <a:endParaRPr lang="fr-FR" dirty="0"/>
          </a:p>
        </p:txBody>
      </p:sp>
    </p:spTree>
    <p:extLst>
      <p:ext uri="{BB962C8B-B14F-4D97-AF65-F5344CB8AC3E}">
        <p14:creationId xmlns:p14="http://schemas.microsoft.com/office/powerpoint/2010/main" val="352404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4">
            <a:extLst>
              <a:ext uri="{FF2B5EF4-FFF2-40B4-BE49-F238E27FC236}">
                <a16:creationId xmlns:a16="http://schemas.microsoft.com/office/drawing/2014/main" id="{412C635D-9CE0-4FD4-8EBE-5AFF2A05AF30}"/>
              </a:ext>
            </a:extLst>
          </p:cNvPr>
          <p:cNvGraphicFramePr>
            <a:graphicFrameLocks noGrp="1"/>
          </p:cNvGraphicFramePr>
          <p:nvPr>
            <p:ph idx="1"/>
            <p:extLst>
              <p:ext uri="{D42A27DB-BD31-4B8C-83A1-F6EECF244321}">
                <p14:modId xmlns:p14="http://schemas.microsoft.com/office/powerpoint/2010/main" val="767011862"/>
              </p:ext>
            </p:extLst>
          </p:nvPr>
        </p:nvGraphicFramePr>
        <p:xfrm>
          <a:off x="703971" y="343027"/>
          <a:ext cx="11352044" cy="6171945"/>
        </p:xfrm>
        <a:graphic>
          <a:graphicData uri="http://schemas.openxmlformats.org/drawingml/2006/table">
            <a:tbl>
              <a:tblPr firstRow="1" bandRow="1">
                <a:tableStyleId>{5C22544A-7EE6-4342-B048-85BDC9FD1C3A}</a:tableStyleId>
              </a:tblPr>
              <a:tblGrid>
                <a:gridCol w="2838011">
                  <a:extLst>
                    <a:ext uri="{9D8B030D-6E8A-4147-A177-3AD203B41FA5}">
                      <a16:colId xmlns:a16="http://schemas.microsoft.com/office/drawing/2014/main" val="2180676280"/>
                    </a:ext>
                  </a:extLst>
                </a:gridCol>
                <a:gridCol w="2838011">
                  <a:extLst>
                    <a:ext uri="{9D8B030D-6E8A-4147-A177-3AD203B41FA5}">
                      <a16:colId xmlns:a16="http://schemas.microsoft.com/office/drawing/2014/main" val="2789451953"/>
                    </a:ext>
                  </a:extLst>
                </a:gridCol>
                <a:gridCol w="2838011">
                  <a:extLst>
                    <a:ext uri="{9D8B030D-6E8A-4147-A177-3AD203B41FA5}">
                      <a16:colId xmlns:a16="http://schemas.microsoft.com/office/drawing/2014/main" val="1391207226"/>
                    </a:ext>
                  </a:extLst>
                </a:gridCol>
                <a:gridCol w="2838011">
                  <a:extLst>
                    <a:ext uri="{9D8B030D-6E8A-4147-A177-3AD203B41FA5}">
                      <a16:colId xmlns:a16="http://schemas.microsoft.com/office/drawing/2014/main" val="937912489"/>
                    </a:ext>
                  </a:extLst>
                </a:gridCol>
              </a:tblGrid>
              <a:tr h="639109">
                <a:tc>
                  <a:txBody>
                    <a:bodyPr/>
                    <a:lstStyle/>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i="0" kern="1200" dirty="0">
                          <a:solidFill>
                            <a:schemeClr val="lt1"/>
                          </a:solidFill>
                          <a:effectLst/>
                          <a:latin typeface="+mn-lt"/>
                          <a:ea typeface="+mn-ea"/>
                          <a:cs typeface="+mn-cs"/>
                        </a:rPr>
                        <a:t>              MySQL</a:t>
                      </a:r>
                      <a:endParaRPr lang="fr-FR" dirty="0"/>
                    </a:p>
                    <a:p>
                      <a:endParaRPr lang="fr-FR" dirty="0"/>
                    </a:p>
                  </a:txBody>
                  <a:tcPr/>
                </a:tc>
                <a:tc>
                  <a:txBody>
                    <a:bodyPr/>
                    <a:lstStyle/>
                    <a:p>
                      <a:pPr algn="l" fontAlgn="base"/>
                      <a:r>
                        <a:rPr lang="fr-FR" b="1" dirty="0"/>
                        <a:t>        PostgreSQL</a:t>
                      </a:r>
                    </a:p>
                  </a:txBody>
                  <a:tcPr marL="19050" marR="19050" marT="28575" marB="28575" anchor="ctr"/>
                </a:tc>
                <a:tc>
                  <a:txBody>
                    <a:bodyPr/>
                    <a:lstStyle/>
                    <a:p>
                      <a:r>
                        <a:rPr lang="fr-FR" b="1" dirty="0"/>
                        <a:t>   SQL Server </a:t>
                      </a:r>
                    </a:p>
                  </a:txBody>
                  <a:tcPr/>
                </a:tc>
                <a:extLst>
                  <a:ext uri="{0D108BD9-81ED-4DB2-BD59-A6C34878D82A}">
                    <a16:rowId xmlns:a16="http://schemas.microsoft.com/office/drawing/2014/main" val="29240901"/>
                  </a:ext>
                </a:extLst>
              </a:tr>
              <a:tr h="969854">
                <a:tc>
                  <a:txBody>
                    <a:bodyPr/>
                    <a:lstStyle/>
                    <a:p>
                      <a:r>
                        <a:rPr lang="fr-FR" sz="1800" b="1" i="0" kern="1200" dirty="0">
                          <a:solidFill>
                            <a:schemeClr val="dk1"/>
                          </a:solidFill>
                          <a:effectLst/>
                          <a:latin typeface="+mn-lt"/>
                          <a:ea typeface="+mn-ea"/>
                          <a:cs typeface="+mn-cs"/>
                        </a:rPr>
                        <a:t>Définition :</a:t>
                      </a:r>
                      <a:endParaRPr lang="fr-FR" dirty="0"/>
                    </a:p>
                  </a:txBody>
                  <a:tcPr/>
                </a:tc>
                <a:tc>
                  <a:txBody>
                    <a:bodyPr/>
                    <a:lstStyle/>
                    <a:p>
                      <a:r>
                        <a:rPr lang="fr-FR" sz="1800" b="0" i="0" kern="1200" dirty="0">
                          <a:solidFill>
                            <a:schemeClr val="dk1"/>
                          </a:solidFill>
                          <a:effectLst/>
                          <a:latin typeface="+mn-lt"/>
                          <a:ea typeface="+mn-ea"/>
                          <a:cs typeface="+mn-cs"/>
                        </a:rPr>
                        <a:t>MySQL est un système de gestion de base de données relationnelle.</a:t>
                      </a:r>
                      <a:endParaRPr lang="fr-FR" dirty="0"/>
                    </a:p>
                  </a:txBody>
                  <a:tcPr/>
                </a:tc>
                <a:tc>
                  <a:txBody>
                    <a:bodyPr/>
                    <a:lstStyle/>
                    <a:p>
                      <a:pPr algn="l" fontAlgn="base"/>
                      <a:r>
                        <a:rPr lang="fr-FR" dirty="0">
                          <a:effectLst/>
                          <a:latin typeface="inherit"/>
                        </a:rPr>
                        <a:t>PostgreSQL est un système de gestion de base de données relationnelle-objet.</a:t>
                      </a:r>
                    </a:p>
                  </a:txBody>
                  <a:tcPr marL="19050" marR="19050" marT="28575" marB="28575" anchor="ctr"/>
                </a:tc>
                <a:tc>
                  <a:txBody>
                    <a:bodyPr/>
                    <a:lstStyle/>
                    <a:p>
                      <a:pPr algn="l" fontAlgn="base"/>
                      <a:r>
                        <a:rPr lang="fr-FR" dirty="0">
                          <a:effectLst/>
                          <a:latin typeface="inherit"/>
                        </a:rPr>
                        <a:t>SQL server est un système de gestion de base de données relationnelle-objet.</a:t>
                      </a:r>
                    </a:p>
                  </a:txBody>
                  <a:tcPr marL="19050" marR="19050" marT="28575" marB="28575" anchor="ctr"/>
                </a:tc>
                <a:extLst>
                  <a:ext uri="{0D108BD9-81ED-4DB2-BD59-A6C34878D82A}">
                    <a16:rowId xmlns:a16="http://schemas.microsoft.com/office/drawing/2014/main" val="1030247144"/>
                  </a:ext>
                </a:extLst>
              </a:tr>
              <a:tr h="489530">
                <a:tc>
                  <a:txBody>
                    <a:bodyPr/>
                    <a:lstStyle/>
                    <a:p>
                      <a:r>
                        <a:rPr lang="fr-FR" b="1" dirty="0"/>
                        <a:t>Position :</a:t>
                      </a:r>
                    </a:p>
                  </a:txBody>
                  <a:tcPr/>
                </a:tc>
                <a:tc>
                  <a:txBody>
                    <a:bodyPr/>
                    <a:lstStyle/>
                    <a:p>
                      <a:r>
                        <a:rPr lang="fr-FR" sz="1800" b="0" i="0" kern="1200" dirty="0">
                          <a:solidFill>
                            <a:schemeClr val="dk1"/>
                          </a:solidFill>
                          <a:effectLst/>
                          <a:latin typeface="+mn-lt"/>
                          <a:ea typeface="+mn-ea"/>
                          <a:cs typeface="+mn-cs"/>
                        </a:rPr>
                        <a:t> Le leader (Plus populaire)</a:t>
                      </a:r>
                      <a:endParaRPr lang="fr-FR" dirty="0"/>
                    </a:p>
                  </a:txBody>
                  <a:tcPr/>
                </a:tc>
                <a:tc>
                  <a:txBody>
                    <a:bodyPr/>
                    <a:lstStyle/>
                    <a:p>
                      <a:r>
                        <a:rPr lang="fr-FR" dirty="0"/>
                        <a:t>Troisième</a:t>
                      </a:r>
                    </a:p>
                  </a:txBody>
                  <a:tcPr/>
                </a:tc>
                <a:tc>
                  <a:txBody>
                    <a:bodyPr/>
                    <a:lstStyle/>
                    <a:p>
                      <a:r>
                        <a:rPr lang="fr-FR" dirty="0"/>
                        <a:t>Quatrième</a:t>
                      </a:r>
                    </a:p>
                  </a:txBody>
                  <a:tcPr/>
                </a:tc>
                <a:extLst>
                  <a:ext uri="{0D108BD9-81ED-4DB2-BD59-A6C34878D82A}">
                    <a16:rowId xmlns:a16="http://schemas.microsoft.com/office/drawing/2014/main" val="3498232343"/>
                  </a:ext>
                </a:extLst>
              </a:tr>
              <a:tr h="651701">
                <a:tc>
                  <a:txBody>
                    <a:bodyPr/>
                    <a:lstStyle/>
                    <a:p>
                      <a:r>
                        <a:rPr lang="fr-FR" b="1" dirty="0"/>
                        <a:t>Extensibilité :</a:t>
                      </a:r>
                    </a:p>
                  </a:txBody>
                  <a:tcPr/>
                </a:tc>
                <a:tc>
                  <a:txBody>
                    <a:bodyPr/>
                    <a:lstStyle/>
                    <a:p>
                      <a:r>
                        <a:rPr lang="fr-FR" sz="1800" b="0" i="0" kern="1200" dirty="0">
                          <a:solidFill>
                            <a:schemeClr val="dk1"/>
                          </a:solidFill>
                          <a:effectLst/>
                          <a:latin typeface="+mn-lt"/>
                          <a:ea typeface="+mn-ea"/>
                          <a:cs typeface="+mn-cs"/>
                        </a:rPr>
                        <a:t>MySQL n’est pas extensible.</a:t>
                      </a:r>
                      <a:endParaRPr lang="fr-FR" dirty="0"/>
                    </a:p>
                  </a:txBody>
                  <a:tcPr/>
                </a:tc>
                <a:tc>
                  <a:txBody>
                    <a:bodyPr/>
                    <a:lstStyle/>
                    <a:p>
                      <a:r>
                        <a:rPr lang="fr-FR" sz="1800" b="0" i="0" kern="1200" dirty="0">
                          <a:solidFill>
                            <a:schemeClr val="dk1"/>
                          </a:solidFill>
                          <a:effectLst/>
                          <a:latin typeface="+mn-lt"/>
                          <a:ea typeface="+mn-ea"/>
                          <a:cs typeface="+mn-cs"/>
                        </a:rPr>
                        <a:t>PostgreSQL est hautement extensible.</a:t>
                      </a:r>
                      <a:endParaRPr lang="fr-FR" dirty="0"/>
                    </a:p>
                  </a:txBody>
                  <a:tcPr/>
                </a:tc>
                <a:tc>
                  <a:txBody>
                    <a:bodyPr/>
                    <a:lstStyle/>
                    <a:p>
                      <a:r>
                        <a:rPr lang="fr-FR" sz="1800" b="0" i="0" kern="1200" dirty="0">
                          <a:solidFill>
                            <a:schemeClr val="dk1"/>
                          </a:solidFill>
                          <a:effectLst/>
                          <a:latin typeface="+mn-lt"/>
                          <a:ea typeface="+mn-ea"/>
                          <a:cs typeface="+mn-cs"/>
                        </a:rPr>
                        <a:t>SQL server est extensible</a:t>
                      </a:r>
                      <a:endParaRPr lang="fr-FR" dirty="0"/>
                    </a:p>
                  </a:txBody>
                  <a:tcPr/>
                </a:tc>
                <a:extLst>
                  <a:ext uri="{0D108BD9-81ED-4DB2-BD59-A6C34878D82A}">
                    <a16:rowId xmlns:a16="http://schemas.microsoft.com/office/drawing/2014/main" val="953534599"/>
                  </a:ext>
                </a:extLst>
              </a:tr>
              <a:tr h="618712">
                <a:tc>
                  <a:txBody>
                    <a:bodyPr/>
                    <a:lstStyle/>
                    <a:p>
                      <a:r>
                        <a:rPr lang="fr-FR" sz="1800" b="1" i="0" kern="1200" dirty="0">
                          <a:solidFill>
                            <a:schemeClr val="dk1"/>
                          </a:solidFill>
                          <a:effectLst/>
                          <a:latin typeface="+mn-lt"/>
                          <a:ea typeface="+mn-ea"/>
                          <a:cs typeface="+mn-cs"/>
                        </a:rPr>
                        <a:t>Outil graphique :</a:t>
                      </a:r>
                      <a:endParaRPr lang="fr-FR" dirty="0"/>
                    </a:p>
                  </a:txBody>
                  <a:tcPr/>
                </a:tc>
                <a:tc>
                  <a:txBody>
                    <a:bodyPr/>
                    <a:lstStyle/>
                    <a:p>
                      <a:r>
                        <a:rPr lang="fr-FR" sz="1800" b="0" i="0" kern="1200" dirty="0">
                          <a:solidFill>
                            <a:schemeClr val="dk1"/>
                          </a:solidFill>
                          <a:effectLst/>
                          <a:latin typeface="+mn-lt"/>
                          <a:ea typeface="+mn-ea"/>
                          <a:cs typeface="+mn-cs"/>
                        </a:rPr>
                        <a:t>MySQL Workbench</a:t>
                      </a:r>
                      <a:endParaRPr lang="fr-FR" dirty="0"/>
                    </a:p>
                  </a:txBody>
                  <a:tcPr/>
                </a:tc>
                <a:tc>
                  <a:txBody>
                    <a:bodyPr/>
                    <a:lstStyle/>
                    <a:p>
                      <a:r>
                        <a:rPr lang="fr-FR" sz="1800" b="0" i="0" kern="1200" dirty="0" err="1">
                          <a:solidFill>
                            <a:schemeClr val="dk1"/>
                          </a:solidFill>
                          <a:effectLst/>
                          <a:latin typeface="+mn-lt"/>
                          <a:ea typeface="+mn-ea"/>
                          <a:cs typeface="+mn-cs"/>
                        </a:rPr>
                        <a:t>PgAdmin</a:t>
                      </a:r>
                      <a:endParaRPr lang="fr-FR" dirty="0"/>
                    </a:p>
                  </a:txBody>
                  <a:tcPr/>
                </a:tc>
                <a:tc>
                  <a:txBody>
                    <a:bodyPr/>
                    <a:lstStyle/>
                    <a:p>
                      <a:r>
                        <a:rPr lang="en-US" dirty="0"/>
                        <a:t>SQL Server Management Studio (SSMS)</a:t>
                      </a:r>
                      <a:endParaRPr lang="fr-FR" dirty="0"/>
                    </a:p>
                  </a:txBody>
                  <a:tcPr/>
                </a:tc>
                <a:extLst>
                  <a:ext uri="{0D108BD9-81ED-4DB2-BD59-A6C34878D82A}">
                    <a16:rowId xmlns:a16="http://schemas.microsoft.com/office/drawing/2014/main" val="3240287361"/>
                  </a:ext>
                </a:extLst>
              </a:tr>
              <a:tr h="940279">
                <a:tc>
                  <a:txBody>
                    <a:bodyPr/>
                    <a:lstStyle/>
                    <a:p>
                      <a:r>
                        <a:rPr lang="fr-FR" sz="1800" b="1" i="0" kern="1200" dirty="0">
                          <a:solidFill>
                            <a:schemeClr val="dk1"/>
                          </a:solidFill>
                          <a:effectLst/>
                          <a:latin typeface="+mn-lt"/>
                          <a:ea typeface="+mn-ea"/>
                          <a:cs typeface="+mn-cs"/>
                        </a:rPr>
                        <a:t>Langages de programmation pour les procédures stockées :</a:t>
                      </a:r>
                      <a:endParaRPr lang="fr-FR" dirty="0"/>
                    </a:p>
                  </a:txBody>
                  <a:tcPr/>
                </a:tc>
                <a:tc>
                  <a:txBody>
                    <a:bodyPr/>
                    <a:lstStyle/>
                    <a:p>
                      <a:r>
                        <a:rPr lang="fr-FR" sz="1800" b="0" i="0" kern="1200" dirty="0">
                          <a:solidFill>
                            <a:schemeClr val="dk1"/>
                          </a:solidFill>
                          <a:effectLst/>
                          <a:latin typeface="+mn-lt"/>
                          <a:ea typeface="+mn-ea"/>
                          <a:cs typeface="+mn-cs"/>
                        </a:rPr>
                        <a:t>C, C++ ,Delphi, Eiffel, Erlang, Haskell, Java</a:t>
                      </a:r>
                      <a:br>
                        <a:rPr lang="fr-FR" dirty="0"/>
                      </a:br>
                      <a:r>
                        <a:rPr lang="fr-FR" sz="1800" b="0" i="0" kern="1200" dirty="0">
                          <a:solidFill>
                            <a:schemeClr val="dk1"/>
                          </a:solidFill>
                          <a:effectLst/>
                          <a:latin typeface="+mn-lt"/>
                          <a:ea typeface="+mn-ea"/>
                          <a:cs typeface="+mn-cs"/>
                        </a:rPr>
                        <a:t>JavaScript (Node.js) </a:t>
                      </a:r>
                      <a:r>
                        <a:rPr lang="fr-FR" sz="1800" b="0" i="0" kern="1200" dirty="0" err="1">
                          <a:solidFill>
                            <a:schemeClr val="dk1"/>
                          </a:solidFill>
                          <a:effectLst/>
                          <a:latin typeface="+mn-lt"/>
                          <a:ea typeface="+mn-ea"/>
                          <a:cs typeface="+mn-cs"/>
                        </a:rPr>
                        <a:t>etc</a:t>
                      </a:r>
                      <a:r>
                        <a:rPr lang="fr-FR" sz="1800" b="0" i="0" kern="1200" dirty="0">
                          <a:solidFill>
                            <a:schemeClr val="dk1"/>
                          </a:solidFill>
                          <a:effectLst/>
                          <a:latin typeface="+mn-lt"/>
                          <a:ea typeface="+mn-ea"/>
                          <a:cs typeface="+mn-cs"/>
                        </a:rPr>
                        <a:t>,,</a:t>
                      </a:r>
                      <a:endParaRPr lang="fr-FR" dirty="0"/>
                    </a:p>
                  </a:txBody>
                  <a:tcPr/>
                </a:tc>
                <a:tc>
                  <a:txBody>
                    <a:bodyPr/>
                    <a:lstStyle/>
                    <a:p>
                      <a:r>
                        <a:rPr lang="fr-FR" sz="1800" b="0" i="0" kern="1200" dirty="0">
                          <a:solidFill>
                            <a:schemeClr val="dk1"/>
                          </a:solidFill>
                          <a:effectLst/>
                          <a:latin typeface="+mn-lt"/>
                          <a:ea typeface="+mn-ea"/>
                          <a:cs typeface="+mn-cs"/>
                        </a:rPr>
                        <a:t>C, C++,PHP, Ruby, Perl, Python, TCL, PL/</a:t>
                      </a:r>
                      <a:r>
                        <a:rPr lang="fr-FR" sz="1800" b="0" i="0" kern="1200" dirty="0" err="1">
                          <a:solidFill>
                            <a:schemeClr val="dk1"/>
                          </a:solidFill>
                          <a:effectLst/>
                          <a:latin typeface="+mn-lt"/>
                          <a:ea typeface="+mn-ea"/>
                          <a:cs typeface="+mn-cs"/>
                        </a:rPr>
                        <a:t>pgSQL</a:t>
                      </a:r>
                      <a:r>
                        <a:rPr lang="fr-FR" sz="1800" b="0" i="0" kern="1200" dirty="0">
                          <a:solidFill>
                            <a:schemeClr val="dk1"/>
                          </a:solidFill>
                          <a:effectLst/>
                          <a:latin typeface="+mn-lt"/>
                          <a:ea typeface="+mn-ea"/>
                          <a:cs typeface="+mn-cs"/>
                        </a:rPr>
                        <a:t>, SQL, JavaScript, etc.,,</a:t>
                      </a:r>
                      <a:endParaRPr lang="fr-FR" dirty="0"/>
                    </a:p>
                  </a:txBody>
                  <a:tcPr/>
                </a:tc>
                <a:tc>
                  <a:txBody>
                    <a:bodyPr/>
                    <a:lstStyle/>
                    <a:p>
                      <a:r>
                        <a:rPr lang="fr-FR" dirty="0"/>
                        <a:t> </a:t>
                      </a:r>
                      <a:r>
                        <a:rPr lang="fr-FR" dirty="0">
                          <a:hlinkClick r:id="rId2">
                            <a:extLst>
                              <a:ext uri="{A12FA001-AC4F-418D-AE19-62706E023703}">
                                <ahyp:hlinkClr xmlns:ahyp="http://schemas.microsoft.com/office/drawing/2018/hyperlinkcolor" val="tx"/>
                              </a:ext>
                            </a:extLst>
                          </a:hlinkClick>
                        </a:rPr>
                        <a:t>C</a:t>
                      </a:r>
                      <a:r>
                        <a:rPr lang="fr-FR" dirty="0"/>
                        <a:t>, </a:t>
                      </a:r>
                      <a:r>
                        <a:rPr lang="fr-FR" dirty="0">
                          <a:hlinkClick r:id="rId3">
                            <a:extLst>
                              <a:ext uri="{A12FA001-AC4F-418D-AE19-62706E023703}">
                                <ahyp:hlinkClr xmlns:ahyp="http://schemas.microsoft.com/office/drawing/2018/hyperlinkcolor" val="tx"/>
                              </a:ext>
                            </a:extLst>
                          </a:hlinkClick>
                        </a:rPr>
                        <a:t>C</a:t>
                      </a:r>
                      <a:r>
                        <a:rPr lang="fr-FR" dirty="0"/>
                        <a:t>++, </a:t>
                      </a:r>
                      <a:r>
                        <a:rPr lang="fr-FR" dirty="0">
                          <a:hlinkClick r:id="rId4">
                            <a:extLst>
                              <a:ext uri="{A12FA001-AC4F-418D-AE19-62706E023703}">
                                <ahyp:hlinkClr xmlns:ahyp="http://schemas.microsoft.com/office/drawing/2018/hyperlinkcolor" val="tx"/>
                              </a:ext>
                            </a:extLst>
                          </a:hlinkClick>
                        </a:rPr>
                        <a:t>Java</a:t>
                      </a:r>
                      <a:r>
                        <a:rPr lang="fr-FR" dirty="0"/>
                        <a:t>, </a:t>
                      </a:r>
                      <a:r>
                        <a:rPr lang="fr-FR" dirty="0">
                          <a:hlinkClick r:id="rId5">
                            <a:extLst>
                              <a:ext uri="{A12FA001-AC4F-418D-AE19-62706E023703}">
                                <ahyp:hlinkClr xmlns:ahyp="http://schemas.microsoft.com/office/drawing/2018/hyperlinkcolor" val="tx"/>
                              </a:ext>
                            </a:extLst>
                          </a:hlinkClick>
                        </a:rPr>
                        <a:t>Kylix</a:t>
                      </a:r>
                      <a:r>
                        <a:rPr lang="fr-FR" dirty="0"/>
                        <a:t>, </a:t>
                      </a:r>
                      <a:r>
                        <a:rPr lang="fr-FR" dirty="0">
                          <a:hlinkClick r:id="rId6">
                            <a:extLst>
                              <a:ext uri="{A12FA001-AC4F-418D-AE19-62706E023703}">
                                <ahyp:hlinkClr xmlns:ahyp="http://schemas.microsoft.com/office/drawing/2018/hyperlinkcolor" val="tx"/>
                              </a:ext>
                            </a:extLst>
                          </a:hlinkClick>
                        </a:rPr>
                        <a:t>Perl</a:t>
                      </a:r>
                      <a:r>
                        <a:rPr lang="fr-FR" dirty="0"/>
                        <a:t>, </a:t>
                      </a:r>
                      <a:r>
                        <a:rPr lang="fr-FR" dirty="0">
                          <a:hlinkClick r:id="rId7">
                            <a:extLst>
                              <a:ext uri="{A12FA001-AC4F-418D-AE19-62706E023703}">
                                <ahyp:hlinkClr xmlns:ahyp="http://schemas.microsoft.com/office/drawing/2018/hyperlinkcolor" val="tx"/>
                              </a:ext>
                            </a:extLst>
                          </a:hlinkClick>
                        </a:rPr>
                        <a:t>PHP</a:t>
                      </a:r>
                      <a:r>
                        <a:rPr lang="fr-FR" dirty="0"/>
                        <a:t>, </a:t>
                      </a:r>
                      <a:r>
                        <a:rPr lang="fr-FR" dirty="0">
                          <a:hlinkClick r:id="rId8">
                            <a:extLst>
                              <a:ext uri="{A12FA001-AC4F-418D-AE19-62706E023703}">
                                <ahyp:hlinkClr xmlns:ahyp="http://schemas.microsoft.com/office/drawing/2018/hyperlinkcolor" val="tx"/>
                              </a:ext>
                            </a:extLst>
                          </a:hlinkClick>
                        </a:rPr>
                        <a:t>Python</a:t>
                      </a:r>
                      <a:r>
                        <a:rPr lang="fr-FR" dirty="0"/>
                        <a:t>, </a:t>
                      </a:r>
                      <a:r>
                        <a:rPr lang="fr-FR" dirty="0">
                          <a:hlinkClick r:id="rId9">
                            <a:extLst>
                              <a:ext uri="{A12FA001-AC4F-418D-AE19-62706E023703}">
                                <ahyp:hlinkClr xmlns:ahyp="http://schemas.microsoft.com/office/drawing/2018/hyperlinkcolor" val="tx"/>
                              </a:ext>
                            </a:extLst>
                          </a:hlinkClick>
                        </a:rPr>
                        <a:t>Ruby</a:t>
                      </a:r>
                      <a:r>
                        <a:rPr lang="fr-FR" dirty="0"/>
                        <a:t>, </a:t>
                      </a:r>
                      <a:r>
                        <a:rPr lang="fr-FR" dirty="0">
                          <a:hlinkClick r:id="rId10">
                            <a:extLst>
                              <a:ext uri="{A12FA001-AC4F-418D-AE19-62706E023703}">
                                <ahyp:hlinkClr xmlns:ahyp="http://schemas.microsoft.com/office/drawing/2018/hyperlinkcolor" val="tx"/>
                              </a:ext>
                            </a:extLst>
                          </a:hlinkClick>
                        </a:rPr>
                        <a:t>TCL</a:t>
                      </a:r>
                      <a:r>
                        <a:rPr lang="fr-FR" dirty="0"/>
                        <a:t>, </a:t>
                      </a:r>
                      <a:r>
                        <a:rPr lang="fr-FR" dirty="0">
                          <a:hlinkClick r:id="rId11">
                            <a:extLst>
                              <a:ext uri="{A12FA001-AC4F-418D-AE19-62706E023703}">
                                <ahyp:hlinkClr xmlns:ahyp="http://schemas.microsoft.com/office/drawing/2018/hyperlinkcolor" val="tx"/>
                              </a:ext>
                            </a:extLst>
                          </a:hlinkClick>
                        </a:rPr>
                        <a:t>VB</a:t>
                      </a:r>
                      <a:r>
                        <a:rPr lang="fr-FR" dirty="0"/>
                        <a:t>, </a:t>
                      </a:r>
                      <a:r>
                        <a:rPr lang="fr-FR" dirty="0">
                          <a:hlinkClick r:id="rId12">
                            <a:extLst>
                              <a:ext uri="{A12FA001-AC4F-418D-AE19-62706E023703}">
                                <ahyp:hlinkClr xmlns:ahyp="http://schemas.microsoft.com/office/drawing/2018/hyperlinkcolor" val="tx"/>
                              </a:ext>
                            </a:extLst>
                          </a:hlinkClick>
                        </a:rPr>
                        <a:t>VB.NET</a:t>
                      </a:r>
                      <a:r>
                        <a:rPr lang="fr-FR" dirty="0"/>
                        <a:t> et </a:t>
                      </a:r>
                      <a:r>
                        <a:rPr lang="fr-FR" dirty="0" err="1"/>
                        <a:t>Windev</a:t>
                      </a:r>
                      <a:r>
                        <a:rPr lang="fr-FR" dirty="0"/>
                        <a:t> </a:t>
                      </a:r>
                      <a:r>
                        <a:rPr lang="fr-FR" dirty="0" err="1"/>
                        <a:t>etc</a:t>
                      </a:r>
                      <a:r>
                        <a:rPr lang="fr-FR" dirty="0"/>
                        <a:t>,,,</a:t>
                      </a:r>
                    </a:p>
                  </a:txBody>
                  <a:tcPr/>
                </a:tc>
                <a:extLst>
                  <a:ext uri="{0D108BD9-81ED-4DB2-BD59-A6C34878D82A}">
                    <a16:rowId xmlns:a16="http://schemas.microsoft.com/office/drawing/2014/main" val="991979563"/>
                  </a:ext>
                </a:extLst>
              </a:tr>
              <a:tr h="1149036">
                <a:tc>
                  <a:txBody>
                    <a:bodyPr/>
                    <a:lstStyle/>
                    <a:p>
                      <a:r>
                        <a:rPr lang="fr-FR" sz="1800" b="1" i="0" kern="1200" dirty="0">
                          <a:solidFill>
                            <a:schemeClr val="dk1"/>
                          </a:solidFill>
                          <a:effectLst/>
                          <a:latin typeface="+mn-lt"/>
                          <a:ea typeface="+mn-ea"/>
                          <a:cs typeface="+mn-cs"/>
                        </a:rPr>
                        <a:t>Entreprises utilisant :</a:t>
                      </a:r>
                      <a:endParaRPr lang="fr-FR" dirty="0"/>
                    </a:p>
                  </a:txBody>
                  <a:tcPr/>
                </a:tc>
                <a:tc>
                  <a:txBody>
                    <a:bodyPr/>
                    <a:lstStyle/>
                    <a:p>
                      <a:r>
                        <a:rPr lang="fr-FR" sz="1800" b="0" i="0" kern="1200" dirty="0">
                          <a:solidFill>
                            <a:schemeClr val="dk1"/>
                          </a:solidFill>
                          <a:effectLst/>
                          <a:latin typeface="+mn-lt"/>
                          <a:ea typeface="+mn-ea"/>
                          <a:cs typeface="+mn-cs"/>
                        </a:rPr>
                        <a:t>Google, </a:t>
                      </a:r>
                      <a:r>
                        <a:rPr lang="fr-FR" sz="1800" b="0" i="0" kern="1200" dirty="0" err="1">
                          <a:solidFill>
                            <a:schemeClr val="dk1"/>
                          </a:solidFill>
                          <a:effectLst/>
                          <a:latin typeface="+mn-lt"/>
                          <a:ea typeface="+mn-ea"/>
                          <a:cs typeface="+mn-cs"/>
                        </a:rPr>
                        <a:t>Udemy</a:t>
                      </a:r>
                      <a:r>
                        <a:rPr lang="fr-FR" sz="1800" b="0" i="0" kern="1200" dirty="0">
                          <a:solidFill>
                            <a:schemeClr val="dk1"/>
                          </a:solidFill>
                          <a:effectLst/>
                          <a:latin typeface="+mn-lt"/>
                          <a:ea typeface="+mn-ea"/>
                          <a:cs typeface="+mn-cs"/>
                        </a:rPr>
                        <a:t>, Netflix, Airbnb, Amazone et Pinterest</a:t>
                      </a:r>
                    </a:p>
                    <a:p>
                      <a:endParaRPr lang="fr-FR" dirty="0"/>
                    </a:p>
                  </a:txBody>
                  <a:tcPr/>
                </a:tc>
                <a:tc>
                  <a:txBody>
                    <a:bodyPr/>
                    <a:lstStyle/>
                    <a:p>
                      <a:r>
                        <a:rPr lang="fr-FR" sz="1800" b="0" i="0" kern="1200" dirty="0">
                          <a:solidFill>
                            <a:schemeClr val="dk1"/>
                          </a:solidFill>
                          <a:effectLst/>
                          <a:latin typeface="+mn-lt"/>
                          <a:ea typeface="+mn-ea"/>
                          <a:cs typeface="+mn-cs"/>
                        </a:rPr>
                        <a:t>Pomme, Skype, Cisco et </a:t>
                      </a:r>
                      <a:r>
                        <a:rPr lang="fr-FR" sz="1800" b="0" i="0" kern="1200" dirty="0" err="1">
                          <a:solidFill>
                            <a:schemeClr val="dk1"/>
                          </a:solidFill>
                          <a:effectLst/>
                          <a:latin typeface="+mn-lt"/>
                          <a:ea typeface="+mn-ea"/>
                          <a:cs typeface="+mn-cs"/>
                        </a:rPr>
                        <a:t>Etsy</a:t>
                      </a:r>
                      <a:endParaRPr lang="fr-FR" sz="1800" b="0" i="0" kern="1200" dirty="0">
                        <a:solidFill>
                          <a:schemeClr val="dk1"/>
                        </a:solidFill>
                        <a:effectLst/>
                        <a:latin typeface="+mn-lt"/>
                        <a:ea typeface="+mn-ea"/>
                        <a:cs typeface="+mn-cs"/>
                      </a:endParaRPr>
                    </a:p>
                    <a:p>
                      <a:endParaRPr lang="fr-FR" dirty="0"/>
                    </a:p>
                  </a:txBody>
                  <a:tcPr/>
                </a:tc>
                <a:tc>
                  <a:txBody>
                    <a:bodyPr/>
                    <a:lstStyle/>
                    <a:p>
                      <a:r>
                        <a:rPr lang="fr-FR" sz="1800" b="0" i="0" kern="1200" dirty="0" err="1">
                          <a:solidFill>
                            <a:schemeClr val="dk1"/>
                          </a:solidFill>
                          <a:effectLst/>
                          <a:latin typeface="+mn-lt"/>
                          <a:ea typeface="+mn-ea"/>
                          <a:cs typeface="+mn-cs"/>
                        </a:rPr>
                        <a:t>JPMorgan</a:t>
                      </a:r>
                      <a:r>
                        <a:rPr lang="fr-FR" sz="1800" b="0" i="0" kern="1200" dirty="0">
                          <a:solidFill>
                            <a:schemeClr val="dk1"/>
                          </a:solidFill>
                          <a:effectLst/>
                          <a:latin typeface="+mn-lt"/>
                          <a:ea typeface="+mn-ea"/>
                          <a:cs typeface="+mn-cs"/>
                        </a:rPr>
                        <a:t>, Chase</a:t>
                      </a:r>
                    </a:p>
                    <a:p>
                      <a:r>
                        <a:rPr lang="fr-FR" sz="1800" b="0" i="0" kern="1200" dirty="0">
                          <a:solidFill>
                            <a:schemeClr val="dk1"/>
                          </a:solidFill>
                          <a:effectLst/>
                          <a:latin typeface="+mn-lt"/>
                          <a:ea typeface="+mn-ea"/>
                          <a:cs typeface="+mn-cs"/>
                        </a:rPr>
                        <a:t>Banque d'Amérique, UPS</a:t>
                      </a:r>
                    </a:p>
                    <a:p>
                      <a:r>
                        <a:rPr lang="fr-FR" sz="1800" b="0" i="0" kern="1200" dirty="0">
                          <a:solidFill>
                            <a:schemeClr val="dk1"/>
                          </a:solidFill>
                          <a:effectLst/>
                          <a:latin typeface="+mn-lt"/>
                          <a:ea typeface="+mn-ea"/>
                          <a:cs typeface="+mn-cs"/>
                        </a:rPr>
                        <a:t>Méthodiste de Houston</a:t>
                      </a:r>
                    </a:p>
                    <a:p>
                      <a:endParaRPr lang="fr-FR" dirty="0"/>
                    </a:p>
                  </a:txBody>
                  <a:tcPr/>
                </a:tc>
                <a:extLst>
                  <a:ext uri="{0D108BD9-81ED-4DB2-BD59-A6C34878D82A}">
                    <a16:rowId xmlns:a16="http://schemas.microsoft.com/office/drawing/2014/main" val="1002102219"/>
                  </a:ext>
                </a:extLst>
              </a:tr>
              <a:tr h="651701">
                <a:tc>
                  <a:txBody>
                    <a:bodyPr/>
                    <a:lstStyle/>
                    <a:p>
                      <a:r>
                        <a:rPr lang="fr-FR" b="1" dirty="0"/>
                        <a:t>Price :</a:t>
                      </a:r>
                    </a:p>
                  </a:txBody>
                  <a:tcPr/>
                </a:tc>
                <a:tc>
                  <a:txBody>
                    <a:bodyPr/>
                    <a:lstStyle/>
                    <a:p>
                      <a:r>
                        <a:rPr lang="fr-FR" dirty="0"/>
                        <a:t>Open Source</a:t>
                      </a:r>
                    </a:p>
                  </a:txBody>
                  <a:tcPr/>
                </a:tc>
                <a:tc>
                  <a:txBody>
                    <a:bodyPr/>
                    <a:lstStyle/>
                    <a:p>
                      <a:r>
                        <a:rPr lang="fr-FR" dirty="0"/>
                        <a:t>Open Source</a:t>
                      </a:r>
                    </a:p>
                  </a:txBody>
                  <a:tcPr/>
                </a:tc>
                <a:tc>
                  <a:txBody>
                    <a:bodyPr/>
                    <a:lstStyle/>
                    <a:p>
                      <a:r>
                        <a:rPr lang="fr-FR" dirty="0"/>
                        <a:t>Commerciale</a:t>
                      </a:r>
                    </a:p>
                  </a:txBody>
                  <a:tcPr/>
                </a:tc>
                <a:extLst>
                  <a:ext uri="{0D108BD9-81ED-4DB2-BD59-A6C34878D82A}">
                    <a16:rowId xmlns:a16="http://schemas.microsoft.com/office/drawing/2014/main" val="1218872839"/>
                  </a:ext>
                </a:extLst>
              </a:tr>
            </a:tbl>
          </a:graphicData>
        </a:graphic>
      </p:graphicFrame>
    </p:spTree>
    <p:extLst>
      <p:ext uri="{BB962C8B-B14F-4D97-AF65-F5344CB8AC3E}">
        <p14:creationId xmlns:p14="http://schemas.microsoft.com/office/powerpoint/2010/main" val="368930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2093324-0BF7-4637-9212-78A43E501FC2}"/>
              </a:ext>
            </a:extLst>
          </p:cNvPr>
          <p:cNvSpPr>
            <a:spLocks noGrp="1"/>
          </p:cNvSpPr>
          <p:nvPr>
            <p:ph idx="1"/>
          </p:nvPr>
        </p:nvSpPr>
        <p:spPr>
          <a:xfrm>
            <a:off x="1371600" y="731520"/>
            <a:ext cx="9601200" cy="5135880"/>
          </a:xfrm>
        </p:spPr>
        <p:txBody>
          <a:bodyPr/>
          <a:lstStyle/>
          <a:p>
            <a:r>
              <a:rPr lang="fr-FR" dirty="0">
                <a:latin typeface="Times New Roman" panose="02020603050405020304" pitchFamily="18" charset="0"/>
                <a:cs typeface="Times New Roman" panose="02020603050405020304" pitchFamily="18" charset="0"/>
              </a:rPr>
              <a:t>On en conclut que le choix entre les trois bases de données les plus populaires se résume finalement à la comparaison des fonctionnalités, des cas d'utilisation et des écosystèmes. </a:t>
            </a:r>
          </a:p>
          <a:p>
            <a:pPr marL="0" indent="0">
              <a:buNone/>
            </a:pPr>
            <a:r>
              <a:rPr lang="fr-FR" dirty="0">
                <a:latin typeface="Times New Roman" panose="02020603050405020304" pitchFamily="18" charset="0"/>
                <a:cs typeface="Times New Roman" panose="02020603050405020304" pitchFamily="18" charset="0"/>
                <a:sym typeface="Wingdings" panose="05000000000000000000" pitchFamily="2" charset="2"/>
              </a:rPr>
              <a:t> </a:t>
            </a:r>
            <a:r>
              <a:rPr lang="fr-FR" dirty="0">
                <a:latin typeface="Times New Roman" panose="02020603050405020304" pitchFamily="18" charset="0"/>
                <a:cs typeface="Times New Roman" panose="02020603050405020304" pitchFamily="18" charset="0"/>
              </a:rPr>
              <a:t>Les entreprises qui accordent la priorité à la flexibilité, à la rentabilité et à l'innovation choisissent généralement des solutions open source. Ils peuvent être intégrés à plusieurs modules complémentaires gratuits, avoir des communautés d'utilisateurs actives et sont continuellement mis à jour.</a:t>
            </a:r>
          </a:p>
          <a:p>
            <a:pPr marL="0" indent="0">
              <a:buNone/>
            </a:pPr>
            <a:r>
              <a:rPr lang="fr-FR" dirty="0">
                <a:latin typeface="Times New Roman" panose="02020603050405020304" pitchFamily="18" charset="0"/>
                <a:cs typeface="Times New Roman" panose="02020603050405020304" pitchFamily="18" charset="0"/>
                <a:sym typeface="Wingdings" panose="05000000000000000000" pitchFamily="2" charset="2"/>
              </a:rPr>
              <a:t> </a:t>
            </a:r>
            <a:r>
              <a:rPr lang="fr-FR" dirty="0">
                <a:latin typeface="Times New Roman" panose="02020603050405020304" pitchFamily="18" charset="0"/>
                <a:cs typeface="Times New Roman" panose="02020603050405020304" pitchFamily="18" charset="0"/>
              </a:rPr>
              <a:t>Pour les entreprises qui préfèrent les solutions commerciales traditionnelles, un logiciel comme SQL Server sauvegardé par une grande entreprise et compatible avec une infrastructure étendue est un meilleur choix. Ils ont accès à un support technique constant, à une assistance personnalisée et à des outils de gestion professionnels (Gestion avancée de la sécurité en offrant deux modes d’authentification (Authentification Windows et Authentification SQL Server).</a:t>
            </a:r>
          </a:p>
          <a:p>
            <a:pPr marL="0" indent="0">
              <a:buNone/>
            </a:pPr>
            <a:endParaRPr lang="fr-FR" dirty="0">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475749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B772F7-86A6-4769-AA8E-3BC4A243BB04}"/>
              </a:ext>
            </a:extLst>
          </p:cNvPr>
          <p:cNvSpPr>
            <a:spLocks noGrp="1"/>
          </p:cNvSpPr>
          <p:nvPr>
            <p:ph type="title"/>
          </p:nvPr>
        </p:nvSpPr>
        <p:spPr>
          <a:xfrm>
            <a:off x="1962443" y="2686050"/>
            <a:ext cx="9601200" cy="1485900"/>
          </a:xfrm>
        </p:spPr>
        <p:txBody>
          <a:bodyPr/>
          <a:lstStyle/>
          <a:p>
            <a:pPr algn="ctr"/>
            <a:r>
              <a:rPr lang="fr-FR" dirty="0"/>
              <a:t>MERCI POUR VOTRE ATTENTION</a:t>
            </a:r>
          </a:p>
        </p:txBody>
      </p:sp>
    </p:spTree>
    <p:extLst>
      <p:ext uri="{BB962C8B-B14F-4D97-AF65-F5344CB8AC3E}">
        <p14:creationId xmlns:p14="http://schemas.microsoft.com/office/powerpoint/2010/main" val="2067972889"/>
      </p:ext>
    </p:extLst>
  </p:cSld>
  <p:clrMapOvr>
    <a:masterClrMapping/>
  </p:clrMapOvr>
</p:sld>
</file>

<file path=ppt/theme/theme1.xml><?xml version="1.0" encoding="utf-8"?>
<a:theme xmlns:a="http://schemas.openxmlformats.org/drawingml/2006/main" name="Cadrage">
  <a:themeElements>
    <a:clrScheme name="Cadrag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TM10001105[[fn=Cadrage]]</Template>
  <TotalTime>328</TotalTime>
  <Words>411</Words>
  <Application>Microsoft Office PowerPoint</Application>
  <PresentationFormat>Grand écran</PresentationFormat>
  <Paragraphs>64</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Franklin Gothic Book</vt:lpstr>
      <vt:lpstr>inherit</vt:lpstr>
      <vt:lpstr>Times New Roman</vt:lpstr>
      <vt:lpstr>Wingdings</vt:lpstr>
      <vt:lpstr>Cadrage</vt:lpstr>
      <vt:lpstr>CHECKPOINT rdbms</vt:lpstr>
      <vt:lpstr>Présentation PowerPoint</vt:lpstr>
      <vt:lpstr>Présentation de chacun des RDBMS {MYSQL, PostgreSQL et SQL Server} et de leurs fonctionnalités </vt:lpstr>
      <vt:lpstr>Présentation PowerPoint</vt:lpstr>
      <vt:lpstr>SQL Server</vt:lpstr>
      <vt:lpstr> Comparaison entre les trois RDBMS    {MYSQL, PostgreSQL et SQL Server} </vt:lpstr>
      <vt:lpstr>Présentation PowerPoint</vt:lpstr>
      <vt:lpstr>Présentation PowerPoint</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USER</dc:creator>
  <cp:lastModifiedBy>USER</cp:lastModifiedBy>
  <cp:revision>18</cp:revision>
  <dcterms:created xsi:type="dcterms:W3CDTF">2021-04-17T13:56:41Z</dcterms:created>
  <dcterms:modified xsi:type="dcterms:W3CDTF">2021-04-17T19:25:12Z</dcterms:modified>
</cp:coreProperties>
</file>