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odec Pro ExtraBold" charset="1" panose="00000700000000000000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73491" y="3372399"/>
            <a:ext cx="14311200" cy="299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639"/>
              </a:lnSpc>
              <a:spcBef>
                <a:spcPct val="0"/>
              </a:spcBef>
            </a:pPr>
            <a:r>
              <a:rPr lang="en-US" sz="16170" spc="857">
                <a:solidFill>
                  <a:srgbClr val="11100E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OpenMarket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780696" y="6635638"/>
            <a:ext cx="11109843" cy="7494094"/>
          </a:xfrm>
          <a:custGeom>
            <a:avLst/>
            <a:gdLst/>
            <a:ahLst/>
            <a:cxnLst/>
            <a:rect r="r" b="b" t="t" l="l"/>
            <a:pathLst>
              <a:path h="7494094" w="11109843">
                <a:moveTo>
                  <a:pt x="0" y="0"/>
                </a:moveTo>
                <a:lnTo>
                  <a:pt x="11109842" y="0"/>
                </a:lnTo>
                <a:lnTo>
                  <a:pt x="11109842" y="7494094"/>
                </a:lnTo>
                <a:lnTo>
                  <a:pt x="0" y="7494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76909">
            <a:off x="-4770220" y="-4094631"/>
            <a:ext cx="9540441" cy="6435461"/>
          </a:xfrm>
          <a:custGeom>
            <a:avLst/>
            <a:gdLst/>
            <a:ahLst/>
            <a:cxnLst/>
            <a:rect r="r" b="b" t="t" l="l"/>
            <a:pathLst>
              <a:path h="6435461" w="9540441">
                <a:moveTo>
                  <a:pt x="0" y="0"/>
                </a:moveTo>
                <a:lnTo>
                  <a:pt x="9540440" y="0"/>
                </a:lnTo>
                <a:lnTo>
                  <a:pt x="9540440" y="6435461"/>
                </a:lnTo>
                <a:lnTo>
                  <a:pt x="0" y="6435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64832" y="8687230"/>
            <a:ext cx="5846336" cy="3199540"/>
          </a:xfrm>
          <a:custGeom>
            <a:avLst/>
            <a:gdLst/>
            <a:ahLst/>
            <a:cxnLst/>
            <a:rect r="r" b="b" t="t" l="l"/>
            <a:pathLst>
              <a:path h="3199540" w="5846336">
                <a:moveTo>
                  <a:pt x="0" y="0"/>
                </a:moveTo>
                <a:lnTo>
                  <a:pt x="5846336" y="0"/>
                </a:lnTo>
                <a:lnTo>
                  <a:pt x="5846336" y="3199540"/>
                </a:lnTo>
                <a:lnTo>
                  <a:pt x="0" y="3199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537074" y="5457825"/>
            <a:ext cx="24506727" cy="7708480"/>
          </a:xfrm>
          <a:custGeom>
            <a:avLst/>
            <a:gdLst/>
            <a:ahLst/>
            <a:cxnLst/>
            <a:rect r="r" b="b" t="t" l="l"/>
            <a:pathLst>
              <a:path h="7708480" w="24506727">
                <a:moveTo>
                  <a:pt x="0" y="0"/>
                </a:moveTo>
                <a:lnTo>
                  <a:pt x="24506727" y="0"/>
                </a:lnTo>
                <a:lnTo>
                  <a:pt x="24506727" y="7708480"/>
                </a:lnTo>
                <a:lnTo>
                  <a:pt x="0" y="7708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35246" y="1573566"/>
            <a:ext cx="7264539" cy="2782471"/>
            <a:chOff x="0" y="0"/>
            <a:chExt cx="1913294" cy="7328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294" cy="732832"/>
            </a:xfrm>
            <a:custGeom>
              <a:avLst/>
              <a:gdLst/>
              <a:ahLst/>
              <a:cxnLst/>
              <a:rect r="r" b="b" t="t" l="l"/>
              <a:pathLst>
                <a:path h="732832" w="1913294">
                  <a:moveTo>
                    <a:pt x="0" y="0"/>
                  </a:moveTo>
                  <a:lnTo>
                    <a:pt x="1913294" y="0"/>
                  </a:lnTo>
                  <a:lnTo>
                    <a:pt x="1913294" y="732832"/>
                  </a:lnTo>
                  <a:lnTo>
                    <a:pt x="0" y="732832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1913294" cy="828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900"/>
                </a:lnSpc>
                <a:spcBef>
                  <a:spcPct val="0"/>
                </a:spcBef>
              </a:pPr>
              <a:r>
                <a:rPr lang="en-US" sz="5000" spc="505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ETAPA DE LA ING. DE REQUERIMIENTOS: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250032" y="90740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31959" y="1343025"/>
            <a:ext cx="6079617" cy="8229600"/>
          </a:xfrm>
          <a:custGeom>
            <a:avLst/>
            <a:gdLst/>
            <a:ahLst/>
            <a:cxnLst/>
            <a:rect r="r" b="b" t="t" l="l"/>
            <a:pathLst>
              <a:path h="8229600" w="6079617">
                <a:moveTo>
                  <a:pt x="0" y="0"/>
                </a:moveTo>
                <a:lnTo>
                  <a:pt x="6079617" y="0"/>
                </a:lnTo>
                <a:lnTo>
                  <a:pt x="60796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14356" y="6953543"/>
            <a:ext cx="5506319" cy="923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Indagación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008202">
            <a:off x="3656797" y="-108691"/>
            <a:ext cx="25842292" cy="17431801"/>
          </a:xfrm>
          <a:custGeom>
            <a:avLst/>
            <a:gdLst/>
            <a:ahLst/>
            <a:cxnLst/>
            <a:rect r="r" b="b" t="t" l="l"/>
            <a:pathLst>
              <a:path h="17431801" w="25842292">
                <a:moveTo>
                  <a:pt x="0" y="0"/>
                </a:moveTo>
                <a:lnTo>
                  <a:pt x="25842291" y="0"/>
                </a:lnTo>
                <a:lnTo>
                  <a:pt x="25842291" y="17431800"/>
                </a:lnTo>
                <a:lnTo>
                  <a:pt x="0" y="17431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57769" y="2484116"/>
            <a:ext cx="13572462" cy="542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999"/>
              </a:lnSpc>
              <a:spcBef>
                <a:spcPct val="0"/>
              </a:spcBef>
            </a:pPr>
            <a:r>
              <a:rPr lang="en-US" sz="14999" spc="794">
                <a:solidFill>
                  <a:srgbClr val="11100E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Muchas gracias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8008202">
            <a:off x="-3935285" y="7324700"/>
            <a:ext cx="6820406" cy="4600674"/>
          </a:xfrm>
          <a:custGeom>
            <a:avLst/>
            <a:gdLst/>
            <a:ahLst/>
            <a:cxnLst/>
            <a:rect r="r" b="b" t="t" l="l"/>
            <a:pathLst>
              <a:path h="4600674" w="6820406">
                <a:moveTo>
                  <a:pt x="0" y="0"/>
                </a:moveTo>
                <a:lnTo>
                  <a:pt x="6820406" y="0"/>
                </a:lnTo>
                <a:lnTo>
                  <a:pt x="6820406" y="4600674"/>
                </a:lnTo>
                <a:lnTo>
                  <a:pt x="0" y="4600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64313" y="1894618"/>
            <a:ext cx="6377346" cy="1551499"/>
            <a:chOff x="0" y="0"/>
            <a:chExt cx="1679630" cy="408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9630" cy="408625"/>
            </a:xfrm>
            <a:custGeom>
              <a:avLst/>
              <a:gdLst/>
              <a:ahLst/>
              <a:cxnLst/>
              <a:rect r="r" b="b" t="t" l="l"/>
              <a:pathLst>
                <a:path h="408625" w="1679630">
                  <a:moveTo>
                    <a:pt x="0" y="0"/>
                  </a:moveTo>
                  <a:lnTo>
                    <a:pt x="1679630" y="0"/>
                  </a:lnTo>
                  <a:lnTo>
                    <a:pt x="1679630" y="408625"/>
                  </a:lnTo>
                  <a:lnTo>
                    <a:pt x="0" y="408625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679630" cy="503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8018"/>
                </a:lnSpc>
                <a:spcBef>
                  <a:spcPct val="0"/>
                </a:spcBef>
              </a:pPr>
              <a:r>
                <a:rPr lang="en-US" sz="5810" spc="124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OBJETIVO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-4300298" y="1112840"/>
            <a:ext cx="10657996" cy="8061320"/>
          </a:xfrm>
          <a:custGeom>
            <a:avLst/>
            <a:gdLst/>
            <a:ahLst/>
            <a:cxnLst/>
            <a:rect r="r" b="b" t="t" l="l"/>
            <a:pathLst>
              <a:path h="8061320" w="10657996">
                <a:moveTo>
                  <a:pt x="0" y="0"/>
                </a:moveTo>
                <a:lnTo>
                  <a:pt x="10657996" y="0"/>
                </a:lnTo>
                <a:lnTo>
                  <a:pt x="10657996" y="8061320"/>
                </a:lnTo>
                <a:lnTo>
                  <a:pt x="0" y="8061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041523">
            <a:off x="13364829" y="-716429"/>
            <a:ext cx="11109843" cy="7494094"/>
          </a:xfrm>
          <a:custGeom>
            <a:avLst/>
            <a:gdLst/>
            <a:ahLst/>
            <a:cxnLst/>
            <a:rect r="r" b="b" t="t" l="l"/>
            <a:pathLst>
              <a:path h="7494094" w="11109843">
                <a:moveTo>
                  <a:pt x="0" y="0"/>
                </a:moveTo>
                <a:lnTo>
                  <a:pt x="11109842" y="0"/>
                </a:lnTo>
                <a:lnTo>
                  <a:pt x="11109842" y="7494094"/>
                </a:lnTo>
                <a:lnTo>
                  <a:pt x="0" y="7494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69944" y="4409151"/>
            <a:ext cx="7166084" cy="330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409"/>
              </a:lnSpc>
              <a:spcBef>
                <a:spcPct val="0"/>
              </a:spcBef>
            </a:pPr>
            <a:r>
              <a:rPr lang="en-US" sz="3195" spc="313">
                <a:solidFill>
                  <a:srgbClr val="11100E"/>
                </a:solidFill>
                <a:latin typeface="DM Sans"/>
                <a:ea typeface="DM Sans"/>
                <a:cs typeface="DM Sans"/>
                <a:sym typeface="DM Sans"/>
              </a:rPr>
              <a:t>Agilizar el proceso de compra-venta de productos tangibles, de convivencia y uso común mediante una herramienta digital (sitio web o aplicación) accesible.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2805" y="1912167"/>
            <a:ext cx="7798321" cy="764468"/>
            <a:chOff x="0" y="0"/>
            <a:chExt cx="2053879" cy="2013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3879" cy="201341"/>
            </a:xfrm>
            <a:custGeom>
              <a:avLst/>
              <a:gdLst/>
              <a:ahLst/>
              <a:cxnLst/>
              <a:rect r="r" b="b" t="t" l="l"/>
              <a:pathLst>
                <a:path h="201341" w="2053879">
                  <a:moveTo>
                    <a:pt x="0" y="0"/>
                  </a:moveTo>
                  <a:lnTo>
                    <a:pt x="2053879" y="0"/>
                  </a:lnTo>
                  <a:lnTo>
                    <a:pt x="2053879" y="201341"/>
                  </a:lnTo>
                  <a:lnTo>
                    <a:pt x="0" y="201341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53879" cy="258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982"/>
                </a:lnSpc>
                <a:spcBef>
                  <a:spcPct val="0"/>
                </a:spcBef>
              </a:pPr>
              <a:r>
                <a:rPr lang="en-US" sz="3610" spc="364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MIEMBROS DEL EQUIPO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113130" y="8591695"/>
            <a:ext cx="3390610" cy="3390610"/>
          </a:xfrm>
          <a:custGeom>
            <a:avLst/>
            <a:gdLst/>
            <a:ahLst/>
            <a:cxnLst/>
            <a:rect r="r" b="b" t="t" l="l"/>
            <a:pathLst>
              <a:path h="3390610" w="3390610">
                <a:moveTo>
                  <a:pt x="0" y="0"/>
                </a:moveTo>
                <a:lnTo>
                  <a:pt x="3390610" y="0"/>
                </a:lnTo>
                <a:lnTo>
                  <a:pt x="3390610" y="3390610"/>
                </a:lnTo>
                <a:lnTo>
                  <a:pt x="0" y="3390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4989" y="-849720"/>
            <a:ext cx="1915377" cy="1915377"/>
          </a:xfrm>
          <a:custGeom>
            <a:avLst/>
            <a:gdLst/>
            <a:ahLst/>
            <a:cxnLst/>
            <a:rect r="r" b="b" t="t" l="l"/>
            <a:pathLst>
              <a:path h="1915377" w="1915377">
                <a:moveTo>
                  <a:pt x="0" y="0"/>
                </a:moveTo>
                <a:lnTo>
                  <a:pt x="1915378" y="0"/>
                </a:lnTo>
                <a:lnTo>
                  <a:pt x="1915378" y="1915377"/>
                </a:lnTo>
                <a:lnTo>
                  <a:pt x="0" y="1915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31006" y="-1695305"/>
            <a:ext cx="3390610" cy="3390610"/>
          </a:xfrm>
          <a:custGeom>
            <a:avLst/>
            <a:gdLst/>
            <a:ahLst/>
            <a:cxnLst/>
            <a:rect r="r" b="b" t="t" l="l"/>
            <a:pathLst>
              <a:path h="3390610" w="3390610">
                <a:moveTo>
                  <a:pt x="0" y="0"/>
                </a:moveTo>
                <a:lnTo>
                  <a:pt x="3390610" y="0"/>
                </a:lnTo>
                <a:lnTo>
                  <a:pt x="3390610" y="3390610"/>
                </a:lnTo>
                <a:lnTo>
                  <a:pt x="0" y="3390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92805" y="3418364"/>
            <a:ext cx="795123" cy="756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09"/>
              </a:lnSpc>
              <a:spcBef>
                <a:spcPct val="0"/>
              </a:spcBef>
            </a:pPr>
            <a:r>
              <a:rPr lang="en-US" b="true" sz="4427" spc="-181">
                <a:solidFill>
                  <a:srgbClr val="F37335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92805" y="4501578"/>
            <a:ext cx="795123" cy="756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09"/>
              </a:lnSpc>
              <a:spcBef>
                <a:spcPct val="0"/>
              </a:spcBef>
            </a:pPr>
            <a:r>
              <a:rPr lang="en-US" b="true" sz="4427" spc="-181">
                <a:solidFill>
                  <a:srgbClr val="F37335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92805" y="5593759"/>
            <a:ext cx="795123" cy="756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09"/>
              </a:lnSpc>
              <a:spcBef>
                <a:spcPct val="0"/>
              </a:spcBef>
            </a:pPr>
            <a:r>
              <a:rPr lang="en-US" b="true" sz="4427" spc="-181">
                <a:solidFill>
                  <a:srgbClr val="F37335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2805" y="6685940"/>
            <a:ext cx="795123" cy="756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09"/>
              </a:lnSpc>
              <a:spcBef>
                <a:spcPct val="0"/>
              </a:spcBef>
            </a:pPr>
            <a:r>
              <a:rPr lang="en-US" b="true" sz="4427" spc="-181">
                <a:solidFill>
                  <a:srgbClr val="F37335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2805" y="7765831"/>
            <a:ext cx="795123" cy="756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09"/>
              </a:lnSpc>
              <a:spcBef>
                <a:spcPct val="0"/>
              </a:spcBef>
            </a:pPr>
            <a:r>
              <a:rPr lang="en-US" b="true" sz="4427" spc="-181">
                <a:solidFill>
                  <a:srgbClr val="F37335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38626" y="3554595"/>
            <a:ext cx="5158888" cy="512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7"/>
              </a:lnSpc>
              <a:spcBef>
                <a:spcPct val="0"/>
              </a:spcBef>
            </a:pPr>
            <a:r>
              <a:rPr lang="en-US" b="true" sz="3012" spc="-123">
                <a:solidFill>
                  <a:srgbClr val="11100E"/>
                </a:solidFill>
                <a:latin typeface="DM Sans Bold"/>
                <a:ea typeface="DM Sans Bold"/>
                <a:cs typeface="DM Sans Bold"/>
                <a:sym typeface="DM Sans Bold"/>
              </a:rPr>
              <a:t>Said Alfredo Gonzalez Chable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38626" y="4637809"/>
            <a:ext cx="5158888" cy="512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7"/>
              </a:lnSpc>
              <a:spcBef>
                <a:spcPct val="0"/>
              </a:spcBef>
            </a:pPr>
            <a:r>
              <a:rPr lang="en-US" b="true" sz="3012" spc="-123">
                <a:solidFill>
                  <a:srgbClr val="11100E"/>
                </a:solidFill>
                <a:latin typeface="DM Sans Bold"/>
                <a:ea typeface="DM Sans Bold"/>
                <a:cs typeface="DM Sans Bold"/>
                <a:sym typeface="DM Sans Bold"/>
              </a:rPr>
              <a:t>Ian Matthew Romeu Vasquez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38626" y="5721024"/>
            <a:ext cx="5158888" cy="512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7"/>
              </a:lnSpc>
              <a:spcBef>
                <a:spcPct val="0"/>
              </a:spcBef>
            </a:pPr>
            <a:r>
              <a:rPr lang="en-US" b="true" sz="3012" spc="-123">
                <a:solidFill>
                  <a:srgbClr val="11100E"/>
                </a:solidFill>
                <a:latin typeface="DM Sans Bold"/>
                <a:ea typeface="DM Sans Bold"/>
                <a:cs typeface="DM Sans Bold"/>
                <a:sym typeface="DM Sans Bold"/>
              </a:rPr>
              <a:t>Roberto Estrella Kupul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38626" y="6804239"/>
            <a:ext cx="5158888" cy="512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7"/>
              </a:lnSpc>
              <a:spcBef>
                <a:spcPct val="0"/>
              </a:spcBef>
            </a:pPr>
            <a:r>
              <a:rPr lang="en-US" b="true" sz="3012" spc="-123">
                <a:solidFill>
                  <a:srgbClr val="11100E"/>
                </a:solidFill>
                <a:latin typeface="DM Sans Bold"/>
                <a:ea typeface="DM Sans Bold"/>
                <a:cs typeface="DM Sans Bold"/>
                <a:sym typeface="DM Sans Bold"/>
              </a:rPr>
              <a:t>Russell Canto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38626" y="7887454"/>
            <a:ext cx="5700650" cy="512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7"/>
              </a:lnSpc>
              <a:spcBef>
                <a:spcPct val="0"/>
              </a:spcBef>
            </a:pPr>
            <a:r>
              <a:rPr lang="en-US" b="true" sz="3012" spc="-123">
                <a:solidFill>
                  <a:srgbClr val="11100E"/>
                </a:solidFill>
                <a:latin typeface="DM Sans Bold"/>
                <a:ea typeface="DM Sans Bold"/>
                <a:cs typeface="DM Sans Bold"/>
                <a:sym typeface="DM Sans Bold"/>
              </a:rPr>
              <a:t>Ramón Alonso Pacheco Pacheco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7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30921" y="3951819"/>
            <a:ext cx="11426158" cy="206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504"/>
              </a:lnSpc>
              <a:spcBef>
                <a:spcPct val="0"/>
              </a:spcBef>
            </a:pPr>
            <a:r>
              <a:rPr lang="en-US" sz="11235" spc="640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AVANCES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661692" y="6493158"/>
            <a:ext cx="5867521" cy="5867521"/>
          </a:xfrm>
          <a:custGeom>
            <a:avLst/>
            <a:gdLst/>
            <a:ahLst/>
            <a:cxnLst/>
            <a:rect r="r" b="b" t="t" l="l"/>
            <a:pathLst>
              <a:path h="5867521" w="5867521">
                <a:moveTo>
                  <a:pt x="0" y="0"/>
                </a:moveTo>
                <a:lnTo>
                  <a:pt x="5867521" y="0"/>
                </a:lnTo>
                <a:lnTo>
                  <a:pt x="5867521" y="5867521"/>
                </a:lnTo>
                <a:lnTo>
                  <a:pt x="0" y="5867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94488" y="-1713240"/>
            <a:ext cx="4788972" cy="4788972"/>
          </a:xfrm>
          <a:custGeom>
            <a:avLst/>
            <a:gdLst/>
            <a:ahLst/>
            <a:cxnLst/>
            <a:rect r="r" b="b" t="t" l="l"/>
            <a:pathLst>
              <a:path h="4788972" w="4788972">
                <a:moveTo>
                  <a:pt x="0" y="0"/>
                </a:moveTo>
                <a:lnTo>
                  <a:pt x="4788971" y="0"/>
                </a:lnTo>
                <a:lnTo>
                  <a:pt x="4788971" y="4788972"/>
                </a:lnTo>
                <a:lnTo>
                  <a:pt x="0" y="4788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76644" y="4057825"/>
            <a:ext cx="3170757" cy="6229175"/>
            <a:chOff x="0" y="0"/>
            <a:chExt cx="4064400" cy="798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381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64381">
                  <a:moveTo>
                    <a:pt x="2587879" y="540893"/>
                  </a:moveTo>
                  <a:cubicBezTo>
                    <a:pt x="2427986" y="647573"/>
                    <a:pt x="2237740" y="700913"/>
                    <a:pt x="2032254" y="700913"/>
                  </a:cubicBezTo>
                  <a:cubicBezTo>
                    <a:pt x="1826768" y="700913"/>
                    <a:pt x="1636522" y="647573"/>
                    <a:pt x="1476629" y="540893"/>
                  </a:cubicBezTo>
                  <a:cubicBezTo>
                    <a:pt x="882904" y="182880"/>
                    <a:pt x="441452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64381" y="7984744"/>
                    <a:pt x="4064381" y="7984744"/>
                    <a:pt x="4064381" y="7984744"/>
                  </a:cubicBezTo>
                  <a:cubicBezTo>
                    <a:pt x="4064381" y="0"/>
                    <a:pt x="4064381" y="0"/>
                    <a:pt x="4064381" y="0"/>
                  </a:cubicBezTo>
                  <a:cubicBezTo>
                    <a:pt x="3622929" y="0"/>
                    <a:pt x="3181477" y="182880"/>
                    <a:pt x="2587752" y="540893"/>
                  </a:cubicBezTo>
                  <a:close/>
                </a:path>
              </a:pathLst>
            </a:custGeom>
            <a:solidFill>
              <a:srgbClr val="F4C30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744444" y="4057825"/>
            <a:ext cx="3167948" cy="6229175"/>
            <a:chOff x="0" y="0"/>
            <a:chExt cx="4060800" cy="798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825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60825">
                  <a:moveTo>
                    <a:pt x="2590419" y="540893"/>
                  </a:moveTo>
                  <a:cubicBezTo>
                    <a:pt x="2430399" y="647573"/>
                    <a:pt x="2239899" y="700913"/>
                    <a:pt x="2034286" y="700913"/>
                  </a:cubicBezTo>
                  <a:cubicBezTo>
                    <a:pt x="1828673" y="700913"/>
                    <a:pt x="1638173" y="647573"/>
                    <a:pt x="1470533" y="540893"/>
                  </a:cubicBezTo>
                  <a:cubicBezTo>
                    <a:pt x="876173" y="182880"/>
                    <a:pt x="441833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60825" y="7984744"/>
                    <a:pt x="4060825" y="7984744"/>
                    <a:pt x="4060825" y="7984744"/>
                  </a:cubicBezTo>
                  <a:cubicBezTo>
                    <a:pt x="4060825" y="0"/>
                    <a:pt x="4060825" y="0"/>
                    <a:pt x="4060825" y="0"/>
                  </a:cubicBezTo>
                  <a:cubicBezTo>
                    <a:pt x="3626612" y="0"/>
                    <a:pt x="3184652" y="182880"/>
                    <a:pt x="2590419" y="540893"/>
                  </a:cubicBezTo>
                  <a:close/>
                </a:path>
              </a:pathLst>
            </a:custGeom>
            <a:solidFill>
              <a:srgbClr val="F4C30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578742" y="4057825"/>
            <a:ext cx="3165701" cy="6229175"/>
            <a:chOff x="0" y="0"/>
            <a:chExt cx="4057920" cy="7984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57904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57904">
                  <a:moveTo>
                    <a:pt x="2588514" y="540893"/>
                  </a:moveTo>
                  <a:cubicBezTo>
                    <a:pt x="2421001" y="647573"/>
                    <a:pt x="2230628" y="700913"/>
                    <a:pt x="2025142" y="700913"/>
                  </a:cubicBezTo>
                  <a:cubicBezTo>
                    <a:pt x="1819656" y="700913"/>
                    <a:pt x="1629283" y="647573"/>
                    <a:pt x="1469390" y="540893"/>
                  </a:cubicBezTo>
                  <a:cubicBezTo>
                    <a:pt x="875538" y="182880"/>
                    <a:pt x="433959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57904" y="7984744"/>
                    <a:pt x="4057904" y="7984744"/>
                    <a:pt x="4057904" y="7984744"/>
                  </a:cubicBezTo>
                  <a:cubicBezTo>
                    <a:pt x="4057904" y="0"/>
                    <a:pt x="4057904" y="0"/>
                    <a:pt x="4057904" y="0"/>
                  </a:cubicBezTo>
                  <a:cubicBezTo>
                    <a:pt x="3616325" y="0"/>
                    <a:pt x="3174746" y="182880"/>
                    <a:pt x="2588514" y="540893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406301" y="4057825"/>
            <a:ext cx="3172442" cy="6229175"/>
            <a:chOff x="0" y="0"/>
            <a:chExt cx="4066560" cy="7984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66540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66540">
                  <a:moveTo>
                    <a:pt x="2589149" y="540893"/>
                  </a:moveTo>
                  <a:cubicBezTo>
                    <a:pt x="2429256" y="647573"/>
                    <a:pt x="2238883" y="700913"/>
                    <a:pt x="2033270" y="700913"/>
                  </a:cubicBezTo>
                  <a:cubicBezTo>
                    <a:pt x="1827657" y="700913"/>
                    <a:pt x="1637284" y="647573"/>
                    <a:pt x="1477391" y="540893"/>
                  </a:cubicBezTo>
                  <a:cubicBezTo>
                    <a:pt x="883412" y="182880"/>
                    <a:pt x="441706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66540" y="7984744"/>
                    <a:pt x="4066540" y="7984744"/>
                    <a:pt x="4066540" y="7984744"/>
                  </a:cubicBezTo>
                  <a:cubicBezTo>
                    <a:pt x="4066540" y="0"/>
                    <a:pt x="4066540" y="0"/>
                    <a:pt x="4066540" y="0"/>
                  </a:cubicBezTo>
                  <a:cubicBezTo>
                    <a:pt x="3624834" y="0"/>
                    <a:pt x="3183128" y="182880"/>
                    <a:pt x="2589149" y="540893"/>
                  </a:cubicBezTo>
                  <a:close/>
                </a:path>
              </a:pathLst>
            </a:custGeom>
            <a:solidFill>
              <a:srgbClr val="F4C303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40599" y="4057825"/>
            <a:ext cx="3165701" cy="6229175"/>
            <a:chOff x="0" y="0"/>
            <a:chExt cx="4057920" cy="7984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57904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57904">
                  <a:moveTo>
                    <a:pt x="2588514" y="540893"/>
                  </a:moveTo>
                  <a:cubicBezTo>
                    <a:pt x="2428621" y="647573"/>
                    <a:pt x="2238248" y="700913"/>
                    <a:pt x="2032762" y="700913"/>
                  </a:cubicBezTo>
                  <a:cubicBezTo>
                    <a:pt x="1827276" y="700913"/>
                    <a:pt x="1636903" y="647573"/>
                    <a:pt x="1469390" y="540893"/>
                  </a:cubicBezTo>
                  <a:cubicBezTo>
                    <a:pt x="875538" y="182880"/>
                    <a:pt x="441579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57904" y="7984744"/>
                    <a:pt x="4057904" y="7984744"/>
                    <a:pt x="4057904" y="7984744"/>
                  </a:cubicBezTo>
                  <a:cubicBezTo>
                    <a:pt x="4057904" y="0"/>
                    <a:pt x="4057904" y="0"/>
                    <a:pt x="4057904" y="0"/>
                  </a:cubicBezTo>
                  <a:cubicBezTo>
                    <a:pt x="3623945" y="0"/>
                    <a:pt x="3182366" y="182880"/>
                    <a:pt x="2588514" y="540893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583023" y="1687311"/>
            <a:ext cx="9121954" cy="1389439"/>
            <a:chOff x="0" y="0"/>
            <a:chExt cx="2402490" cy="3659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02490" cy="365943"/>
            </a:xfrm>
            <a:custGeom>
              <a:avLst/>
              <a:gdLst/>
              <a:ahLst/>
              <a:cxnLst/>
              <a:rect r="r" b="b" t="t" l="l"/>
              <a:pathLst>
                <a:path h="365943" w="2402490">
                  <a:moveTo>
                    <a:pt x="0" y="0"/>
                  </a:moveTo>
                  <a:lnTo>
                    <a:pt x="2402490" y="0"/>
                  </a:lnTo>
                  <a:lnTo>
                    <a:pt x="2402490" y="365943"/>
                  </a:lnTo>
                  <a:lnTo>
                    <a:pt x="0" y="365943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2402490" cy="423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82"/>
                </a:lnSpc>
              </a:pPr>
              <a:r>
                <a:rPr lang="en-US" sz="3610" spc="364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PERSONA 1</a:t>
              </a:r>
            </a:p>
            <a:p>
              <a:pPr algn="ctr" marL="0" indent="0" lvl="0">
                <a:lnSpc>
                  <a:spcPts val="4982"/>
                </a:lnSpc>
                <a:spcBef>
                  <a:spcPct val="0"/>
                </a:spcBef>
              </a:pPr>
              <a:r>
                <a:rPr lang="en-US" sz="3610" spc="364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RIGOBERTO SELIS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60135" y="6117449"/>
            <a:ext cx="2726630" cy="254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133" spc="20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Edad: 28 años</a:t>
            </a:r>
          </a:p>
          <a:p>
            <a:pPr algn="ctr">
              <a:lnSpc>
                <a:spcPts val="2943"/>
              </a:lnSpc>
            </a:pPr>
          </a:p>
          <a:p>
            <a:pPr algn="ctr">
              <a:lnSpc>
                <a:spcPts val="2943"/>
              </a:lnSpc>
            </a:pPr>
            <a:r>
              <a:rPr lang="en-US" sz="2133" spc="20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Ocupación: Oficinista</a:t>
            </a:r>
          </a:p>
          <a:p>
            <a:pPr algn="ctr">
              <a:lnSpc>
                <a:spcPts val="2943"/>
              </a:lnSpc>
            </a:pPr>
          </a:p>
          <a:p>
            <a:pPr algn="ctr" marL="0" indent="0" lvl="0">
              <a:lnSpc>
                <a:spcPts val="2943"/>
              </a:lnSpc>
              <a:spcBef>
                <a:spcPct val="0"/>
              </a:spcBef>
            </a:pPr>
            <a:r>
              <a:rPr lang="en-US" sz="2133" spc="20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Tipo de Persona: Primaria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60135" y="5618133"/>
            <a:ext cx="2726630" cy="45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1"/>
              </a:lnSpc>
              <a:spcBef>
                <a:spcPct val="0"/>
              </a:spcBef>
            </a:pPr>
            <a:r>
              <a:rPr lang="en-US" b="true" sz="2733" spc="2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Datos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2398895" y="4809686"/>
            <a:ext cx="849110" cy="827496"/>
          </a:xfrm>
          <a:custGeom>
            <a:avLst/>
            <a:gdLst/>
            <a:ahLst/>
            <a:cxnLst/>
            <a:rect r="r" b="b" t="t" l="l"/>
            <a:pathLst>
              <a:path h="827496" w="849110">
                <a:moveTo>
                  <a:pt x="0" y="0"/>
                </a:moveTo>
                <a:lnTo>
                  <a:pt x="849110" y="0"/>
                </a:lnTo>
                <a:lnTo>
                  <a:pt x="849110" y="827497"/>
                </a:lnTo>
                <a:lnTo>
                  <a:pt x="0" y="827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570909" y="4410381"/>
            <a:ext cx="682965" cy="813054"/>
          </a:xfrm>
          <a:custGeom>
            <a:avLst/>
            <a:gdLst/>
            <a:ahLst/>
            <a:cxnLst/>
            <a:rect r="r" b="b" t="t" l="l"/>
            <a:pathLst>
              <a:path h="813054" w="682965">
                <a:moveTo>
                  <a:pt x="0" y="0"/>
                </a:moveTo>
                <a:lnTo>
                  <a:pt x="682965" y="0"/>
                </a:lnTo>
                <a:lnTo>
                  <a:pt x="682965" y="813054"/>
                </a:lnTo>
                <a:lnTo>
                  <a:pt x="0" y="813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520044" y="4646233"/>
            <a:ext cx="899016" cy="887574"/>
          </a:xfrm>
          <a:custGeom>
            <a:avLst/>
            <a:gdLst/>
            <a:ahLst/>
            <a:cxnLst/>
            <a:rect r="r" b="b" t="t" l="l"/>
            <a:pathLst>
              <a:path h="887574" w="899016">
                <a:moveTo>
                  <a:pt x="0" y="0"/>
                </a:moveTo>
                <a:lnTo>
                  <a:pt x="899017" y="0"/>
                </a:lnTo>
                <a:lnTo>
                  <a:pt x="899017" y="887574"/>
                </a:lnTo>
                <a:lnTo>
                  <a:pt x="0" y="887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767512" y="4749609"/>
            <a:ext cx="788162" cy="922318"/>
          </a:xfrm>
          <a:custGeom>
            <a:avLst/>
            <a:gdLst/>
            <a:ahLst/>
            <a:cxnLst/>
            <a:rect r="r" b="b" t="t" l="l"/>
            <a:pathLst>
              <a:path h="922318" w="788162">
                <a:moveTo>
                  <a:pt x="0" y="0"/>
                </a:moveTo>
                <a:lnTo>
                  <a:pt x="788162" y="0"/>
                </a:lnTo>
                <a:lnTo>
                  <a:pt x="788162" y="922317"/>
                </a:lnTo>
                <a:lnTo>
                  <a:pt x="0" y="922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468603" y="5929328"/>
            <a:ext cx="2963798" cy="3416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6"/>
              </a:lnSpc>
              <a:spcBef>
                <a:spcPct val="0"/>
              </a:spcBef>
            </a:pPr>
            <a:r>
              <a:rPr lang="en-US" sz="2004" spc="1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Trabaja 8 horas al día y hace las compras de productos para la casa una vez a la semana, no cuenta con mucho tiempo para ir físicamente a las tiendas y poder comparar precios.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611578" y="5551458"/>
            <a:ext cx="2726630" cy="45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1"/>
              </a:lnSpc>
              <a:spcBef>
                <a:spcPct val="0"/>
              </a:spcBef>
            </a:pPr>
            <a:r>
              <a:rPr lang="en-US" b="true" sz="2733" spc="2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Actividades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46359" y="6117449"/>
            <a:ext cx="2817344" cy="216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25"/>
              </a:lnSpc>
              <a:spcBef>
                <a:spcPct val="0"/>
              </a:spcBef>
            </a:pPr>
            <a:r>
              <a:rPr lang="en-US" sz="2119" spc="20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Encontrar una tienda que me ofrezca los precios más bajos de los productos que necesito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837074" y="5638582"/>
            <a:ext cx="2726630" cy="45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1"/>
              </a:lnSpc>
              <a:spcBef>
                <a:spcPct val="0"/>
              </a:spcBef>
            </a:pPr>
            <a:r>
              <a:rPr lang="en-US" b="true" sz="2733" spc="2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Metas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793977" y="6170061"/>
            <a:ext cx="3934778" cy="217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3"/>
              </a:lnSpc>
              <a:spcBef>
                <a:spcPct val="0"/>
              </a:spcBef>
            </a:pPr>
            <a:r>
              <a:rPr lang="en-US" sz="2133" spc="20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Como Rigoberto, necesito encontrar mis productos en lugares cercanos y comparar los precios con otros lugares, para aprovechar mi tiempo.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86260" y="5431697"/>
            <a:ext cx="4852264" cy="45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1"/>
              </a:lnSpc>
              <a:spcBef>
                <a:spcPct val="0"/>
              </a:spcBef>
            </a:pPr>
            <a:r>
              <a:rPr lang="en-US" b="true" sz="2733" spc="2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Historia de Usuario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7182" y="6646991"/>
            <a:ext cx="4752252" cy="378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53"/>
              </a:lnSpc>
              <a:spcBef>
                <a:spcPct val="0"/>
              </a:spcBef>
            </a:pPr>
            <a:r>
              <a:rPr lang="en-US" sz="2212" spc="21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Inversión total en publicidad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876644" y="4057825"/>
            <a:ext cx="3170757" cy="6229175"/>
            <a:chOff x="0" y="0"/>
            <a:chExt cx="4064400" cy="7984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381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64381">
                  <a:moveTo>
                    <a:pt x="2587879" y="540893"/>
                  </a:moveTo>
                  <a:cubicBezTo>
                    <a:pt x="2427986" y="647573"/>
                    <a:pt x="2237740" y="700913"/>
                    <a:pt x="2032254" y="700913"/>
                  </a:cubicBezTo>
                  <a:cubicBezTo>
                    <a:pt x="1826768" y="700913"/>
                    <a:pt x="1636522" y="647573"/>
                    <a:pt x="1476629" y="540893"/>
                  </a:cubicBezTo>
                  <a:cubicBezTo>
                    <a:pt x="882904" y="182880"/>
                    <a:pt x="441452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64381" y="7984744"/>
                    <a:pt x="4064381" y="7984744"/>
                    <a:pt x="4064381" y="7984744"/>
                  </a:cubicBezTo>
                  <a:cubicBezTo>
                    <a:pt x="4064381" y="0"/>
                    <a:pt x="4064381" y="0"/>
                    <a:pt x="4064381" y="0"/>
                  </a:cubicBezTo>
                  <a:cubicBezTo>
                    <a:pt x="3622929" y="0"/>
                    <a:pt x="3181477" y="182880"/>
                    <a:pt x="2587752" y="540893"/>
                  </a:cubicBezTo>
                  <a:close/>
                </a:path>
              </a:pathLst>
            </a:custGeom>
            <a:solidFill>
              <a:srgbClr val="F4C30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744444" y="4057825"/>
            <a:ext cx="3167948" cy="6229175"/>
            <a:chOff x="0" y="0"/>
            <a:chExt cx="4060800" cy="7984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825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60825">
                  <a:moveTo>
                    <a:pt x="2590419" y="540893"/>
                  </a:moveTo>
                  <a:cubicBezTo>
                    <a:pt x="2430399" y="647573"/>
                    <a:pt x="2239899" y="700913"/>
                    <a:pt x="2034286" y="700913"/>
                  </a:cubicBezTo>
                  <a:cubicBezTo>
                    <a:pt x="1828673" y="700913"/>
                    <a:pt x="1638173" y="647573"/>
                    <a:pt x="1470533" y="540893"/>
                  </a:cubicBezTo>
                  <a:cubicBezTo>
                    <a:pt x="876173" y="182880"/>
                    <a:pt x="441833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60825" y="7984744"/>
                    <a:pt x="4060825" y="7984744"/>
                    <a:pt x="4060825" y="7984744"/>
                  </a:cubicBezTo>
                  <a:cubicBezTo>
                    <a:pt x="4060825" y="0"/>
                    <a:pt x="4060825" y="0"/>
                    <a:pt x="4060825" y="0"/>
                  </a:cubicBezTo>
                  <a:cubicBezTo>
                    <a:pt x="3626612" y="0"/>
                    <a:pt x="3184652" y="182880"/>
                    <a:pt x="2590419" y="540893"/>
                  </a:cubicBezTo>
                  <a:close/>
                </a:path>
              </a:pathLst>
            </a:custGeom>
            <a:solidFill>
              <a:srgbClr val="F4C30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578742" y="4057825"/>
            <a:ext cx="3165701" cy="6229175"/>
            <a:chOff x="0" y="0"/>
            <a:chExt cx="4057920" cy="7984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57904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57904">
                  <a:moveTo>
                    <a:pt x="2588514" y="540893"/>
                  </a:moveTo>
                  <a:cubicBezTo>
                    <a:pt x="2421001" y="647573"/>
                    <a:pt x="2230628" y="700913"/>
                    <a:pt x="2025142" y="700913"/>
                  </a:cubicBezTo>
                  <a:cubicBezTo>
                    <a:pt x="1819656" y="700913"/>
                    <a:pt x="1629283" y="647573"/>
                    <a:pt x="1469390" y="540893"/>
                  </a:cubicBezTo>
                  <a:cubicBezTo>
                    <a:pt x="875538" y="182880"/>
                    <a:pt x="433959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57904" y="7984744"/>
                    <a:pt x="4057904" y="7984744"/>
                    <a:pt x="4057904" y="7984744"/>
                  </a:cubicBezTo>
                  <a:cubicBezTo>
                    <a:pt x="4057904" y="0"/>
                    <a:pt x="4057904" y="0"/>
                    <a:pt x="4057904" y="0"/>
                  </a:cubicBezTo>
                  <a:cubicBezTo>
                    <a:pt x="3616325" y="0"/>
                    <a:pt x="3174746" y="182880"/>
                    <a:pt x="2588514" y="540893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406301" y="4057825"/>
            <a:ext cx="3172442" cy="6229175"/>
            <a:chOff x="0" y="0"/>
            <a:chExt cx="4066560" cy="7984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6540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66540">
                  <a:moveTo>
                    <a:pt x="2589149" y="540893"/>
                  </a:moveTo>
                  <a:cubicBezTo>
                    <a:pt x="2429256" y="647573"/>
                    <a:pt x="2238883" y="700913"/>
                    <a:pt x="2033270" y="700913"/>
                  </a:cubicBezTo>
                  <a:cubicBezTo>
                    <a:pt x="1827657" y="700913"/>
                    <a:pt x="1637284" y="647573"/>
                    <a:pt x="1477391" y="540893"/>
                  </a:cubicBezTo>
                  <a:cubicBezTo>
                    <a:pt x="883412" y="182880"/>
                    <a:pt x="441706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66540" y="7984744"/>
                    <a:pt x="4066540" y="7984744"/>
                    <a:pt x="4066540" y="7984744"/>
                  </a:cubicBezTo>
                  <a:cubicBezTo>
                    <a:pt x="4066540" y="0"/>
                    <a:pt x="4066540" y="0"/>
                    <a:pt x="4066540" y="0"/>
                  </a:cubicBezTo>
                  <a:cubicBezTo>
                    <a:pt x="3624834" y="0"/>
                    <a:pt x="3183128" y="182880"/>
                    <a:pt x="2589149" y="540893"/>
                  </a:cubicBezTo>
                  <a:close/>
                </a:path>
              </a:pathLst>
            </a:custGeom>
            <a:solidFill>
              <a:srgbClr val="F4C30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40599" y="4057825"/>
            <a:ext cx="3165701" cy="6229175"/>
            <a:chOff x="0" y="0"/>
            <a:chExt cx="4057920" cy="7984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57904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57904">
                  <a:moveTo>
                    <a:pt x="2588514" y="540893"/>
                  </a:moveTo>
                  <a:cubicBezTo>
                    <a:pt x="2428621" y="647573"/>
                    <a:pt x="2238248" y="700913"/>
                    <a:pt x="2032762" y="700913"/>
                  </a:cubicBezTo>
                  <a:cubicBezTo>
                    <a:pt x="1827276" y="700913"/>
                    <a:pt x="1636903" y="647573"/>
                    <a:pt x="1469390" y="540893"/>
                  </a:cubicBezTo>
                  <a:cubicBezTo>
                    <a:pt x="875538" y="182880"/>
                    <a:pt x="441579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57904" y="7984744"/>
                    <a:pt x="4057904" y="7984744"/>
                    <a:pt x="4057904" y="7984744"/>
                  </a:cubicBezTo>
                  <a:cubicBezTo>
                    <a:pt x="4057904" y="0"/>
                    <a:pt x="4057904" y="0"/>
                    <a:pt x="4057904" y="0"/>
                  </a:cubicBezTo>
                  <a:cubicBezTo>
                    <a:pt x="3623945" y="0"/>
                    <a:pt x="3182366" y="182880"/>
                    <a:pt x="2588514" y="540893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583023" y="1687311"/>
            <a:ext cx="9121954" cy="1389439"/>
            <a:chOff x="0" y="0"/>
            <a:chExt cx="2402490" cy="3659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02490" cy="365943"/>
            </a:xfrm>
            <a:custGeom>
              <a:avLst/>
              <a:gdLst/>
              <a:ahLst/>
              <a:cxnLst/>
              <a:rect r="r" b="b" t="t" l="l"/>
              <a:pathLst>
                <a:path h="365943" w="2402490">
                  <a:moveTo>
                    <a:pt x="0" y="0"/>
                  </a:moveTo>
                  <a:lnTo>
                    <a:pt x="2402490" y="0"/>
                  </a:lnTo>
                  <a:lnTo>
                    <a:pt x="2402490" y="365943"/>
                  </a:lnTo>
                  <a:lnTo>
                    <a:pt x="0" y="365943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402490" cy="423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82"/>
                </a:lnSpc>
              </a:pPr>
              <a:r>
                <a:rPr lang="en-US" sz="3610" spc="364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PERSONA 2</a:t>
              </a:r>
            </a:p>
            <a:p>
              <a:pPr algn="ctr" marL="0" indent="0" lvl="0">
                <a:lnSpc>
                  <a:spcPts val="4982"/>
                </a:lnSpc>
                <a:spcBef>
                  <a:spcPct val="0"/>
                </a:spcBef>
              </a:pPr>
              <a:r>
                <a:rPr lang="en-US" sz="3610" spc="364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RODRIGO HERRERA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40599" y="6117449"/>
            <a:ext cx="3165701" cy="3269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133" spc="20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Edad: 30 años</a:t>
            </a:r>
          </a:p>
          <a:p>
            <a:pPr algn="ctr">
              <a:lnSpc>
                <a:spcPts val="2943"/>
              </a:lnSpc>
            </a:pPr>
          </a:p>
          <a:p>
            <a:pPr algn="ctr">
              <a:lnSpc>
                <a:spcPts val="2943"/>
              </a:lnSpc>
            </a:pPr>
            <a:r>
              <a:rPr lang="en-US" sz="2133" spc="20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Ocupación: Encargado de marketing de abarrotes dunosusa</a:t>
            </a:r>
          </a:p>
          <a:p>
            <a:pPr algn="ctr">
              <a:lnSpc>
                <a:spcPts val="2943"/>
              </a:lnSpc>
            </a:pPr>
          </a:p>
          <a:p>
            <a:pPr algn="ctr" marL="0" indent="0" lvl="0">
              <a:lnSpc>
                <a:spcPts val="2943"/>
              </a:lnSpc>
              <a:spcBef>
                <a:spcPct val="0"/>
              </a:spcBef>
            </a:pPr>
            <a:r>
              <a:rPr lang="en-US" sz="2133" spc="20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Tipo de Persona: Secundaria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0135" y="5618133"/>
            <a:ext cx="2726630" cy="45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1"/>
              </a:lnSpc>
              <a:spcBef>
                <a:spcPct val="0"/>
              </a:spcBef>
            </a:pPr>
            <a:r>
              <a:rPr lang="en-US" b="true" sz="2733" spc="2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Datos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2398895" y="4809686"/>
            <a:ext cx="849110" cy="827496"/>
          </a:xfrm>
          <a:custGeom>
            <a:avLst/>
            <a:gdLst/>
            <a:ahLst/>
            <a:cxnLst/>
            <a:rect r="r" b="b" t="t" l="l"/>
            <a:pathLst>
              <a:path h="827496" w="849110">
                <a:moveTo>
                  <a:pt x="0" y="0"/>
                </a:moveTo>
                <a:lnTo>
                  <a:pt x="849110" y="0"/>
                </a:lnTo>
                <a:lnTo>
                  <a:pt x="849110" y="827497"/>
                </a:lnTo>
                <a:lnTo>
                  <a:pt x="0" y="827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570909" y="4410381"/>
            <a:ext cx="682965" cy="813054"/>
          </a:xfrm>
          <a:custGeom>
            <a:avLst/>
            <a:gdLst/>
            <a:ahLst/>
            <a:cxnLst/>
            <a:rect r="r" b="b" t="t" l="l"/>
            <a:pathLst>
              <a:path h="813054" w="682965">
                <a:moveTo>
                  <a:pt x="0" y="0"/>
                </a:moveTo>
                <a:lnTo>
                  <a:pt x="682965" y="0"/>
                </a:lnTo>
                <a:lnTo>
                  <a:pt x="682965" y="813054"/>
                </a:lnTo>
                <a:lnTo>
                  <a:pt x="0" y="813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520044" y="4646233"/>
            <a:ext cx="899016" cy="887574"/>
          </a:xfrm>
          <a:custGeom>
            <a:avLst/>
            <a:gdLst/>
            <a:ahLst/>
            <a:cxnLst/>
            <a:rect r="r" b="b" t="t" l="l"/>
            <a:pathLst>
              <a:path h="887574" w="899016">
                <a:moveTo>
                  <a:pt x="0" y="0"/>
                </a:moveTo>
                <a:lnTo>
                  <a:pt x="899017" y="0"/>
                </a:lnTo>
                <a:lnTo>
                  <a:pt x="899017" y="887574"/>
                </a:lnTo>
                <a:lnTo>
                  <a:pt x="0" y="887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767512" y="4749609"/>
            <a:ext cx="788162" cy="922318"/>
          </a:xfrm>
          <a:custGeom>
            <a:avLst/>
            <a:gdLst/>
            <a:ahLst/>
            <a:cxnLst/>
            <a:rect r="r" b="b" t="t" l="l"/>
            <a:pathLst>
              <a:path h="922318" w="788162">
                <a:moveTo>
                  <a:pt x="0" y="0"/>
                </a:moveTo>
                <a:lnTo>
                  <a:pt x="788162" y="0"/>
                </a:lnTo>
                <a:lnTo>
                  <a:pt x="788162" y="922317"/>
                </a:lnTo>
                <a:lnTo>
                  <a:pt x="0" y="922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487653" y="6170061"/>
            <a:ext cx="2963798" cy="3759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6"/>
              </a:lnSpc>
            </a:pPr>
            <a:r>
              <a:rPr lang="en-US" sz="2004" spc="1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 encarga de la publicidad de la tienda</a:t>
            </a:r>
          </a:p>
          <a:p>
            <a:pPr algn="ctr">
              <a:lnSpc>
                <a:spcPts val="2766"/>
              </a:lnSpc>
            </a:pPr>
            <a:r>
              <a:rPr lang="en-US" sz="2004" spc="1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Elabora anuncios y publicidades</a:t>
            </a:r>
          </a:p>
          <a:p>
            <a:pPr algn="ctr">
              <a:lnSpc>
                <a:spcPts val="2766"/>
              </a:lnSpc>
            </a:pPr>
            <a:r>
              <a:rPr lang="en-US" sz="2004" spc="1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 la cabeza de las campañas de marketing</a:t>
            </a:r>
          </a:p>
          <a:p>
            <a:pPr algn="ctr" marL="0" indent="0" lvl="0">
              <a:lnSpc>
                <a:spcPts val="2766"/>
              </a:lnSpc>
              <a:spcBef>
                <a:spcPct val="0"/>
              </a:spcBef>
            </a:pPr>
            <a:r>
              <a:rPr lang="en-US" sz="2004" spc="1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 responsable de la buena imagen de la tienda.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611578" y="5551458"/>
            <a:ext cx="2726630" cy="45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1"/>
              </a:lnSpc>
              <a:spcBef>
                <a:spcPct val="0"/>
              </a:spcBef>
            </a:pPr>
            <a:r>
              <a:rPr lang="en-US" b="true" sz="2733" spc="2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Actividades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746359" y="6117449"/>
            <a:ext cx="2817344" cy="2886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25"/>
              </a:lnSpc>
              <a:spcBef>
                <a:spcPct val="0"/>
              </a:spcBef>
            </a:pPr>
            <a:r>
              <a:rPr lang="en-US" sz="2119" spc="20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Promocionar los productos y ofertas de la empresa para la cual labora mediante los mejores medios de comunicación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37074" y="5638582"/>
            <a:ext cx="2726630" cy="45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1"/>
              </a:lnSpc>
              <a:spcBef>
                <a:spcPct val="0"/>
              </a:spcBef>
            </a:pPr>
            <a:r>
              <a:rPr lang="en-US" b="true" sz="2733" spc="2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Metas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793977" y="6170061"/>
            <a:ext cx="3934778" cy="290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3"/>
              </a:lnSpc>
              <a:spcBef>
                <a:spcPct val="0"/>
              </a:spcBef>
            </a:pPr>
            <a:r>
              <a:rPr lang="en-US" sz="2133" spc="20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Como encargado del marketing en Dunosusa necesito un medio de marketing digital para promocionar los productos y ofertas de la tienda y así poder atraer a más consumidores.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486260" y="5431697"/>
            <a:ext cx="4852264" cy="45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1"/>
              </a:lnSpc>
              <a:spcBef>
                <a:spcPct val="0"/>
              </a:spcBef>
            </a:pPr>
            <a:r>
              <a:rPr lang="en-US" b="true" sz="2733" spc="2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Historia de Usuario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7182" y="6646991"/>
            <a:ext cx="4752252" cy="378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53"/>
              </a:lnSpc>
              <a:spcBef>
                <a:spcPct val="0"/>
              </a:spcBef>
            </a:pPr>
            <a:r>
              <a:rPr lang="en-US" sz="2212" spc="21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Inversión total en publicidad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876644" y="4057825"/>
            <a:ext cx="3170757" cy="6229175"/>
            <a:chOff x="0" y="0"/>
            <a:chExt cx="4064400" cy="7984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381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64381">
                  <a:moveTo>
                    <a:pt x="2587879" y="540893"/>
                  </a:moveTo>
                  <a:cubicBezTo>
                    <a:pt x="2427986" y="647573"/>
                    <a:pt x="2237740" y="700913"/>
                    <a:pt x="2032254" y="700913"/>
                  </a:cubicBezTo>
                  <a:cubicBezTo>
                    <a:pt x="1826768" y="700913"/>
                    <a:pt x="1636522" y="647573"/>
                    <a:pt x="1476629" y="540893"/>
                  </a:cubicBezTo>
                  <a:cubicBezTo>
                    <a:pt x="882904" y="182880"/>
                    <a:pt x="441452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64381" y="7984744"/>
                    <a:pt x="4064381" y="7984744"/>
                    <a:pt x="4064381" y="7984744"/>
                  </a:cubicBezTo>
                  <a:cubicBezTo>
                    <a:pt x="4064381" y="0"/>
                    <a:pt x="4064381" y="0"/>
                    <a:pt x="4064381" y="0"/>
                  </a:cubicBezTo>
                  <a:cubicBezTo>
                    <a:pt x="3622929" y="0"/>
                    <a:pt x="3181477" y="182880"/>
                    <a:pt x="2587752" y="540893"/>
                  </a:cubicBezTo>
                  <a:close/>
                </a:path>
              </a:pathLst>
            </a:custGeom>
            <a:solidFill>
              <a:srgbClr val="F4C30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744444" y="4057825"/>
            <a:ext cx="3167948" cy="6229175"/>
            <a:chOff x="0" y="0"/>
            <a:chExt cx="4060800" cy="7984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825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60825">
                  <a:moveTo>
                    <a:pt x="2590419" y="540893"/>
                  </a:moveTo>
                  <a:cubicBezTo>
                    <a:pt x="2430399" y="647573"/>
                    <a:pt x="2239899" y="700913"/>
                    <a:pt x="2034286" y="700913"/>
                  </a:cubicBezTo>
                  <a:cubicBezTo>
                    <a:pt x="1828673" y="700913"/>
                    <a:pt x="1638173" y="647573"/>
                    <a:pt x="1470533" y="540893"/>
                  </a:cubicBezTo>
                  <a:cubicBezTo>
                    <a:pt x="876173" y="182880"/>
                    <a:pt x="441833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60825" y="7984744"/>
                    <a:pt x="4060825" y="7984744"/>
                    <a:pt x="4060825" y="7984744"/>
                  </a:cubicBezTo>
                  <a:cubicBezTo>
                    <a:pt x="4060825" y="0"/>
                    <a:pt x="4060825" y="0"/>
                    <a:pt x="4060825" y="0"/>
                  </a:cubicBezTo>
                  <a:cubicBezTo>
                    <a:pt x="3626612" y="0"/>
                    <a:pt x="3184652" y="182880"/>
                    <a:pt x="2590419" y="540893"/>
                  </a:cubicBezTo>
                  <a:close/>
                </a:path>
              </a:pathLst>
            </a:custGeom>
            <a:solidFill>
              <a:srgbClr val="F4C30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578742" y="4057825"/>
            <a:ext cx="3165701" cy="6229175"/>
            <a:chOff x="0" y="0"/>
            <a:chExt cx="4057920" cy="7984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57904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57904">
                  <a:moveTo>
                    <a:pt x="2588514" y="540893"/>
                  </a:moveTo>
                  <a:cubicBezTo>
                    <a:pt x="2421001" y="647573"/>
                    <a:pt x="2230628" y="700913"/>
                    <a:pt x="2025142" y="700913"/>
                  </a:cubicBezTo>
                  <a:cubicBezTo>
                    <a:pt x="1819656" y="700913"/>
                    <a:pt x="1629283" y="647573"/>
                    <a:pt x="1469390" y="540893"/>
                  </a:cubicBezTo>
                  <a:cubicBezTo>
                    <a:pt x="875538" y="182880"/>
                    <a:pt x="433959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57904" y="7984744"/>
                    <a:pt x="4057904" y="7984744"/>
                    <a:pt x="4057904" y="7984744"/>
                  </a:cubicBezTo>
                  <a:cubicBezTo>
                    <a:pt x="4057904" y="0"/>
                    <a:pt x="4057904" y="0"/>
                    <a:pt x="4057904" y="0"/>
                  </a:cubicBezTo>
                  <a:cubicBezTo>
                    <a:pt x="3616325" y="0"/>
                    <a:pt x="3174746" y="182880"/>
                    <a:pt x="2588514" y="540893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406301" y="4057825"/>
            <a:ext cx="3172442" cy="6229175"/>
            <a:chOff x="0" y="0"/>
            <a:chExt cx="4066560" cy="7984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6540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66540">
                  <a:moveTo>
                    <a:pt x="2589149" y="540893"/>
                  </a:moveTo>
                  <a:cubicBezTo>
                    <a:pt x="2429256" y="647573"/>
                    <a:pt x="2238883" y="700913"/>
                    <a:pt x="2033270" y="700913"/>
                  </a:cubicBezTo>
                  <a:cubicBezTo>
                    <a:pt x="1827657" y="700913"/>
                    <a:pt x="1637284" y="647573"/>
                    <a:pt x="1477391" y="540893"/>
                  </a:cubicBezTo>
                  <a:cubicBezTo>
                    <a:pt x="883412" y="182880"/>
                    <a:pt x="441706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66540" y="7984744"/>
                    <a:pt x="4066540" y="7984744"/>
                    <a:pt x="4066540" y="7984744"/>
                  </a:cubicBezTo>
                  <a:cubicBezTo>
                    <a:pt x="4066540" y="0"/>
                    <a:pt x="4066540" y="0"/>
                    <a:pt x="4066540" y="0"/>
                  </a:cubicBezTo>
                  <a:cubicBezTo>
                    <a:pt x="3624834" y="0"/>
                    <a:pt x="3183128" y="182880"/>
                    <a:pt x="2589149" y="540893"/>
                  </a:cubicBezTo>
                  <a:close/>
                </a:path>
              </a:pathLst>
            </a:custGeom>
            <a:solidFill>
              <a:srgbClr val="F4C30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40599" y="4057825"/>
            <a:ext cx="3165701" cy="6229175"/>
            <a:chOff x="0" y="0"/>
            <a:chExt cx="4057920" cy="7984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57904" cy="7984744"/>
            </a:xfrm>
            <a:custGeom>
              <a:avLst/>
              <a:gdLst/>
              <a:ahLst/>
              <a:cxnLst/>
              <a:rect r="r" b="b" t="t" l="l"/>
              <a:pathLst>
                <a:path h="7984744" w="4057904">
                  <a:moveTo>
                    <a:pt x="2588514" y="540893"/>
                  </a:moveTo>
                  <a:cubicBezTo>
                    <a:pt x="2428621" y="647573"/>
                    <a:pt x="2238248" y="700913"/>
                    <a:pt x="2032762" y="700913"/>
                  </a:cubicBezTo>
                  <a:cubicBezTo>
                    <a:pt x="1827276" y="700913"/>
                    <a:pt x="1636903" y="647573"/>
                    <a:pt x="1469390" y="540893"/>
                  </a:cubicBezTo>
                  <a:cubicBezTo>
                    <a:pt x="875538" y="182880"/>
                    <a:pt x="441579" y="0"/>
                    <a:pt x="0" y="0"/>
                  </a:cubicBezTo>
                  <a:cubicBezTo>
                    <a:pt x="0" y="7984744"/>
                    <a:pt x="0" y="7984744"/>
                    <a:pt x="0" y="7984744"/>
                  </a:cubicBezTo>
                  <a:cubicBezTo>
                    <a:pt x="4057904" y="7984744"/>
                    <a:pt x="4057904" y="7984744"/>
                    <a:pt x="4057904" y="7984744"/>
                  </a:cubicBezTo>
                  <a:cubicBezTo>
                    <a:pt x="4057904" y="0"/>
                    <a:pt x="4057904" y="0"/>
                    <a:pt x="4057904" y="0"/>
                  </a:cubicBezTo>
                  <a:cubicBezTo>
                    <a:pt x="3623945" y="0"/>
                    <a:pt x="3182366" y="182880"/>
                    <a:pt x="2588514" y="540893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583023" y="1687311"/>
            <a:ext cx="9121954" cy="1389572"/>
            <a:chOff x="0" y="0"/>
            <a:chExt cx="2402490" cy="36597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02490" cy="365978"/>
            </a:xfrm>
            <a:custGeom>
              <a:avLst/>
              <a:gdLst/>
              <a:ahLst/>
              <a:cxnLst/>
              <a:rect r="r" b="b" t="t" l="l"/>
              <a:pathLst>
                <a:path h="365978" w="2402490">
                  <a:moveTo>
                    <a:pt x="0" y="0"/>
                  </a:moveTo>
                  <a:lnTo>
                    <a:pt x="2402490" y="0"/>
                  </a:lnTo>
                  <a:lnTo>
                    <a:pt x="2402490" y="365978"/>
                  </a:lnTo>
                  <a:lnTo>
                    <a:pt x="0" y="365978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402490" cy="423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82"/>
                </a:lnSpc>
              </a:pPr>
              <a:r>
                <a:rPr lang="en-US" sz="3610" spc="364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PERSONA 3</a:t>
              </a:r>
            </a:p>
            <a:p>
              <a:pPr algn="ctr" marL="0" indent="0" lvl="0">
                <a:lnSpc>
                  <a:spcPts val="4982"/>
                </a:lnSpc>
                <a:spcBef>
                  <a:spcPct val="0"/>
                </a:spcBef>
              </a:pPr>
              <a:r>
                <a:rPr lang="en-US" sz="3610" spc="364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SHARON SMITH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60135" y="6117449"/>
            <a:ext cx="2726630" cy="2540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133" spc="20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Edad: 32 años</a:t>
            </a:r>
          </a:p>
          <a:p>
            <a:pPr algn="ctr">
              <a:lnSpc>
                <a:spcPts val="2943"/>
              </a:lnSpc>
            </a:pPr>
          </a:p>
          <a:p>
            <a:pPr algn="ctr">
              <a:lnSpc>
                <a:spcPts val="2943"/>
              </a:lnSpc>
            </a:pPr>
            <a:r>
              <a:rPr lang="en-US" sz="2133" spc="20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Ocupación: ama de casa</a:t>
            </a:r>
          </a:p>
          <a:p>
            <a:pPr algn="ctr">
              <a:lnSpc>
                <a:spcPts val="2943"/>
              </a:lnSpc>
            </a:pPr>
          </a:p>
          <a:p>
            <a:pPr algn="ctr" marL="0" indent="0" lvl="0">
              <a:lnSpc>
                <a:spcPts val="2943"/>
              </a:lnSpc>
              <a:spcBef>
                <a:spcPct val="0"/>
              </a:spcBef>
            </a:pPr>
            <a:r>
              <a:rPr lang="en-US" sz="2133" spc="20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Tipo de Persona: Primaria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0135" y="5618133"/>
            <a:ext cx="2726630" cy="45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1"/>
              </a:lnSpc>
              <a:spcBef>
                <a:spcPct val="0"/>
              </a:spcBef>
            </a:pPr>
            <a:r>
              <a:rPr lang="en-US" b="true" sz="2733" spc="2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Datos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2398895" y="4809686"/>
            <a:ext cx="849110" cy="827496"/>
          </a:xfrm>
          <a:custGeom>
            <a:avLst/>
            <a:gdLst/>
            <a:ahLst/>
            <a:cxnLst/>
            <a:rect r="r" b="b" t="t" l="l"/>
            <a:pathLst>
              <a:path h="827496" w="849110">
                <a:moveTo>
                  <a:pt x="0" y="0"/>
                </a:moveTo>
                <a:lnTo>
                  <a:pt x="849110" y="0"/>
                </a:lnTo>
                <a:lnTo>
                  <a:pt x="849110" y="827497"/>
                </a:lnTo>
                <a:lnTo>
                  <a:pt x="0" y="827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570909" y="4410381"/>
            <a:ext cx="682965" cy="813054"/>
          </a:xfrm>
          <a:custGeom>
            <a:avLst/>
            <a:gdLst/>
            <a:ahLst/>
            <a:cxnLst/>
            <a:rect r="r" b="b" t="t" l="l"/>
            <a:pathLst>
              <a:path h="813054" w="682965">
                <a:moveTo>
                  <a:pt x="0" y="0"/>
                </a:moveTo>
                <a:lnTo>
                  <a:pt x="682965" y="0"/>
                </a:lnTo>
                <a:lnTo>
                  <a:pt x="682965" y="813054"/>
                </a:lnTo>
                <a:lnTo>
                  <a:pt x="0" y="813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520044" y="4646233"/>
            <a:ext cx="899016" cy="887574"/>
          </a:xfrm>
          <a:custGeom>
            <a:avLst/>
            <a:gdLst/>
            <a:ahLst/>
            <a:cxnLst/>
            <a:rect r="r" b="b" t="t" l="l"/>
            <a:pathLst>
              <a:path h="887574" w="899016">
                <a:moveTo>
                  <a:pt x="0" y="0"/>
                </a:moveTo>
                <a:lnTo>
                  <a:pt x="899017" y="0"/>
                </a:lnTo>
                <a:lnTo>
                  <a:pt x="899017" y="887574"/>
                </a:lnTo>
                <a:lnTo>
                  <a:pt x="0" y="887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767512" y="4749609"/>
            <a:ext cx="788162" cy="922318"/>
          </a:xfrm>
          <a:custGeom>
            <a:avLst/>
            <a:gdLst/>
            <a:ahLst/>
            <a:cxnLst/>
            <a:rect r="r" b="b" t="t" l="l"/>
            <a:pathLst>
              <a:path h="922318" w="788162">
                <a:moveTo>
                  <a:pt x="0" y="0"/>
                </a:moveTo>
                <a:lnTo>
                  <a:pt x="788162" y="0"/>
                </a:lnTo>
                <a:lnTo>
                  <a:pt x="788162" y="922317"/>
                </a:lnTo>
                <a:lnTo>
                  <a:pt x="0" y="922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510622" y="6052352"/>
            <a:ext cx="2963798" cy="4101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6"/>
              </a:lnSpc>
              <a:spcBef>
                <a:spcPct val="0"/>
              </a:spcBef>
            </a:pPr>
            <a:r>
              <a:rPr lang="en-US" sz="2004" spc="1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Va al supermercado una vez por semana para comprar la comida que preparará esa semana y todos los productos de limpieza e higiene que necesitará. Intenta buscar las mejores ofertas y precios.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611578" y="5551458"/>
            <a:ext cx="2726630" cy="45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1"/>
              </a:lnSpc>
              <a:spcBef>
                <a:spcPct val="0"/>
              </a:spcBef>
            </a:pPr>
            <a:r>
              <a:rPr lang="en-US" b="true" sz="2733" spc="2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Actividades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746359" y="6117449"/>
            <a:ext cx="2817344" cy="1800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25"/>
              </a:lnSpc>
              <a:spcBef>
                <a:spcPct val="0"/>
              </a:spcBef>
            </a:pPr>
            <a:r>
              <a:rPr lang="en-US" sz="2119" spc="20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Encontrar el mejor precio posible para los productos que compra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37074" y="5638582"/>
            <a:ext cx="2726630" cy="45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1"/>
              </a:lnSpc>
              <a:spcBef>
                <a:spcPct val="0"/>
              </a:spcBef>
            </a:pPr>
            <a:r>
              <a:rPr lang="en-US" b="true" sz="2733" spc="2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Metas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793977" y="6170061"/>
            <a:ext cx="3934778" cy="2540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3"/>
              </a:lnSpc>
              <a:spcBef>
                <a:spcPct val="0"/>
              </a:spcBef>
            </a:pPr>
            <a:r>
              <a:rPr lang="en-US" sz="2133" spc="20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Como ama Sharon Smith necesita ahorrar el mayor dinero posible en sus compras semanales para poder comprar cosas para sus hijos con lo que ahorre.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486260" y="5431697"/>
            <a:ext cx="4852264" cy="45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1"/>
              </a:lnSpc>
              <a:spcBef>
                <a:spcPct val="0"/>
              </a:spcBef>
            </a:pPr>
            <a:r>
              <a:rPr lang="en-US" b="true" sz="2733" spc="2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Historia de Usuario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82029" y="6466615"/>
            <a:ext cx="1024329" cy="882785"/>
          </a:xfrm>
          <a:custGeom>
            <a:avLst/>
            <a:gdLst/>
            <a:ahLst/>
            <a:cxnLst/>
            <a:rect r="r" b="b" t="t" l="l"/>
            <a:pathLst>
              <a:path h="882785" w="1024329">
                <a:moveTo>
                  <a:pt x="0" y="0"/>
                </a:moveTo>
                <a:lnTo>
                  <a:pt x="1024329" y="0"/>
                </a:lnTo>
                <a:lnTo>
                  <a:pt x="1024329" y="882786"/>
                </a:lnTo>
                <a:lnTo>
                  <a:pt x="0" y="882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37073" y="4147395"/>
            <a:ext cx="947552" cy="947552"/>
          </a:xfrm>
          <a:custGeom>
            <a:avLst/>
            <a:gdLst/>
            <a:ahLst/>
            <a:cxnLst/>
            <a:rect r="r" b="b" t="t" l="l"/>
            <a:pathLst>
              <a:path h="947552" w="947552">
                <a:moveTo>
                  <a:pt x="0" y="0"/>
                </a:moveTo>
                <a:lnTo>
                  <a:pt x="947551" y="0"/>
                </a:lnTo>
                <a:lnTo>
                  <a:pt x="947551" y="947552"/>
                </a:lnTo>
                <a:lnTo>
                  <a:pt x="0" y="947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41980" y="7077016"/>
            <a:ext cx="976356" cy="898247"/>
          </a:xfrm>
          <a:custGeom>
            <a:avLst/>
            <a:gdLst/>
            <a:ahLst/>
            <a:cxnLst/>
            <a:rect r="r" b="b" t="t" l="l"/>
            <a:pathLst>
              <a:path h="898247" w="976356">
                <a:moveTo>
                  <a:pt x="0" y="0"/>
                </a:moveTo>
                <a:lnTo>
                  <a:pt x="976355" y="0"/>
                </a:lnTo>
                <a:lnTo>
                  <a:pt x="976355" y="898247"/>
                </a:lnTo>
                <a:lnTo>
                  <a:pt x="0" y="898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03542" y="827690"/>
            <a:ext cx="11869457" cy="9033047"/>
          </a:xfrm>
          <a:custGeom>
            <a:avLst/>
            <a:gdLst/>
            <a:ahLst/>
            <a:cxnLst/>
            <a:rect r="r" b="b" t="t" l="l"/>
            <a:pathLst>
              <a:path h="9033047" w="11869457">
                <a:moveTo>
                  <a:pt x="0" y="0"/>
                </a:moveTo>
                <a:lnTo>
                  <a:pt x="11869457" y="0"/>
                </a:lnTo>
                <a:lnTo>
                  <a:pt x="11869457" y="9033047"/>
                </a:lnTo>
                <a:lnTo>
                  <a:pt x="0" y="90330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41217" y="2869936"/>
            <a:ext cx="1721551" cy="38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5"/>
              </a:lnSpc>
              <a:spcBef>
                <a:spcPct val="0"/>
              </a:spcBef>
            </a:pPr>
            <a:r>
              <a:rPr lang="en-US" sz="2329" spc="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FAUGET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54594" y="3612127"/>
            <a:ext cx="5247398" cy="2018089"/>
            <a:chOff x="0" y="0"/>
            <a:chExt cx="1382031" cy="5315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82031" cy="531513"/>
            </a:xfrm>
            <a:custGeom>
              <a:avLst/>
              <a:gdLst/>
              <a:ahLst/>
              <a:cxnLst/>
              <a:rect r="r" b="b" t="t" l="l"/>
              <a:pathLst>
                <a:path h="531513" w="1382031">
                  <a:moveTo>
                    <a:pt x="0" y="0"/>
                  </a:moveTo>
                  <a:lnTo>
                    <a:pt x="1382031" y="0"/>
                  </a:lnTo>
                  <a:lnTo>
                    <a:pt x="1382031" y="531513"/>
                  </a:lnTo>
                  <a:lnTo>
                    <a:pt x="0" y="531513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82031" cy="588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82"/>
                </a:lnSpc>
              </a:pPr>
              <a:r>
                <a:rPr lang="en-US" sz="3610" spc="364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DIAGRAMA</a:t>
              </a:r>
            </a:p>
            <a:p>
              <a:pPr algn="ctr">
                <a:lnSpc>
                  <a:spcPts val="4982"/>
                </a:lnSpc>
              </a:pPr>
              <a:r>
                <a:rPr lang="en-US" sz="3610" spc="364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DE</a:t>
              </a:r>
            </a:p>
            <a:p>
              <a:pPr algn="ctr" marL="0" indent="0" lvl="0">
                <a:lnSpc>
                  <a:spcPts val="4982"/>
                </a:lnSpc>
                <a:spcBef>
                  <a:spcPct val="0"/>
                </a:spcBef>
              </a:pPr>
              <a:r>
                <a:rPr lang="en-US" sz="3610" spc="364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CASO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7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2543" y="1881354"/>
            <a:ext cx="4346414" cy="3382300"/>
          </a:xfrm>
          <a:custGeom>
            <a:avLst/>
            <a:gdLst/>
            <a:ahLst/>
            <a:cxnLst/>
            <a:rect r="r" b="b" t="t" l="l"/>
            <a:pathLst>
              <a:path h="3382300" w="4346414">
                <a:moveTo>
                  <a:pt x="0" y="0"/>
                </a:moveTo>
                <a:lnTo>
                  <a:pt x="4346414" y="0"/>
                </a:lnTo>
                <a:lnTo>
                  <a:pt x="4346414" y="3382300"/>
                </a:lnTo>
                <a:lnTo>
                  <a:pt x="0" y="3382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95750" y="-219075"/>
            <a:ext cx="13129422" cy="2387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68"/>
              </a:lnSpc>
              <a:spcBef>
                <a:spcPct val="0"/>
              </a:spcBef>
            </a:pPr>
            <a:r>
              <a:rPr lang="en-US" sz="6643" spc="378">
                <a:solidFill>
                  <a:srgbClr val="FFFFFF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OBTENCION DE REQUIRIMIENTO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61692" y="6493158"/>
            <a:ext cx="5867521" cy="5867521"/>
          </a:xfrm>
          <a:custGeom>
            <a:avLst/>
            <a:gdLst/>
            <a:ahLst/>
            <a:cxnLst/>
            <a:rect r="r" b="b" t="t" l="l"/>
            <a:pathLst>
              <a:path h="5867521" w="5867521">
                <a:moveTo>
                  <a:pt x="0" y="0"/>
                </a:moveTo>
                <a:lnTo>
                  <a:pt x="5867521" y="0"/>
                </a:lnTo>
                <a:lnTo>
                  <a:pt x="5867521" y="5867521"/>
                </a:lnTo>
                <a:lnTo>
                  <a:pt x="0" y="58675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94488" y="-1713240"/>
            <a:ext cx="4788972" cy="4788972"/>
          </a:xfrm>
          <a:custGeom>
            <a:avLst/>
            <a:gdLst/>
            <a:ahLst/>
            <a:cxnLst/>
            <a:rect r="r" b="b" t="t" l="l"/>
            <a:pathLst>
              <a:path h="4788972" w="4788972">
                <a:moveTo>
                  <a:pt x="0" y="0"/>
                </a:moveTo>
                <a:lnTo>
                  <a:pt x="4788971" y="0"/>
                </a:lnTo>
                <a:lnTo>
                  <a:pt x="4788971" y="4788972"/>
                </a:lnTo>
                <a:lnTo>
                  <a:pt x="0" y="47889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4381" y="6736319"/>
            <a:ext cx="13763641" cy="236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1"/>
              </a:lnSpc>
            </a:pPr>
            <a:r>
              <a:rPr lang="en-US" sz="3464" spc="33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Ejemplo: ¿Qué productos adquieren con más frecuencia?</a:t>
            </a:r>
          </a:p>
          <a:p>
            <a:pPr algn="ctr" marL="0" indent="0" lvl="0">
              <a:lnSpc>
                <a:spcPts val="4781"/>
              </a:lnSpc>
              <a:spcBef>
                <a:spcPct val="0"/>
              </a:spcBef>
            </a:pPr>
            <a:r>
              <a:rPr lang="en-US" sz="3464" spc="33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¿Qué facilidades buscas en la obtención de tus productos?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70132" y="3379000"/>
            <a:ext cx="13763641" cy="176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1"/>
              </a:lnSpc>
            </a:pPr>
            <a:r>
              <a:rPr lang="en-US" sz="3464" spc="33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Método: entrevista y encuestas</a:t>
            </a:r>
          </a:p>
          <a:p>
            <a:pPr algn="ctr" marL="0" indent="0" lvl="0">
              <a:lnSpc>
                <a:spcPts val="4781"/>
              </a:lnSpc>
              <a:spcBef>
                <a:spcPct val="0"/>
              </a:spcBef>
            </a:pPr>
            <a:r>
              <a:rPr lang="en-US" sz="3464" spc="33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Objetivo: conocer la opinión de los ususarios acerca de la obtención de los productos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DAGRUp4Jsoc</dc:identifier>
  <dcterms:modified xsi:type="dcterms:W3CDTF">2011-08-01T06:04:30Z</dcterms:modified>
  <cp:revision>1</cp:revision>
  <dc:title>Plan de mensual de</dc:title>
</cp:coreProperties>
</file>