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5946-9F46-E74A-BA9A-657C22C08318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8A2272C-9F8A-4F46-B700-D91AC0436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9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5946-9F46-E74A-BA9A-657C22C08318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272C-9F8A-4F46-B700-D91AC0436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87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5946-9F46-E74A-BA9A-657C22C08318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272C-9F8A-4F46-B700-D91AC0436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41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5946-9F46-E74A-BA9A-657C22C08318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272C-9F8A-4F46-B700-D91AC0436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80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B255946-9F46-E74A-BA9A-657C22C08318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8A2272C-9F8A-4F46-B700-D91AC0436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88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5946-9F46-E74A-BA9A-657C22C08318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272C-9F8A-4F46-B700-D91AC0436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09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5946-9F46-E74A-BA9A-657C22C08318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272C-9F8A-4F46-B700-D91AC0436407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8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5946-9F46-E74A-BA9A-657C22C08318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272C-9F8A-4F46-B700-D91AC043640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9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5946-9F46-E74A-BA9A-657C22C08318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272C-9F8A-4F46-B700-D91AC0436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5946-9F46-E74A-BA9A-657C22C08318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272C-9F8A-4F46-B700-D91AC0436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11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5946-9F46-E74A-BA9A-657C22C08318}" type="datetimeFigureOut">
              <a:rPr lang="en-GB" smtClean="0"/>
              <a:t>16/06/2023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2272C-9F8A-4F46-B700-D91AC0436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72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B255946-9F46-E74A-BA9A-657C22C08318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8A2272C-9F8A-4F46-B700-D91AC04364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96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664CB4-B2D2-4732-AB2C-939321E99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3168EC-D910-4109-8158-A433124BB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EB50A5-ED88-4DB9-A0A0-1370FEEE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3" y="1110053"/>
            <a:ext cx="663143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8C480-0FB5-DBF5-9B6D-A6449BD60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156" y="1432223"/>
            <a:ext cx="5965470" cy="3357976"/>
          </a:xfrm>
        </p:spPr>
        <p:txBody>
          <a:bodyPr anchor="ctr">
            <a:normAutofit/>
          </a:bodyPr>
          <a:lstStyle/>
          <a:p>
            <a:r>
              <a:rPr lang="en-GB" sz="8000"/>
              <a:t>VIVINO 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706B5-1D36-272B-4D91-4DF487A61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156" y="4790199"/>
            <a:ext cx="5965470" cy="668769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Prepared by SAID KARDIÇ</a:t>
            </a:r>
          </a:p>
        </p:txBody>
      </p:sp>
      <p:pic>
        <p:nvPicPr>
          <p:cNvPr id="5" name="Picture 4" descr="A bottle and a glass of wine&#10;&#10;Description automatically generated with medium confidence">
            <a:extLst>
              <a:ext uri="{FF2B5EF4-FFF2-40B4-BE49-F238E27FC236}">
                <a16:creationId xmlns:a16="http://schemas.microsoft.com/office/drawing/2014/main" id="{109AECAB-98BD-F7B7-6F1C-14A07D579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117" y="1740471"/>
            <a:ext cx="3416725" cy="33398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AA47C27-8894-42A7-8D01-C902DA9B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4BD81D-EAC7-4C48-A5FD-A1156EC8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AF43F4-8892-4C5D-A8ED-C423F5175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D028E2F-5F35-49A4-86F5-81814931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516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E7A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13F2D6A9-602D-5D97-2B66-538D864F8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6549" y="537515"/>
            <a:ext cx="8969531" cy="57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7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9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7" name="Picture 6" descr="A picture containing line, diagram, plot, text&#10;&#10;Description automatically generated">
            <a:extLst>
              <a:ext uri="{FF2B5EF4-FFF2-40B4-BE49-F238E27FC236}">
                <a16:creationId xmlns:a16="http://schemas.microsoft.com/office/drawing/2014/main" id="{D74AD530-CC8C-AFC5-B483-D9565516C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39" y="1"/>
            <a:ext cx="10318436" cy="6824608"/>
          </a:xfrm>
          <a:prstGeom prst="rect">
            <a:avLst/>
          </a:prstGeom>
        </p:spPr>
      </p:pic>
      <p:pic>
        <p:nvPicPr>
          <p:cNvPr id="28" name="Picture 27" descr="A pair of hands holding wine glasses&#10;&#10;Description automatically generated with medium confidence">
            <a:extLst>
              <a:ext uri="{FF2B5EF4-FFF2-40B4-BE49-F238E27FC236}">
                <a16:creationId xmlns:a16="http://schemas.microsoft.com/office/drawing/2014/main" id="{88FB4234-0E9E-D6E6-515E-266CF3CFF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94452"/>
            <a:ext cx="1938528" cy="188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8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3B03-D361-4EC9-AF52-0B3C1C92C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79CB85-A08A-4579-86F6-A8AA97551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6C61C9C-364D-4CB6-B9D1-1A6F50F6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7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plot, line, diagram, text&#10;&#10;Description automatically generated">
            <a:extLst>
              <a:ext uri="{FF2B5EF4-FFF2-40B4-BE49-F238E27FC236}">
                <a16:creationId xmlns:a16="http://schemas.microsoft.com/office/drawing/2014/main" id="{3A7E2730-7FC7-F35E-688D-74D6E1776A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767" y="504443"/>
            <a:ext cx="9130949" cy="583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8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F615FB83-1BF4-093F-042B-674818053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69666"/>
            <a:ext cx="7836310" cy="5759686"/>
          </a:xfrm>
          <a:prstGeom prst="rect">
            <a:avLst/>
          </a:prstGeom>
        </p:spPr>
      </p:pic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FAE06D14-999F-9B31-EFC6-C1CA2E4C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0735" y="1158240"/>
            <a:ext cx="3544034" cy="4050792"/>
          </a:xfrm>
        </p:spPr>
        <p:txBody>
          <a:bodyPr anchor="ctr">
            <a:normAutofit/>
          </a:bodyPr>
          <a:lstStyle/>
          <a:p>
            <a:r>
              <a:rPr lang="en-US" sz="1600" dirty="0"/>
              <a:t>Wineries having multiple wines</a:t>
            </a:r>
          </a:p>
          <a:p>
            <a:r>
              <a:rPr lang="en-US" sz="1600" dirty="0"/>
              <a:t>Average rating &gt; 4.5</a:t>
            </a:r>
          </a:p>
          <a:p>
            <a:r>
              <a:rPr lang="en-US" sz="1600" dirty="0"/>
              <a:t>Highest rating count ratio</a:t>
            </a:r>
          </a:p>
          <a:p>
            <a:r>
              <a:rPr lang="en-US" sz="1600" dirty="0"/>
              <a:t>The Winner </a:t>
            </a:r>
            <a:r>
              <a:rPr lang="en-US" sz="1600" dirty="0">
                <a:sym typeface="Wingdings" pitchFamily="2" charset="2"/>
              </a:rPr>
              <a:t> CAYMUS</a:t>
            </a:r>
            <a:endParaRPr lang="en-US" sz="16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01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FAAD-A2F2-4365-27B3-3E5D68CA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GB" dirty="0"/>
              <a:t>Flavours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008BEE2-21A9-E09B-9D0F-C532FD2CC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287783"/>
              </p:ext>
            </p:extLst>
          </p:nvPr>
        </p:nvGraphicFramePr>
        <p:xfrm>
          <a:off x="1069975" y="2511215"/>
          <a:ext cx="10058400" cy="3366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156">
                  <a:extLst>
                    <a:ext uri="{9D8B030D-6E8A-4147-A177-3AD203B41FA5}">
                      <a16:colId xmlns:a16="http://schemas.microsoft.com/office/drawing/2014/main" val="530717055"/>
                    </a:ext>
                  </a:extLst>
                </a:gridCol>
                <a:gridCol w="4557659">
                  <a:extLst>
                    <a:ext uri="{9D8B030D-6E8A-4147-A177-3AD203B41FA5}">
                      <a16:colId xmlns:a16="http://schemas.microsoft.com/office/drawing/2014/main" val="2738016671"/>
                    </a:ext>
                  </a:extLst>
                </a:gridCol>
                <a:gridCol w="3228585">
                  <a:extLst>
                    <a:ext uri="{9D8B030D-6E8A-4147-A177-3AD203B41FA5}">
                      <a16:colId xmlns:a16="http://schemas.microsoft.com/office/drawing/2014/main" val="1091262170"/>
                    </a:ext>
                  </a:extLst>
                </a:gridCol>
              </a:tblGrid>
              <a:tr h="556640">
                <a:tc>
                  <a:txBody>
                    <a:bodyPr/>
                    <a:lstStyle/>
                    <a:p>
                      <a:r>
                        <a:rPr lang="en-GB" sz="2500"/>
                        <a:t>Keyword ID</a:t>
                      </a:r>
                    </a:p>
                  </a:txBody>
                  <a:tcPr marL="126509" marR="126509" marT="63255" marB="63255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Keyword Name</a:t>
                      </a:r>
                    </a:p>
                  </a:txBody>
                  <a:tcPr marL="126509" marR="126509" marT="63255" marB="63255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Flavor</a:t>
                      </a:r>
                    </a:p>
                  </a:txBody>
                  <a:tcPr marL="126509" marR="126509" marT="63255" marB="63255"/>
                </a:tc>
                <a:extLst>
                  <a:ext uri="{0D108BD9-81ED-4DB2-BD59-A6C34878D82A}">
                    <a16:rowId xmlns:a16="http://schemas.microsoft.com/office/drawing/2014/main" val="2723213854"/>
                  </a:ext>
                </a:extLst>
              </a:tr>
              <a:tr h="561911">
                <a:tc>
                  <a:txBody>
                    <a:bodyPr/>
                    <a:lstStyle/>
                    <a:p>
                      <a:r>
                        <a:rPr lang="en-BE" sz="2500">
                          <a:effectLst/>
                        </a:rPr>
                        <a:t>106</a:t>
                      </a:r>
                    </a:p>
                  </a:txBody>
                  <a:tcPr marL="131780" marR="131780" marT="65890" marB="65890" anchor="ctr"/>
                </a:tc>
                <a:tc>
                  <a:txBody>
                    <a:bodyPr/>
                    <a:lstStyle/>
                    <a:p>
                      <a:r>
                        <a:rPr lang="en-GB" sz="2500">
                          <a:effectLst/>
                        </a:rPr>
                        <a:t>Citrus </a:t>
                      </a:r>
                    </a:p>
                  </a:txBody>
                  <a:tcPr marL="131780" marR="131780" marT="65890" marB="65890" anchor="ctr"/>
                </a:tc>
                <a:tc>
                  <a:txBody>
                    <a:bodyPr/>
                    <a:lstStyle/>
                    <a:p>
                      <a:r>
                        <a:rPr lang="en-GB" sz="2500">
                          <a:effectLst/>
                        </a:rPr>
                        <a:t>Citrus fruit</a:t>
                      </a:r>
                    </a:p>
                  </a:txBody>
                  <a:tcPr marL="131780" marR="131780" marT="65890" marB="65890" anchor="ctr"/>
                </a:tc>
                <a:extLst>
                  <a:ext uri="{0D108BD9-81ED-4DB2-BD59-A6C34878D82A}">
                    <a16:rowId xmlns:a16="http://schemas.microsoft.com/office/drawing/2014/main" val="52863769"/>
                  </a:ext>
                </a:extLst>
              </a:tr>
              <a:tr h="561911">
                <a:tc>
                  <a:txBody>
                    <a:bodyPr/>
                    <a:lstStyle/>
                    <a:p>
                      <a:r>
                        <a:rPr lang="en-BE" sz="2500">
                          <a:effectLst/>
                        </a:rPr>
                        <a:t>117</a:t>
                      </a:r>
                    </a:p>
                  </a:txBody>
                  <a:tcPr marL="131780" marR="131780" marT="65890" marB="65890" anchor="ctr"/>
                </a:tc>
                <a:tc>
                  <a:txBody>
                    <a:bodyPr/>
                    <a:lstStyle/>
                    <a:p>
                      <a:r>
                        <a:rPr lang="en-GB" sz="2500">
                          <a:effectLst/>
                        </a:rPr>
                        <a:t>Coffee </a:t>
                      </a:r>
                    </a:p>
                  </a:txBody>
                  <a:tcPr marL="131780" marR="131780" marT="65890" marB="65890" anchor="ctr"/>
                </a:tc>
                <a:tc>
                  <a:txBody>
                    <a:bodyPr/>
                    <a:lstStyle/>
                    <a:p>
                      <a:r>
                        <a:rPr lang="en-GB" sz="2500">
                          <a:effectLst/>
                        </a:rPr>
                        <a:t>Oak</a:t>
                      </a:r>
                    </a:p>
                  </a:txBody>
                  <a:tcPr marL="131780" marR="131780" marT="65890" marB="65890" anchor="ctr"/>
                </a:tc>
                <a:extLst>
                  <a:ext uri="{0D108BD9-81ED-4DB2-BD59-A6C34878D82A}">
                    <a16:rowId xmlns:a16="http://schemas.microsoft.com/office/drawing/2014/main" val="1004697305"/>
                  </a:ext>
                </a:extLst>
              </a:tr>
              <a:tr h="561911">
                <a:tc>
                  <a:txBody>
                    <a:bodyPr/>
                    <a:lstStyle/>
                    <a:p>
                      <a:r>
                        <a:rPr lang="en-BE" sz="2500">
                          <a:effectLst/>
                        </a:rPr>
                        <a:t>123</a:t>
                      </a:r>
                    </a:p>
                  </a:txBody>
                  <a:tcPr marL="131780" marR="131780" marT="65890" marB="65890" anchor="ctr"/>
                </a:tc>
                <a:tc>
                  <a:txBody>
                    <a:bodyPr/>
                    <a:lstStyle/>
                    <a:p>
                      <a:r>
                        <a:rPr lang="en-GB" sz="2500">
                          <a:effectLst/>
                        </a:rPr>
                        <a:t>Cream </a:t>
                      </a:r>
                    </a:p>
                  </a:txBody>
                  <a:tcPr marL="131780" marR="131780" marT="65890" marB="65890" anchor="ctr"/>
                </a:tc>
                <a:tc>
                  <a:txBody>
                    <a:bodyPr/>
                    <a:lstStyle/>
                    <a:p>
                      <a:r>
                        <a:rPr lang="en-GB" sz="2500">
                          <a:effectLst/>
                        </a:rPr>
                        <a:t>Microbio</a:t>
                      </a:r>
                    </a:p>
                  </a:txBody>
                  <a:tcPr marL="131780" marR="131780" marT="65890" marB="65890" anchor="ctr"/>
                </a:tc>
                <a:extLst>
                  <a:ext uri="{0D108BD9-81ED-4DB2-BD59-A6C34878D82A}">
                    <a16:rowId xmlns:a16="http://schemas.microsoft.com/office/drawing/2014/main" val="3024745431"/>
                  </a:ext>
                </a:extLst>
              </a:tr>
              <a:tr h="561911">
                <a:tc>
                  <a:txBody>
                    <a:bodyPr/>
                    <a:lstStyle/>
                    <a:p>
                      <a:r>
                        <a:rPr lang="en-BE" sz="2500">
                          <a:effectLst/>
                        </a:rPr>
                        <a:t>195</a:t>
                      </a:r>
                    </a:p>
                  </a:txBody>
                  <a:tcPr marL="131780" marR="131780" marT="65890" marB="65890" anchor="ctr"/>
                </a:tc>
                <a:tc>
                  <a:txBody>
                    <a:bodyPr/>
                    <a:lstStyle/>
                    <a:p>
                      <a:r>
                        <a:rPr lang="en-GB" sz="2500">
                          <a:effectLst/>
                        </a:rPr>
                        <a:t>Green apple</a:t>
                      </a:r>
                    </a:p>
                  </a:txBody>
                  <a:tcPr marL="131780" marR="131780" marT="65890" marB="65890" anchor="ctr"/>
                </a:tc>
                <a:tc>
                  <a:txBody>
                    <a:bodyPr/>
                    <a:lstStyle/>
                    <a:p>
                      <a:r>
                        <a:rPr lang="en-GB" sz="2500">
                          <a:effectLst/>
                        </a:rPr>
                        <a:t>Tree fruit</a:t>
                      </a:r>
                    </a:p>
                  </a:txBody>
                  <a:tcPr marL="131780" marR="131780" marT="65890" marB="65890" anchor="ctr"/>
                </a:tc>
                <a:extLst>
                  <a:ext uri="{0D108BD9-81ED-4DB2-BD59-A6C34878D82A}">
                    <a16:rowId xmlns:a16="http://schemas.microsoft.com/office/drawing/2014/main" val="1416874545"/>
                  </a:ext>
                </a:extLst>
              </a:tr>
              <a:tr h="561911">
                <a:tc>
                  <a:txBody>
                    <a:bodyPr/>
                    <a:lstStyle/>
                    <a:p>
                      <a:r>
                        <a:rPr lang="en-BE" sz="2500">
                          <a:effectLst/>
                        </a:rPr>
                        <a:t>417</a:t>
                      </a:r>
                    </a:p>
                  </a:txBody>
                  <a:tcPr marL="131780" marR="131780" marT="65890" marB="65890" anchor="ctr"/>
                </a:tc>
                <a:tc>
                  <a:txBody>
                    <a:bodyPr/>
                    <a:lstStyle/>
                    <a:p>
                      <a:r>
                        <a:rPr lang="en-GB" sz="2500">
                          <a:effectLst/>
                        </a:rPr>
                        <a:t>Toast </a:t>
                      </a:r>
                    </a:p>
                  </a:txBody>
                  <a:tcPr marL="131780" marR="131780" marT="65890" marB="65890" anchor="ctr"/>
                </a:tc>
                <a:tc>
                  <a:txBody>
                    <a:bodyPr/>
                    <a:lstStyle/>
                    <a:p>
                      <a:r>
                        <a:rPr lang="en-GB" sz="2500">
                          <a:effectLst/>
                        </a:rPr>
                        <a:t>Non oak</a:t>
                      </a:r>
                    </a:p>
                  </a:txBody>
                  <a:tcPr marL="131780" marR="131780" marT="65890" marB="65890" anchor="ctr"/>
                </a:tc>
                <a:extLst>
                  <a:ext uri="{0D108BD9-81ED-4DB2-BD59-A6C34878D82A}">
                    <a16:rowId xmlns:a16="http://schemas.microsoft.com/office/drawing/2014/main" val="286988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81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DFB4B-A7AB-ABEA-01B2-3AED357C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GB" sz="3000" dirty="0">
                <a:solidFill>
                  <a:srgbClr val="FFFFFF"/>
                </a:solidFill>
              </a:rPr>
              <a:t>Where to find those flavours?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E9E60213-5204-2CDE-96F8-3D1C4FCBF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212722"/>
              </p:ext>
            </p:extLst>
          </p:nvPr>
        </p:nvGraphicFramePr>
        <p:xfrm>
          <a:off x="5452103" y="128588"/>
          <a:ext cx="6656165" cy="6600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617">
                  <a:extLst>
                    <a:ext uri="{9D8B030D-6E8A-4147-A177-3AD203B41FA5}">
                      <a16:colId xmlns:a16="http://schemas.microsoft.com/office/drawing/2014/main" val="3212320170"/>
                    </a:ext>
                  </a:extLst>
                </a:gridCol>
                <a:gridCol w="5585548">
                  <a:extLst>
                    <a:ext uri="{9D8B030D-6E8A-4147-A177-3AD203B41FA5}">
                      <a16:colId xmlns:a16="http://schemas.microsoft.com/office/drawing/2014/main" val="684380256"/>
                    </a:ext>
                  </a:extLst>
                </a:gridCol>
              </a:tblGrid>
              <a:tr h="35651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Wine ID</a:t>
                      </a:r>
                    </a:p>
                  </a:txBody>
                  <a:tcPr marL="66371" marR="66371" marT="33186" marB="3318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/>
                        <a:t>Wine Name</a:t>
                      </a:r>
                    </a:p>
                  </a:txBody>
                  <a:tcPr marL="66371" marR="66371" marT="33186" marB="33186"/>
                </a:tc>
                <a:extLst>
                  <a:ext uri="{0D108BD9-81ED-4DB2-BD59-A6C34878D82A}">
                    <a16:rowId xmlns:a16="http://schemas.microsoft.com/office/drawing/2014/main" val="2207131595"/>
                  </a:ext>
                </a:extLst>
              </a:tr>
              <a:tr h="359885">
                <a:tc>
                  <a:txBody>
                    <a:bodyPr/>
                    <a:lstStyle/>
                    <a:p>
                      <a:pPr algn="ctr"/>
                      <a:r>
                        <a:rPr lang="en-BE" sz="1300" dirty="0">
                          <a:effectLst/>
                        </a:rPr>
                        <a:t>18931</a:t>
                      </a:r>
                    </a:p>
                  </a:txBody>
                  <a:tcPr marL="69136" marR="69136" marT="34568" marB="3456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La Grande Année Brut Champagne</a:t>
                      </a:r>
                    </a:p>
                  </a:txBody>
                  <a:tcPr marL="69136" marR="69136" marT="34568" marB="34568" anchor="ctr"/>
                </a:tc>
                <a:extLst>
                  <a:ext uri="{0D108BD9-81ED-4DB2-BD59-A6C34878D82A}">
                    <a16:rowId xmlns:a16="http://schemas.microsoft.com/office/drawing/2014/main" val="1452309302"/>
                  </a:ext>
                </a:extLst>
              </a:tr>
              <a:tr h="359885">
                <a:tc>
                  <a:txBody>
                    <a:bodyPr/>
                    <a:lstStyle/>
                    <a:p>
                      <a:pPr algn="ctr"/>
                      <a:r>
                        <a:rPr lang="en-BE" sz="1300" dirty="0">
                          <a:effectLst/>
                        </a:rPr>
                        <a:t>74304</a:t>
                      </a:r>
                    </a:p>
                  </a:txBody>
                  <a:tcPr marL="69136" marR="69136" marT="34568" marB="3456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Cristal Brut Champagne (Millésimé)</a:t>
                      </a:r>
                    </a:p>
                  </a:txBody>
                  <a:tcPr marL="69136" marR="69136" marT="34568" marB="34568" anchor="ctr"/>
                </a:tc>
                <a:extLst>
                  <a:ext uri="{0D108BD9-81ED-4DB2-BD59-A6C34878D82A}">
                    <a16:rowId xmlns:a16="http://schemas.microsoft.com/office/drawing/2014/main" val="1212669170"/>
                  </a:ext>
                </a:extLst>
              </a:tr>
              <a:tr h="359885">
                <a:tc>
                  <a:txBody>
                    <a:bodyPr/>
                    <a:lstStyle/>
                    <a:p>
                      <a:pPr algn="ctr"/>
                      <a:r>
                        <a:rPr lang="en-BE" sz="1300" dirty="0">
                          <a:effectLst/>
                        </a:rPr>
                        <a:t>79162</a:t>
                      </a:r>
                    </a:p>
                  </a:txBody>
                  <a:tcPr marL="69136" marR="69136" marT="34568" marB="3456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Belle Epoque Brut Champagne</a:t>
                      </a:r>
                    </a:p>
                  </a:txBody>
                  <a:tcPr marL="69136" marR="69136" marT="34568" marB="34568" anchor="ctr"/>
                </a:tc>
                <a:extLst>
                  <a:ext uri="{0D108BD9-81ED-4DB2-BD59-A6C34878D82A}">
                    <a16:rowId xmlns:a16="http://schemas.microsoft.com/office/drawing/2014/main" val="1191992226"/>
                  </a:ext>
                </a:extLst>
              </a:tr>
              <a:tr h="359885">
                <a:tc>
                  <a:txBody>
                    <a:bodyPr/>
                    <a:lstStyle/>
                    <a:p>
                      <a:pPr algn="ctr"/>
                      <a:r>
                        <a:rPr lang="en-BE" sz="1300" dirty="0">
                          <a:effectLst/>
                        </a:rPr>
                        <a:t>79631</a:t>
                      </a:r>
                    </a:p>
                  </a:txBody>
                  <a:tcPr marL="69136" marR="69136" marT="34568" marB="3456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Vintage</a:t>
                      </a:r>
                    </a:p>
                  </a:txBody>
                  <a:tcPr marL="69136" marR="69136" marT="34568" marB="34568" anchor="ctr"/>
                </a:tc>
                <a:extLst>
                  <a:ext uri="{0D108BD9-81ED-4DB2-BD59-A6C34878D82A}">
                    <a16:rowId xmlns:a16="http://schemas.microsoft.com/office/drawing/2014/main" val="1008266367"/>
                  </a:ext>
                </a:extLst>
              </a:tr>
              <a:tr h="359885">
                <a:tc>
                  <a:txBody>
                    <a:bodyPr/>
                    <a:lstStyle/>
                    <a:p>
                      <a:pPr algn="ctr"/>
                      <a:r>
                        <a:rPr lang="en-BE" sz="1300" dirty="0">
                          <a:effectLst/>
                        </a:rPr>
                        <a:t>79836</a:t>
                      </a:r>
                    </a:p>
                  </a:txBody>
                  <a:tcPr marL="69136" marR="69136" marT="34568" marB="3456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La Grande Dame Brut Champagne</a:t>
                      </a:r>
                    </a:p>
                  </a:txBody>
                  <a:tcPr marL="69136" marR="69136" marT="34568" marB="34568" anchor="ctr"/>
                </a:tc>
                <a:extLst>
                  <a:ext uri="{0D108BD9-81ED-4DB2-BD59-A6C34878D82A}">
                    <a16:rowId xmlns:a16="http://schemas.microsoft.com/office/drawing/2014/main" val="34608860"/>
                  </a:ext>
                </a:extLst>
              </a:tr>
              <a:tr h="359885">
                <a:tc>
                  <a:txBody>
                    <a:bodyPr/>
                    <a:lstStyle/>
                    <a:p>
                      <a:pPr algn="ctr"/>
                      <a:r>
                        <a:rPr lang="en-BE" sz="1300" dirty="0">
                          <a:effectLst/>
                        </a:rPr>
                        <a:t>86684</a:t>
                      </a:r>
                    </a:p>
                  </a:txBody>
                  <a:tcPr marL="69136" marR="69136" marT="34568" marB="3456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Brut Champagne</a:t>
                      </a:r>
                    </a:p>
                  </a:txBody>
                  <a:tcPr marL="69136" marR="69136" marT="34568" marB="34568" anchor="ctr"/>
                </a:tc>
                <a:extLst>
                  <a:ext uri="{0D108BD9-81ED-4DB2-BD59-A6C34878D82A}">
                    <a16:rowId xmlns:a16="http://schemas.microsoft.com/office/drawing/2014/main" val="1552720665"/>
                  </a:ext>
                </a:extLst>
              </a:tr>
              <a:tr h="359885">
                <a:tc>
                  <a:txBody>
                    <a:bodyPr/>
                    <a:lstStyle/>
                    <a:p>
                      <a:pPr algn="ctr"/>
                      <a:r>
                        <a:rPr lang="en-BE" sz="1300" dirty="0">
                          <a:effectLst/>
                        </a:rPr>
                        <a:t>1105696</a:t>
                      </a:r>
                    </a:p>
                  </a:txBody>
                  <a:tcPr marL="69136" marR="69136" marT="34568" marB="3456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Trebbiano d'Abruzzo</a:t>
                      </a:r>
                    </a:p>
                  </a:txBody>
                  <a:tcPr marL="69136" marR="69136" marT="34568" marB="34568" anchor="ctr"/>
                </a:tc>
                <a:extLst>
                  <a:ext uri="{0D108BD9-81ED-4DB2-BD59-A6C34878D82A}">
                    <a16:rowId xmlns:a16="http://schemas.microsoft.com/office/drawing/2014/main" val="2222817368"/>
                  </a:ext>
                </a:extLst>
              </a:tr>
              <a:tr h="602961">
                <a:tc>
                  <a:txBody>
                    <a:bodyPr/>
                    <a:lstStyle/>
                    <a:p>
                      <a:pPr algn="ctr"/>
                      <a:r>
                        <a:rPr lang="en-BE" sz="1300" dirty="0">
                          <a:effectLst/>
                        </a:rPr>
                        <a:t>1127349</a:t>
                      </a:r>
                    </a:p>
                  </a:txBody>
                  <a:tcPr marL="69136" marR="69136" marT="34568" marB="3456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Le Mesnil Blanc de Blancs (Cuvée S) Brut Champagne</a:t>
                      </a:r>
                    </a:p>
                  </a:txBody>
                  <a:tcPr marL="69136" marR="69136" marT="34568" marB="34568" anchor="ctr"/>
                </a:tc>
                <a:extLst>
                  <a:ext uri="{0D108BD9-81ED-4DB2-BD59-A6C34878D82A}">
                    <a16:rowId xmlns:a16="http://schemas.microsoft.com/office/drawing/2014/main" val="1592560483"/>
                  </a:ext>
                </a:extLst>
              </a:tr>
              <a:tr h="359885">
                <a:tc>
                  <a:txBody>
                    <a:bodyPr/>
                    <a:lstStyle/>
                    <a:p>
                      <a:pPr algn="ctr"/>
                      <a:r>
                        <a:rPr lang="en-BE" sz="1300" dirty="0">
                          <a:effectLst/>
                        </a:rPr>
                        <a:t>1136950</a:t>
                      </a:r>
                    </a:p>
                  </a:txBody>
                  <a:tcPr marL="69136" marR="69136" marT="34568" marB="3456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Comtes de Champagne Blanc de Blancs</a:t>
                      </a:r>
                    </a:p>
                  </a:txBody>
                  <a:tcPr marL="69136" marR="69136" marT="34568" marB="34568" anchor="ctr"/>
                </a:tc>
                <a:extLst>
                  <a:ext uri="{0D108BD9-81ED-4DB2-BD59-A6C34878D82A}">
                    <a16:rowId xmlns:a16="http://schemas.microsoft.com/office/drawing/2014/main" val="1536947888"/>
                  </a:ext>
                </a:extLst>
              </a:tr>
              <a:tr h="359885">
                <a:tc>
                  <a:txBody>
                    <a:bodyPr/>
                    <a:lstStyle/>
                    <a:p>
                      <a:pPr algn="ctr"/>
                      <a:r>
                        <a:rPr lang="en-BE" sz="1300" dirty="0">
                          <a:effectLst/>
                        </a:rPr>
                        <a:t>1153863</a:t>
                      </a:r>
                    </a:p>
                  </a:txBody>
                  <a:tcPr marL="69136" marR="69136" marT="34568" marB="3456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Sauternes</a:t>
                      </a:r>
                    </a:p>
                  </a:txBody>
                  <a:tcPr marL="69136" marR="69136" marT="34568" marB="34568" anchor="ctr"/>
                </a:tc>
                <a:extLst>
                  <a:ext uri="{0D108BD9-81ED-4DB2-BD59-A6C34878D82A}">
                    <a16:rowId xmlns:a16="http://schemas.microsoft.com/office/drawing/2014/main" val="2182540245"/>
                  </a:ext>
                </a:extLst>
              </a:tr>
              <a:tr h="602961">
                <a:tc>
                  <a:txBody>
                    <a:bodyPr/>
                    <a:lstStyle/>
                    <a:p>
                      <a:pPr algn="ctr"/>
                      <a:r>
                        <a:rPr lang="en-BE" sz="1300" dirty="0">
                          <a:effectLst/>
                        </a:rPr>
                        <a:t>1164702</a:t>
                      </a:r>
                    </a:p>
                  </a:txBody>
                  <a:tcPr marL="69136" marR="69136" marT="34568" marB="3456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R.D Extra Brut Champagne (Récemment Dégorgé)</a:t>
                      </a:r>
                    </a:p>
                  </a:txBody>
                  <a:tcPr marL="69136" marR="69136" marT="34568" marB="34568" anchor="ctr"/>
                </a:tc>
                <a:extLst>
                  <a:ext uri="{0D108BD9-81ED-4DB2-BD59-A6C34878D82A}">
                    <a16:rowId xmlns:a16="http://schemas.microsoft.com/office/drawing/2014/main" val="4186495677"/>
                  </a:ext>
                </a:extLst>
              </a:tr>
              <a:tr h="359885">
                <a:tc>
                  <a:txBody>
                    <a:bodyPr/>
                    <a:lstStyle/>
                    <a:p>
                      <a:pPr algn="ctr"/>
                      <a:r>
                        <a:rPr lang="en-BE" sz="1300" dirty="0">
                          <a:effectLst/>
                        </a:rPr>
                        <a:t>1192720</a:t>
                      </a:r>
                    </a:p>
                  </a:txBody>
                  <a:tcPr marL="69136" marR="69136" marT="34568" marB="3456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Dom </a:t>
                      </a:r>
                      <a:r>
                        <a:rPr lang="en-GB" sz="1300" dirty="0" err="1">
                          <a:effectLst/>
                        </a:rPr>
                        <a:t>Ruinart</a:t>
                      </a:r>
                      <a:r>
                        <a:rPr lang="en-GB" sz="1300" dirty="0">
                          <a:effectLst/>
                        </a:rPr>
                        <a:t> Blanc de Blancs Brut Champagne</a:t>
                      </a:r>
                    </a:p>
                  </a:txBody>
                  <a:tcPr marL="69136" marR="69136" marT="34568" marB="34568" anchor="ctr"/>
                </a:tc>
                <a:extLst>
                  <a:ext uri="{0D108BD9-81ED-4DB2-BD59-A6C34878D82A}">
                    <a16:rowId xmlns:a16="http://schemas.microsoft.com/office/drawing/2014/main" val="996201285"/>
                  </a:ext>
                </a:extLst>
              </a:tr>
              <a:tr h="359885">
                <a:tc>
                  <a:txBody>
                    <a:bodyPr/>
                    <a:lstStyle/>
                    <a:p>
                      <a:pPr algn="ctr"/>
                      <a:r>
                        <a:rPr lang="en-BE" sz="1300" dirty="0">
                          <a:effectLst/>
                        </a:rPr>
                        <a:t>1441099</a:t>
                      </a:r>
                    </a:p>
                  </a:txBody>
                  <a:tcPr marL="69136" marR="69136" marT="34568" marB="3456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Blanc des Millénaires</a:t>
                      </a:r>
                    </a:p>
                  </a:txBody>
                  <a:tcPr marL="69136" marR="69136" marT="34568" marB="34568" anchor="ctr"/>
                </a:tc>
                <a:extLst>
                  <a:ext uri="{0D108BD9-81ED-4DB2-BD59-A6C34878D82A}">
                    <a16:rowId xmlns:a16="http://schemas.microsoft.com/office/drawing/2014/main" val="2340105323"/>
                  </a:ext>
                </a:extLst>
              </a:tr>
              <a:tr h="359885">
                <a:tc>
                  <a:txBody>
                    <a:bodyPr/>
                    <a:lstStyle/>
                    <a:p>
                      <a:pPr algn="ctr"/>
                      <a:r>
                        <a:rPr lang="en-BE" sz="1300" dirty="0">
                          <a:effectLst/>
                        </a:rPr>
                        <a:t>1692390</a:t>
                      </a:r>
                    </a:p>
                  </a:txBody>
                  <a:tcPr marL="69136" marR="69136" marT="34568" marB="3456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Sir Winston Churchill Brut Champagne</a:t>
                      </a:r>
                    </a:p>
                  </a:txBody>
                  <a:tcPr marL="69136" marR="69136" marT="34568" marB="34568" anchor="ctr"/>
                </a:tc>
                <a:extLst>
                  <a:ext uri="{0D108BD9-81ED-4DB2-BD59-A6C34878D82A}">
                    <a16:rowId xmlns:a16="http://schemas.microsoft.com/office/drawing/2014/main" val="625035966"/>
                  </a:ext>
                </a:extLst>
              </a:tr>
              <a:tr h="359885">
                <a:tc>
                  <a:txBody>
                    <a:bodyPr/>
                    <a:lstStyle/>
                    <a:p>
                      <a:pPr algn="ctr"/>
                      <a:r>
                        <a:rPr lang="en-BE" sz="1300" dirty="0">
                          <a:effectLst/>
                        </a:rPr>
                        <a:t>3102815</a:t>
                      </a:r>
                    </a:p>
                  </a:txBody>
                  <a:tcPr marL="69136" marR="69136" marT="34568" marB="3456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>
                          <a:effectLst/>
                        </a:rPr>
                        <a:t>P2 Plénitude Brut Champagne</a:t>
                      </a:r>
                    </a:p>
                  </a:txBody>
                  <a:tcPr marL="69136" marR="69136" marT="34568" marB="34568" anchor="ctr"/>
                </a:tc>
                <a:extLst>
                  <a:ext uri="{0D108BD9-81ED-4DB2-BD59-A6C34878D82A}">
                    <a16:rowId xmlns:a16="http://schemas.microsoft.com/office/drawing/2014/main" val="33762307"/>
                  </a:ext>
                </a:extLst>
              </a:tr>
              <a:tr h="359885">
                <a:tc>
                  <a:txBody>
                    <a:bodyPr/>
                    <a:lstStyle/>
                    <a:p>
                      <a:pPr algn="ctr"/>
                      <a:r>
                        <a:rPr lang="en-BE" sz="1300" dirty="0">
                          <a:effectLst/>
                        </a:rPr>
                        <a:t>3630450</a:t>
                      </a:r>
                    </a:p>
                  </a:txBody>
                  <a:tcPr marL="69136" marR="69136" marT="34568" marB="3456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dirty="0">
                          <a:effectLst/>
                        </a:rPr>
                        <a:t>Cuvée des </a:t>
                      </a:r>
                      <a:r>
                        <a:rPr lang="en-GB" sz="1300" dirty="0" err="1">
                          <a:effectLst/>
                        </a:rPr>
                        <a:t>Enchanteleurs</a:t>
                      </a:r>
                      <a:r>
                        <a:rPr lang="en-GB" sz="1300" dirty="0">
                          <a:effectLst/>
                        </a:rPr>
                        <a:t> Brut Champagne</a:t>
                      </a:r>
                    </a:p>
                  </a:txBody>
                  <a:tcPr marL="69136" marR="69136" marT="34568" marB="34568" anchor="ctr"/>
                </a:tc>
                <a:extLst>
                  <a:ext uri="{0D108BD9-81ED-4DB2-BD59-A6C34878D82A}">
                    <a16:rowId xmlns:a16="http://schemas.microsoft.com/office/drawing/2014/main" val="34548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66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52BF-8981-E965-CCCF-DBC2AF20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704" y="268224"/>
            <a:ext cx="9098280" cy="862584"/>
          </a:xfrm>
        </p:spPr>
        <p:txBody>
          <a:bodyPr/>
          <a:lstStyle/>
          <a:p>
            <a:pPr algn="ctr"/>
            <a:r>
              <a:rPr lang="en-US" sz="54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Most Common grapes?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9821A-3D93-0C59-AC34-64996055E4A6}"/>
              </a:ext>
            </a:extLst>
          </p:cNvPr>
          <p:cNvSpPr txBox="1"/>
          <p:nvPr/>
        </p:nvSpPr>
        <p:spPr>
          <a:xfrm>
            <a:off x="960259" y="5652140"/>
            <a:ext cx="256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Cabernet Sauvignon</a:t>
            </a:r>
          </a:p>
          <a:p>
            <a:pPr algn="ctr"/>
            <a:r>
              <a:rPr lang="en-GB"/>
              <a:t>801751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9AED9-93C6-6ABC-BE6D-8795FD7F8F2B}"/>
              </a:ext>
            </a:extLst>
          </p:cNvPr>
          <p:cNvSpPr txBox="1"/>
          <p:nvPr/>
        </p:nvSpPr>
        <p:spPr>
          <a:xfrm>
            <a:off x="9138105" y="5733804"/>
            <a:ext cx="256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Pinot Noir</a:t>
            </a:r>
          </a:p>
          <a:p>
            <a:pPr algn="ctr"/>
            <a:r>
              <a:rPr lang="en-GB"/>
              <a:t>572334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58C91-639F-C108-1FBF-26CA77BA30D7}"/>
              </a:ext>
            </a:extLst>
          </p:cNvPr>
          <p:cNvSpPr txBox="1"/>
          <p:nvPr/>
        </p:nvSpPr>
        <p:spPr>
          <a:xfrm>
            <a:off x="4811649" y="5410638"/>
            <a:ext cx="2568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Chardonnay</a:t>
            </a:r>
          </a:p>
          <a:p>
            <a:pPr algn="ctr"/>
            <a:r>
              <a:rPr lang="en-GB"/>
              <a:t>604208</a:t>
            </a:r>
            <a:endParaRPr lang="en-GB" dirty="0"/>
          </a:p>
        </p:txBody>
      </p:sp>
      <p:pic>
        <p:nvPicPr>
          <p:cNvPr id="7" name="Picture 8" descr="Buy Chardonnay - Grafted Grape Vines For Sale | Double A Vineyards">
            <a:extLst>
              <a:ext uri="{FF2B5EF4-FFF2-40B4-BE49-F238E27FC236}">
                <a16:creationId xmlns:a16="http://schemas.microsoft.com/office/drawing/2014/main" id="{20466EA9-DF70-1371-ED39-F17627340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 bwMode="auto">
          <a:xfrm>
            <a:off x="372826" y="2163125"/>
            <a:ext cx="3399821" cy="3399821"/>
          </a:xfrm>
          <a:custGeom>
            <a:avLst/>
            <a:gdLst/>
            <a:ahLst/>
            <a:cxnLst/>
            <a:rect l="l" t="t" r="r" b="b"/>
            <a:pathLst>
              <a:path w="3300984" h="3300984">
                <a:moveTo>
                  <a:pt x="1650492" y="185680"/>
                </a:moveTo>
                <a:cubicBezTo>
                  <a:pt x="2459485" y="185680"/>
                  <a:pt x="3115304" y="841499"/>
                  <a:pt x="3115304" y="1650492"/>
                </a:cubicBezTo>
                <a:cubicBezTo>
                  <a:pt x="3115304" y="2459485"/>
                  <a:pt x="2459485" y="3115304"/>
                  <a:pt x="1650492" y="3115304"/>
                </a:cubicBezTo>
                <a:cubicBezTo>
                  <a:pt x="841499" y="3115304"/>
                  <a:pt x="185680" y="2459485"/>
                  <a:pt x="185680" y="1650492"/>
                </a:cubicBezTo>
                <a:cubicBezTo>
                  <a:pt x="185680" y="841499"/>
                  <a:pt x="841499" y="185680"/>
                  <a:pt x="1650492" y="185680"/>
                </a:cubicBezTo>
                <a:close/>
                <a:moveTo>
                  <a:pt x="1650492" y="144418"/>
                </a:moveTo>
                <a:cubicBezTo>
                  <a:pt x="818711" y="144418"/>
                  <a:pt x="144418" y="818711"/>
                  <a:pt x="144418" y="1650492"/>
                </a:cubicBezTo>
                <a:cubicBezTo>
                  <a:pt x="144418" y="2482274"/>
                  <a:pt x="818711" y="3156566"/>
                  <a:pt x="1650492" y="3156566"/>
                </a:cubicBezTo>
                <a:cubicBezTo>
                  <a:pt x="2482274" y="3156566"/>
                  <a:pt x="3156566" y="2482274"/>
                  <a:pt x="3156566" y="1650492"/>
                </a:cubicBezTo>
                <a:cubicBezTo>
                  <a:pt x="3156566" y="818711"/>
                  <a:pt x="2482274" y="144418"/>
                  <a:pt x="1650492" y="144418"/>
                </a:cubicBezTo>
                <a:close/>
                <a:moveTo>
                  <a:pt x="1650492" y="0"/>
                </a:moveTo>
                <a:cubicBezTo>
                  <a:pt x="2562034" y="0"/>
                  <a:pt x="3300984" y="738950"/>
                  <a:pt x="3300984" y="1650492"/>
                </a:cubicBezTo>
                <a:cubicBezTo>
                  <a:pt x="3300984" y="2562034"/>
                  <a:pt x="2562034" y="3300984"/>
                  <a:pt x="1650492" y="3300984"/>
                </a:cubicBezTo>
                <a:cubicBezTo>
                  <a:pt x="738950" y="3300984"/>
                  <a:pt x="0" y="2562034"/>
                  <a:pt x="0" y="1650492"/>
                </a:cubicBezTo>
                <a:cubicBezTo>
                  <a:pt x="0" y="738950"/>
                  <a:pt x="738950" y="0"/>
                  <a:pt x="165049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abernet Sauvignon Wine Grape Vine">
            <a:extLst>
              <a:ext uri="{FF2B5EF4-FFF2-40B4-BE49-F238E27FC236}">
                <a16:creationId xmlns:a16="http://schemas.microsoft.com/office/drawing/2014/main" id="{90037C97-20C1-D702-B4AB-56A43A5B7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/>
        </p:blipFill>
        <p:spPr bwMode="auto">
          <a:xfrm>
            <a:off x="4262917" y="1473716"/>
            <a:ext cx="3778398" cy="3778398"/>
          </a:xfrm>
          <a:custGeom>
            <a:avLst/>
            <a:gdLst/>
            <a:ahLst/>
            <a:cxnLst/>
            <a:rect l="l" t="t" r="r" b="b"/>
            <a:pathLst>
              <a:path w="3300984" h="3300984">
                <a:moveTo>
                  <a:pt x="1650492" y="185680"/>
                </a:moveTo>
                <a:cubicBezTo>
                  <a:pt x="2459485" y="185680"/>
                  <a:pt x="3115304" y="841499"/>
                  <a:pt x="3115304" y="1650492"/>
                </a:cubicBezTo>
                <a:cubicBezTo>
                  <a:pt x="3115304" y="2459485"/>
                  <a:pt x="2459485" y="3115304"/>
                  <a:pt x="1650492" y="3115304"/>
                </a:cubicBezTo>
                <a:cubicBezTo>
                  <a:pt x="841499" y="3115304"/>
                  <a:pt x="185681" y="2459485"/>
                  <a:pt x="185681" y="1650492"/>
                </a:cubicBezTo>
                <a:cubicBezTo>
                  <a:pt x="185681" y="841499"/>
                  <a:pt x="841499" y="185680"/>
                  <a:pt x="1650492" y="185680"/>
                </a:cubicBezTo>
                <a:close/>
                <a:moveTo>
                  <a:pt x="1650492" y="144418"/>
                </a:moveTo>
                <a:cubicBezTo>
                  <a:pt x="818711" y="144418"/>
                  <a:pt x="144418" y="818711"/>
                  <a:pt x="144418" y="1650492"/>
                </a:cubicBezTo>
                <a:cubicBezTo>
                  <a:pt x="144418" y="2482274"/>
                  <a:pt x="818711" y="3156566"/>
                  <a:pt x="1650492" y="3156566"/>
                </a:cubicBezTo>
                <a:cubicBezTo>
                  <a:pt x="2482274" y="3156566"/>
                  <a:pt x="3156566" y="2482274"/>
                  <a:pt x="3156566" y="1650492"/>
                </a:cubicBezTo>
                <a:cubicBezTo>
                  <a:pt x="3156566" y="818711"/>
                  <a:pt x="2482274" y="144418"/>
                  <a:pt x="1650492" y="144418"/>
                </a:cubicBezTo>
                <a:close/>
                <a:moveTo>
                  <a:pt x="1650492" y="0"/>
                </a:moveTo>
                <a:cubicBezTo>
                  <a:pt x="2562034" y="0"/>
                  <a:pt x="3300984" y="738950"/>
                  <a:pt x="3300984" y="1650492"/>
                </a:cubicBezTo>
                <a:cubicBezTo>
                  <a:pt x="3300984" y="2562034"/>
                  <a:pt x="2562034" y="3300984"/>
                  <a:pt x="1650492" y="3300984"/>
                </a:cubicBezTo>
                <a:cubicBezTo>
                  <a:pt x="738951" y="3300984"/>
                  <a:pt x="0" y="2562034"/>
                  <a:pt x="0" y="1650492"/>
                </a:cubicBezTo>
                <a:cubicBezTo>
                  <a:pt x="0" y="738950"/>
                  <a:pt x="738951" y="0"/>
                  <a:pt x="165049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Pinot Noir: Seductive Red Wine - The Ultimate grape Guide">
            <a:extLst>
              <a:ext uri="{FF2B5EF4-FFF2-40B4-BE49-F238E27FC236}">
                <a16:creationId xmlns:a16="http://schemas.microsoft.com/office/drawing/2014/main" id="{F5500D62-43E9-AD33-6CD3-A45C1DDF33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7004"/>
          <a:stretch/>
        </p:blipFill>
        <p:spPr bwMode="auto">
          <a:xfrm>
            <a:off x="8545796" y="2184574"/>
            <a:ext cx="3467566" cy="3467566"/>
          </a:xfrm>
          <a:custGeom>
            <a:avLst/>
            <a:gdLst/>
            <a:ahLst/>
            <a:cxnLst/>
            <a:rect l="l" t="t" r="r" b="b"/>
            <a:pathLst>
              <a:path w="3300984" h="3300984">
                <a:moveTo>
                  <a:pt x="1650492" y="185680"/>
                </a:moveTo>
                <a:cubicBezTo>
                  <a:pt x="2459485" y="185680"/>
                  <a:pt x="3115304" y="841499"/>
                  <a:pt x="3115304" y="1650492"/>
                </a:cubicBezTo>
                <a:cubicBezTo>
                  <a:pt x="3115304" y="2459485"/>
                  <a:pt x="2459485" y="3115304"/>
                  <a:pt x="1650492" y="3115304"/>
                </a:cubicBezTo>
                <a:cubicBezTo>
                  <a:pt x="841499" y="3115304"/>
                  <a:pt x="185681" y="2459485"/>
                  <a:pt x="185681" y="1650492"/>
                </a:cubicBezTo>
                <a:cubicBezTo>
                  <a:pt x="185681" y="841499"/>
                  <a:pt x="841499" y="185680"/>
                  <a:pt x="1650492" y="185680"/>
                </a:cubicBezTo>
                <a:close/>
                <a:moveTo>
                  <a:pt x="1650492" y="144418"/>
                </a:moveTo>
                <a:cubicBezTo>
                  <a:pt x="818711" y="144418"/>
                  <a:pt x="144418" y="818711"/>
                  <a:pt x="144418" y="1650492"/>
                </a:cubicBezTo>
                <a:cubicBezTo>
                  <a:pt x="144418" y="2482274"/>
                  <a:pt x="818711" y="3156566"/>
                  <a:pt x="1650492" y="3156566"/>
                </a:cubicBezTo>
                <a:cubicBezTo>
                  <a:pt x="2482274" y="3156566"/>
                  <a:pt x="3156566" y="2482274"/>
                  <a:pt x="3156566" y="1650492"/>
                </a:cubicBezTo>
                <a:cubicBezTo>
                  <a:pt x="3156566" y="818711"/>
                  <a:pt x="2482274" y="144418"/>
                  <a:pt x="1650492" y="144418"/>
                </a:cubicBezTo>
                <a:close/>
                <a:moveTo>
                  <a:pt x="1650492" y="0"/>
                </a:moveTo>
                <a:cubicBezTo>
                  <a:pt x="2562034" y="0"/>
                  <a:pt x="3300984" y="738950"/>
                  <a:pt x="3300984" y="1650492"/>
                </a:cubicBezTo>
                <a:cubicBezTo>
                  <a:pt x="3300984" y="2562034"/>
                  <a:pt x="2562034" y="3300984"/>
                  <a:pt x="1650492" y="3300984"/>
                </a:cubicBezTo>
                <a:cubicBezTo>
                  <a:pt x="738950" y="3300984"/>
                  <a:pt x="0" y="2562034"/>
                  <a:pt x="0" y="1650492"/>
                </a:cubicBezTo>
                <a:cubicBezTo>
                  <a:pt x="0" y="738950"/>
                  <a:pt x="738950" y="0"/>
                  <a:pt x="165049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10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plot, diagram, screenshot&#10;&#10;Description automatically generated">
            <a:extLst>
              <a:ext uri="{FF2B5EF4-FFF2-40B4-BE49-F238E27FC236}">
                <a16:creationId xmlns:a16="http://schemas.microsoft.com/office/drawing/2014/main" id="{6DF09D1F-72C8-32E4-B337-1AD89C864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643" y="0"/>
            <a:ext cx="10512714" cy="6857632"/>
          </a:xfrm>
        </p:spPr>
      </p:pic>
    </p:spTree>
    <p:extLst>
      <p:ext uri="{BB962C8B-B14F-4D97-AF65-F5344CB8AC3E}">
        <p14:creationId xmlns:p14="http://schemas.microsoft.com/office/powerpoint/2010/main" val="107327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390ABC41-6D4E-6EB0-59C6-339965E26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360" y="0"/>
            <a:ext cx="10513279" cy="6858000"/>
          </a:xfrm>
        </p:spPr>
      </p:pic>
    </p:spTree>
    <p:extLst>
      <p:ext uri="{BB962C8B-B14F-4D97-AF65-F5344CB8AC3E}">
        <p14:creationId xmlns:p14="http://schemas.microsoft.com/office/powerpoint/2010/main" val="2089097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{0C232350-57DF-1D46-9FCF-6653038E9486}tf10001070_mac</Template>
  <TotalTime>208</TotalTime>
  <Words>163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VIVINO MARKET ANALYSIS</vt:lpstr>
      <vt:lpstr>PowerPoint Presentation</vt:lpstr>
      <vt:lpstr>PowerPoint Presentation</vt:lpstr>
      <vt:lpstr>PowerPoint Presentation</vt:lpstr>
      <vt:lpstr>Flavours</vt:lpstr>
      <vt:lpstr>Where to find those flavours?</vt:lpstr>
      <vt:lpstr>Most Common grapes?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VIVINO MARKET ANALYSIS</dc:title>
  <dc:creator>Kardic Said</dc:creator>
  <cp:lastModifiedBy>Kardic Said</cp:lastModifiedBy>
  <cp:revision>9</cp:revision>
  <dcterms:created xsi:type="dcterms:W3CDTF">2023-06-16T08:38:06Z</dcterms:created>
  <dcterms:modified xsi:type="dcterms:W3CDTF">2023-06-16T12:06:39Z</dcterms:modified>
</cp:coreProperties>
</file>