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SemiBold"/>
      <p:regular r:id="rId13"/>
      <p:bold r:id="rId14"/>
    </p:embeddedFont>
    <p:embeddedFont>
      <p:font typeface="Roboto"/>
      <p:regular r:id="rId15"/>
      <p:bold r:id="rId16"/>
      <p:italic r:id="rId17"/>
      <p:boldItalic r:id="rId18"/>
    </p:embeddedFont>
    <p:embeddedFont>
      <p:font typeface="Pacifico"/>
      <p:regular r:id="rId19"/>
    </p:embeddedFont>
    <p:embeddedFont>
      <p:font typeface="Lexend"/>
      <p:regular r:id="rId20"/>
      <p:bold r:id="rId21"/>
    </p:embeddedFont>
    <p:embeddedFont>
      <p:font typeface="Comfortaa"/>
      <p:regular r:id="rId22"/>
      <p:bold r:id="rId23"/>
    </p:embeddedFont>
    <p:embeddedFont>
      <p:font typeface="Lexend Black"/>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regular.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Lexend-bold.fntdata"/><Relationship Id="rId13" Type="http://schemas.openxmlformats.org/officeDocument/2006/relationships/font" Target="fonts/LexendSemiBold-regular.fntdata"/><Relationship Id="rId24" Type="http://schemas.openxmlformats.org/officeDocument/2006/relationships/font" Target="fonts/LexendBlack-bold.fntdata"/><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LexendSemiBold-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acific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43950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43950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d43950d14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d43950d14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d43950d1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d43950d1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d43950d14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d43950d14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d43950d1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d43950d1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d43950d1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d43950d1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7.png"/><Relationship Id="rId11" Type="http://schemas.openxmlformats.org/officeDocument/2006/relationships/image" Target="../media/image3.jpg"/><Relationship Id="rId10" Type="http://schemas.openxmlformats.org/officeDocument/2006/relationships/image" Target="../media/image1.jpg"/><Relationship Id="rId9"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12.jpg"/><Relationship Id="rId7" Type="http://schemas.openxmlformats.org/officeDocument/2006/relationships/image" Target="../media/image2.jpg"/><Relationship Id="rId8"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idx="4294967295" type="ctrTitle"/>
          </p:nvPr>
        </p:nvSpPr>
        <p:spPr>
          <a:xfrm>
            <a:off x="3255600" y="311300"/>
            <a:ext cx="2632800" cy="700500"/>
          </a:xfrm>
          <a:prstGeom prst="rect">
            <a:avLst/>
          </a:prstGeom>
          <a:ln>
            <a:noFill/>
          </a:ln>
          <a:effectLst>
            <a:outerShdw blurRad="57150" rotWithShape="0" algn="bl" dist="19050">
              <a:srgbClr val="000000">
                <a:alpha val="95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1"/>
                </a:solidFill>
                <a:latin typeface="Pacifico"/>
                <a:ea typeface="Pacifico"/>
                <a:cs typeface="Pacifico"/>
                <a:sym typeface="Pacifico"/>
              </a:rPr>
              <a:t>Save your land</a:t>
            </a:r>
            <a:endParaRPr>
              <a:solidFill>
                <a:schemeClr val="lt1"/>
              </a:solidFill>
              <a:latin typeface="Pacifico"/>
              <a:ea typeface="Pacifico"/>
              <a:cs typeface="Pacifico"/>
              <a:sym typeface="Pacifico"/>
            </a:endParaRPr>
          </a:p>
        </p:txBody>
      </p:sp>
      <p:pic>
        <p:nvPicPr>
          <p:cNvPr id="86" name="Google Shape;86;p13"/>
          <p:cNvPicPr preferRelativeResize="0"/>
          <p:nvPr/>
        </p:nvPicPr>
        <p:blipFill>
          <a:blip r:embed="rId4">
            <a:alphaModFix/>
          </a:blip>
          <a:stretch>
            <a:fillRect/>
          </a:stretch>
        </p:blipFill>
        <p:spPr>
          <a:xfrm>
            <a:off x="190938" y="94000"/>
            <a:ext cx="1495375" cy="594750"/>
          </a:xfrm>
          <a:prstGeom prst="rect">
            <a:avLst/>
          </a:prstGeom>
          <a:noFill/>
          <a:ln>
            <a:noFill/>
          </a:ln>
        </p:spPr>
      </p:pic>
      <p:pic>
        <p:nvPicPr>
          <p:cNvPr id="87" name="Google Shape;87;p13"/>
          <p:cNvPicPr preferRelativeResize="0"/>
          <p:nvPr/>
        </p:nvPicPr>
        <p:blipFill>
          <a:blip r:embed="rId5">
            <a:alphaModFix/>
          </a:blip>
          <a:stretch>
            <a:fillRect/>
          </a:stretch>
        </p:blipFill>
        <p:spPr>
          <a:xfrm>
            <a:off x="8324353" y="139938"/>
            <a:ext cx="635571" cy="645525"/>
          </a:xfrm>
          <a:prstGeom prst="rect">
            <a:avLst/>
          </a:prstGeom>
          <a:noFill/>
          <a:ln>
            <a:noFill/>
          </a:ln>
          <a:effectLst>
            <a:outerShdw blurRad="57150" rotWithShape="0" algn="bl" dist="19050">
              <a:srgbClr val="000000"/>
            </a:outerShdw>
          </a:effectLst>
        </p:spPr>
      </p:pic>
      <p:sp>
        <p:nvSpPr>
          <p:cNvPr id="88" name="Google Shape;88;p13"/>
          <p:cNvSpPr txBox="1"/>
          <p:nvPr/>
        </p:nvSpPr>
        <p:spPr>
          <a:xfrm>
            <a:off x="505500" y="1202750"/>
            <a:ext cx="8133000" cy="400200"/>
          </a:xfrm>
          <a:prstGeom prst="rect">
            <a:avLst/>
          </a:prstGeom>
          <a:noFill/>
          <a:ln>
            <a:noFill/>
          </a:ln>
          <a:effectLst>
            <a:outerShdw blurRad="28575" rotWithShape="0" algn="bl" dir="102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latin typeface="Comfortaa"/>
                <a:ea typeface="Comfortaa"/>
                <a:cs typeface="Comfortaa"/>
                <a:sym typeface="Comfortaa"/>
              </a:rPr>
              <a:t>AN APP TO LEARN WHILE PLAYING, RAISING AWARENESS ABOUT THE ENVIRONMENT</a:t>
            </a:r>
            <a:endParaRPr b="1">
              <a:solidFill>
                <a:schemeClr val="lt1"/>
              </a:solidFill>
              <a:latin typeface="Comfortaa"/>
              <a:ea typeface="Comfortaa"/>
              <a:cs typeface="Comfortaa"/>
              <a:sym typeface="Comfortaa"/>
            </a:endParaRPr>
          </a:p>
        </p:txBody>
      </p:sp>
      <p:sp>
        <p:nvSpPr>
          <p:cNvPr id="89" name="Google Shape;89;p13"/>
          <p:cNvSpPr txBox="1"/>
          <p:nvPr/>
        </p:nvSpPr>
        <p:spPr>
          <a:xfrm>
            <a:off x="2997750" y="1602950"/>
            <a:ext cx="3148500" cy="400200"/>
          </a:xfrm>
          <a:prstGeom prst="rect">
            <a:avLst/>
          </a:prstGeom>
          <a:noFill/>
          <a:ln>
            <a:noFill/>
          </a:ln>
          <a:effectLst>
            <a:outerShdw blurRad="57150" rotWithShape="0" algn="bl" dir="660000" dist="19050">
              <a:srgbClr val="000000"/>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EFEFEF"/>
                </a:solidFill>
                <a:latin typeface="Comfortaa"/>
                <a:ea typeface="Comfortaa"/>
                <a:cs typeface="Comfortaa"/>
                <a:sym typeface="Comfortaa"/>
              </a:rPr>
              <a:t>“C</a:t>
            </a:r>
            <a:r>
              <a:rPr b="1" lang="es">
                <a:solidFill>
                  <a:srgbClr val="EFEFEF"/>
                </a:solidFill>
                <a:latin typeface="Comfortaa"/>
                <a:ea typeface="Comfortaa"/>
                <a:cs typeface="Comfortaa"/>
                <a:sym typeface="Comfortaa"/>
              </a:rPr>
              <a:t>hange starts from education”</a:t>
            </a:r>
            <a:endParaRPr b="1">
              <a:solidFill>
                <a:srgbClr val="EFEFEF"/>
              </a:solidFill>
              <a:latin typeface="Comfortaa"/>
              <a:ea typeface="Comfortaa"/>
              <a:cs typeface="Comfortaa"/>
              <a:sym typeface="Comfortaa"/>
            </a:endParaRPr>
          </a:p>
        </p:txBody>
      </p:sp>
      <p:pic>
        <p:nvPicPr>
          <p:cNvPr id="90" name="Google Shape;90;p13"/>
          <p:cNvPicPr preferRelativeResize="0"/>
          <p:nvPr/>
        </p:nvPicPr>
        <p:blipFill rotWithShape="1">
          <a:blip r:embed="rId6">
            <a:alphaModFix/>
          </a:blip>
          <a:srcRect b="20680" l="0" r="0" t="20686"/>
          <a:stretch/>
        </p:blipFill>
        <p:spPr>
          <a:xfrm>
            <a:off x="308280" y="2289187"/>
            <a:ext cx="1062600" cy="1107600"/>
          </a:xfrm>
          <a:prstGeom prst="ellipse">
            <a:avLst/>
          </a:prstGeom>
          <a:noFill/>
          <a:ln>
            <a:noFill/>
          </a:ln>
        </p:spPr>
      </p:pic>
      <p:pic>
        <p:nvPicPr>
          <p:cNvPr id="91" name="Google Shape;91;p13"/>
          <p:cNvPicPr preferRelativeResize="0"/>
          <p:nvPr/>
        </p:nvPicPr>
        <p:blipFill rotWithShape="1">
          <a:blip r:embed="rId7">
            <a:alphaModFix/>
          </a:blip>
          <a:srcRect b="0" l="6247" r="6247" t="0"/>
          <a:stretch/>
        </p:blipFill>
        <p:spPr>
          <a:xfrm>
            <a:off x="1768880" y="2289187"/>
            <a:ext cx="1062600" cy="1107600"/>
          </a:xfrm>
          <a:prstGeom prst="ellipse">
            <a:avLst/>
          </a:prstGeom>
          <a:noFill/>
          <a:ln>
            <a:noFill/>
          </a:ln>
        </p:spPr>
      </p:pic>
      <p:pic>
        <p:nvPicPr>
          <p:cNvPr id="92" name="Google Shape;92;p13"/>
          <p:cNvPicPr preferRelativeResize="0"/>
          <p:nvPr/>
        </p:nvPicPr>
        <p:blipFill rotWithShape="1">
          <a:blip r:embed="rId8">
            <a:alphaModFix/>
          </a:blip>
          <a:srcRect b="10913" l="0" r="0" t="10913"/>
          <a:stretch/>
        </p:blipFill>
        <p:spPr>
          <a:xfrm>
            <a:off x="3229480" y="2289187"/>
            <a:ext cx="1062600" cy="1107600"/>
          </a:xfrm>
          <a:prstGeom prst="ellipse">
            <a:avLst/>
          </a:prstGeom>
          <a:noFill/>
          <a:ln>
            <a:noFill/>
          </a:ln>
        </p:spPr>
      </p:pic>
      <p:pic>
        <p:nvPicPr>
          <p:cNvPr id="93" name="Google Shape;93;p13"/>
          <p:cNvPicPr preferRelativeResize="0"/>
          <p:nvPr/>
        </p:nvPicPr>
        <p:blipFill rotWithShape="1">
          <a:blip r:embed="rId9">
            <a:alphaModFix/>
          </a:blip>
          <a:srcRect b="0" l="14023" r="14023" t="0"/>
          <a:stretch/>
        </p:blipFill>
        <p:spPr>
          <a:xfrm>
            <a:off x="4690080" y="2289187"/>
            <a:ext cx="1062600" cy="1107600"/>
          </a:xfrm>
          <a:prstGeom prst="ellipse">
            <a:avLst/>
          </a:prstGeom>
          <a:noFill/>
          <a:ln>
            <a:noFill/>
          </a:ln>
        </p:spPr>
      </p:pic>
      <p:pic>
        <p:nvPicPr>
          <p:cNvPr id="94" name="Google Shape;94;p13"/>
          <p:cNvPicPr preferRelativeResize="0"/>
          <p:nvPr/>
        </p:nvPicPr>
        <p:blipFill rotWithShape="1">
          <a:blip r:embed="rId10">
            <a:alphaModFix/>
          </a:blip>
          <a:srcRect b="0" l="2033" r="2024" t="0"/>
          <a:stretch/>
        </p:blipFill>
        <p:spPr>
          <a:xfrm>
            <a:off x="6150680" y="2289187"/>
            <a:ext cx="1062600" cy="1107600"/>
          </a:xfrm>
          <a:prstGeom prst="ellipse">
            <a:avLst/>
          </a:prstGeom>
          <a:noFill/>
          <a:ln>
            <a:noFill/>
          </a:ln>
        </p:spPr>
      </p:pic>
      <p:pic>
        <p:nvPicPr>
          <p:cNvPr id="95" name="Google Shape;95;p13"/>
          <p:cNvPicPr preferRelativeResize="0"/>
          <p:nvPr/>
        </p:nvPicPr>
        <p:blipFill rotWithShape="1">
          <a:blip r:embed="rId11">
            <a:alphaModFix/>
          </a:blip>
          <a:srcRect b="20680" l="0" r="0" t="20686"/>
          <a:stretch/>
        </p:blipFill>
        <p:spPr>
          <a:xfrm>
            <a:off x="7611280" y="2289187"/>
            <a:ext cx="1062600" cy="1107600"/>
          </a:xfrm>
          <a:prstGeom prst="ellipse">
            <a:avLst/>
          </a:prstGeom>
          <a:noFill/>
          <a:ln>
            <a:noFill/>
          </a:ln>
        </p:spPr>
      </p:pic>
      <p:sp>
        <p:nvSpPr>
          <p:cNvPr id="96" name="Google Shape;96;p13"/>
          <p:cNvSpPr txBox="1"/>
          <p:nvPr>
            <p:ph idx="4294967295" type="ctrTitle"/>
          </p:nvPr>
        </p:nvSpPr>
        <p:spPr>
          <a:xfrm>
            <a:off x="145100" y="3647425"/>
            <a:ext cx="8967000" cy="534300"/>
          </a:xfrm>
          <a:prstGeom prst="rect">
            <a:avLst/>
          </a:prstGeom>
          <a:ln>
            <a:noFill/>
          </a:ln>
          <a:effectLst>
            <a:outerShdw blurRad="57150" rotWithShape="0" algn="bl" dist="19050">
              <a:srgbClr val="000000">
                <a:alpha val="95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Comfortaa"/>
                <a:ea typeface="Comfortaa"/>
                <a:cs typeface="Comfortaa"/>
                <a:sym typeface="Comfortaa"/>
              </a:rPr>
              <a:t>Take flight: Making the most of </a:t>
            </a:r>
            <a:r>
              <a:rPr lang="es" sz="2100">
                <a:solidFill>
                  <a:schemeClr val="lt1"/>
                </a:solidFill>
                <a:latin typeface="Comfortaa"/>
                <a:ea typeface="Comfortaa"/>
                <a:cs typeface="Comfortaa"/>
                <a:sym typeface="Comfortaa"/>
              </a:rPr>
              <a:t>NASA's</a:t>
            </a:r>
            <a:r>
              <a:rPr lang="es" sz="2100">
                <a:solidFill>
                  <a:schemeClr val="lt1"/>
                </a:solidFill>
                <a:latin typeface="Comfortaa"/>
                <a:ea typeface="Comfortaa"/>
                <a:cs typeface="Comfortaa"/>
                <a:sym typeface="Comfortaa"/>
              </a:rPr>
              <a:t> </a:t>
            </a:r>
            <a:r>
              <a:rPr lang="es" sz="2100">
                <a:solidFill>
                  <a:schemeClr val="lt1"/>
                </a:solidFill>
                <a:latin typeface="Comfortaa"/>
                <a:ea typeface="Comfortaa"/>
                <a:cs typeface="Comfortaa"/>
                <a:sym typeface="Comfortaa"/>
              </a:rPr>
              <a:t>airborne</a:t>
            </a:r>
            <a:r>
              <a:rPr lang="es" sz="2100">
                <a:solidFill>
                  <a:schemeClr val="lt1"/>
                </a:solidFill>
                <a:latin typeface="Comfortaa"/>
                <a:ea typeface="Comfortaa"/>
                <a:cs typeface="Comfortaa"/>
                <a:sym typeface="Comfortaa"/>
              </a:rPr>
              <a:t> data challenge</a:t>
            </a:r>
            <a:endParaRPr sz="2100">
              <a:solidFill>
                <a:schemeClr val="lt1"/>
              </a:solidFill>
              <a:latin typeface="Comfortaa"/>
              <a:ea typeface="Comfortaa"/>
              <a:cs typeface="Comfortaa"/>
              <a:sym typeface="Comfortaa"/>
            </a:endParaRPr>
          </a:p>
        </p:txBody>
      </p:sp>
      <p:sp>
        <p:nvSpPr>
          <p:cNvPr id="97" name="Google Shape;97;p13"/>
          <p:cNvSpPr txBox="1"/>
          <p:nvPr/>
        </p:nvSpPr>
        <p:spPr>
          <a:xfrm>
            <a:off x="2344200" y="4567200"/>
            <a:ext cx="4455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F3F3F3"/>
                </a:solidFill>
                <a:latin typeface="Lexend SemiBold"/>
                <a:ea typeface="Lexend SemiBold"/>
                <a:cs typeface="Lexend SemiBold"/>
                <a:sym typeface="Lexend SemiBold"/>
              </a:rPr>
              <a:t>Team web site: </a:t>
            </a:r>
            <a:r>
              <a:rPr lang="es" sz="1700">
                <a:solidFill>
                  <a:srgbClr val="F3F3F3"/>
                </a:solidFill>
                <a:latin typeface="Lexend SemiBold"/>
                <a:ea typeface="Lexend SemiBold"/>
                <a:cs typeface="Lexend SemiBold"/>
                <a:sym typeface="Lexend SemiBold"/>
              </a:rPr>
              <a:t>https://bit.ly/3Sx7vgS</a:t>
            </a:r>
            <a:endParaRPr sz="1700">
              <a:solidFill>
                <a:srgbClr val="F3F3F3"/>
              </a:solidFill>
              <a:latin typeface="Lexend SemiBold"/>
              <a:ea typeface="Lexend SemiBold"/>
              <a:cs typeface="Lexend SemiBold"/>
              <a:sym typeface="Lexend SemiBold"/>
            </a:endParaRPr>
          </a:p>
        </p:txBody>
      </p:sp>
      <p:sp>
        <p:nvSpPr>
          <p:cNvPr id="98" name="Google Shape;98;p13"/>
          <p:cNvSpPr txBox="1"/>
          <p:nvPr/>
        </p:nvSpPr>
        <p:spPr>
          <a:xfrm>
            <a:off x="2870000" y="4181725"/>
            <a:ext cx="3517200" cy="400200"/>
          </a:xfrm>
          <a:prstGeom prst="rect">
            <a:avLst/>
          </a:prstGeom>
          <a:noFill/>
          <a:ln>
            <a:noFill/>
          </a:ln>
          <a:effectLst>
            <a:outerShdw blurRad="57150" rotWithShape="0" algn="bl" dir="5400000" dist="19050">
              <a:srgbClr val="000000">
                <a:alpha val="92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3F3F3"/>
                </a:solidFill>
                <a:latin typeface="Lexend Black"/>
                <a:ea typeface="Lexend Black"/>
                <a:cs typeface="Lexend Black"/>
                <a:sym typeface="Lexend Black"/>
              </a:rPr>
              <a:t>San Francisco, Córdoba, Argentina</a:t>
            </a:r>
            <a:endParaRPr>
              <a:solidFill>
                <a:srgbClr val="F3F3F3"/>
              </a:solidFill>
              <a:latin typeface="Lexend Black"/>
              <a:ea typeface="Lexend Black"/>
              <a:cs typeface="Lexend Black"/>
              <a:sym typeface="Lexend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About our project</a:t>
            </a:r>
            <a:endParaRPr b="1">
              <a:latin typeface="Comfortaa"/>
              <a:ea typeface="Comfortaa"/>
              <a:cs typeface="Comfortaa"/>
              <a:sym typeface="Comfortaa"/>
            </a:endParaRPr>
          </a:p>
        </p:txBody>
      </p:sp>
      <p:sp>
        <p:nvSpPr>
          <p:cNvPr id="104" name="Google Shape;104;p14"/>
          <p:cNvSpPr txBox="1"/>
          <p:nvPr/>
        </p:nvSpPr>
        <p:spPr>
          <a:xfrm>
            <a:off x="615525" y="976350"/>
            <a:ext cx="79875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We are a group of Electronic Engineering students, and we have the help of one of our highschool teachers.</a:t>
            </a:r>
            <a:endParaRPr b="1">
              <a:solidFill>
                <a:srgbClr val="F3F3F3"/>
              </a:solidFill>
              <a:latin typeface="Comfortaa"/>
              <a:ea typeface="Comfortaa"/>
              <a:cs typeface="Comfortaa"/>
              <a:sym typeface="Comfortaa"/>
            </a:endParaRPr>
          </a:p>
          <a:p>
            <a:pPr indent="0" lvl="0" marL="457200" rtl="0" algn="l">
              <a:spcBef>
                <a:spcPts val="0"/>
              </a:spcBef>
              <a:spcAft>
                <a:spcPts val="0"/>
              </a:spcAft>
              <a:buNone/>
            </a:pPr>
            <a:r>
              <a:t/>
            </a:r>
            <a:endParaRPr b="1">
              <a:solidFill>
                <a:srgbClr val="F3F3F3"/>
              </a:solidFill>
              <a:latin typeface="Comfortaa"/>
              <a:ea typeface="Comfortaa"/>
              <a:cs typeface="Comfortaa"/>
              <a:sym typeface="Comfortaa"/>
            </a:endParaRPr>
          </a:p>
          <a:p>
            <a:pPr indent="-317500" lvl="1" marL="9144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We have knowledge in programming and circuit creation.</a:t>
            </a:r>
            <a:endParaRPr b="1">
              <a:solidFill>
                <a:srgbClr val="F3F3F3"/>
              </a:solidFill>
              <a:latin typeface="Comfortaa"/>
              <a:ea typeface="Comfortaa"/>
              <a:cs typeface="Comfortaa"/>
              <a:sym typeface="Comfortaa"/>
            </a:endParaRPr>
          </a:p>
          <a:p>
            <a:pPr indent="0" lvl="0" marL="0" rtl="0" algn="l">
              <a:spcBef>
                <a:spcPts val="0"/>
              </a:spcBef>
              <a:spcAft>
                <a:spcPts val="0"/>
              </a:spcAft>
              <a:buNone/>
            </a:pPr>
            <a:r>
              <a:t/>
            </a:r>
            <a:endParaRPr b="1">
              <a:solidFill>
                <a:srgbClr val="F3F3F3"/>
              </a:solidFill>
              <a:latin typeface="Comfortaa"/>
              <a:ea typeface="Comfortaa"/>
              <a:cs typeface="Comfortaa"/>
              <a:sym typeface="Comfortaa"/>
            </a:endParaRPr>
          </a:p>
          <a:p>
            <a:pPr indent="-317500" lvl="0" marL="4572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To all of us it seemed a great opportunity to educate about a problem that affects us in the day to day.</a:t>
            </a:r>
            <a:endParaRPr b="1">
              <a:solidFill>
                <a:srgbClr val="F3F3F3"/>
              </a:solidFill>
              <a:latin typeface="Comfortaa"/>
              <a:ea typeface="Comfortaa"/>
              <a:cs typeface="Comfortaa"/>
              <a:sym typeface="Comfortaa"/>
            </a:endParaRPr>
          </a:p>
          <a:p>
            <a:pPr indent="0" lvl="0" marL="457200" rtl="0" algn="l">
              <a:spcBef>
                <a:spcPts val="0"/>
              </a:spcBef>
              <a:spcAft>
                <a:spcPts val="0"/>
              </a:spcAft>
              <a:buNone/>
            </a:pPr>
            <a:r>
              <a:t/>
            </a:r>
            <a:endParaRPr b="1">
              <a:solidFill>
                <a:srgbClr val="F3F3F3"/>
              </a:solidFill>
              <a:latin typeface="Comfortaa"/>
              <a:ea typeface="Comfortaa"/>
              <a:cs typeface="Comfortaa"/>
              <a:sym typeface="Comfortaa"/>
            </a:endParaRPr>
          </a:p>
          <a:p>
            <a:pPr indent="-317500" lvl="1" marL="9144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Wildfires are a huge issue for high density area of forests and mountains.</a:t>
            </a:r>
            <a:endParaRPr b="1">
              <a:solidFill>
                <a:srgbClr val="F3F3F3"/>
              </a:solidFill>
              <a:latin typeface="Comfortaa"/>
              <a:ea typeface="Comfortaa"/>
              <a:cs typeface="Comfortaa"/>
              <a:sym typeface="Comfortaa"/>
            </a:endParaRPr>
          </a:p>
          <a:p>
            <a:pPr indent="-317500" lvl="1" marL="9144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The information obtained through NASA Airborne is of a giant didactic value.</a:t>
            </a:r>
            <a:endParaRPr b="1">
              <a:solidFill>
                <a:srgbClr val="F3F3F3"/>
              </a:solidFill>
              <a:latin typeface="Comfortaa"/>
              <a:ea typeface="Comfortaa"/>
              <a:cs typeface="Comfortaa"/>
              <a:sym typeface="Comfortaa"/>
            </a:endParaRPr>
          </a:p>
          <a:p>
            <a:pPr indent="0" lvl="0" marL="914400" rtl="0" algn="l">
              <a:spcBef>
                <a:spcPts val="0"/>
              </a:spcBef>
              <a:spcAft>
                <a:spcPts val="0"/>
              </a:spcAft>
              <a:buNone/>
            </a:pPr>
            <a:r>
              <a:t/>
            </a:r>
            <a:endParaRPr b="1">
              <a:solidFill>
                <a:srgbClr val="F3F3F3"/>
              </a:solidFill>
              <a:latin typeface="Comfortaa"/>
              <a:ea typeface="Comfortaa"/>
              <a:cs typeface="Comfortaa"/>
              <a:sym typeface="Comfortaa"/>
            </a:endParaRPr>
          </a:p>
          <a:p>
            <a:pPr indent="-317500" lvl="0" marL="457200" rtl="0" algn="l">
              <a:spcBef>
                <a:spcPts val="0"/>
              </a:spcBef>
              <a:spcAft>
                <a:spcPts val="0"/>
              </a:spcAft>
              <a:buClr>
                <a:srgbClr val="F3F3F3"/>
              </a:buClr>
              <a:buSzPts val="1400"/>
              <a:buFont typeface="Comfortaa"/>
              <a:buChar char="■"/>
            </a:pPr>
            <a:r>
              <a:rPr b="1" lang="es">
                <a:solidFill>
                  <a:srgbClr val="F3F3F3"/>
                </a:solidFill>
                <a:latin typeface="Comfortaa"/>
                <a:ea typeface="Comfortaa"/>
                <a:cs typeface="Comfortaa"/>
                <a:sym typeface="Comfortaa"/>
              </a:rPr>
              <a:t>Our goal is to educate the youth through interactive and didactic games, to form minds with environmental awareness and responsibility.</a:t>
            </a:r>
            <a:endParaRPr b="1">
              <a:solidFill>
                <a:srgbClr val="F3F3F3"/>
              </a:solidFill>
              <a:latin typeface="Comfortaa"/>
              <a:ea typeface="Comfortaa"/>
              <a:cs typeface="Comfortaa"/>
              <a:sym typeface="Comfortaa"/>
            </a:endParaRPr>
          </a:p>
          <a:p>
            <a:pPr indent="0" lvl="0" marL="914400" rtl="0" algn="l">
              <a:spcBef>
                <a:spcPts val="0"/>
              </a:spcBef>
              <a:spcAft>
                <a:spcPts val="0"/>
              </a:spcAft>
              <a:buNone/>
            </a:pPr>
            <a:r>
              <a:t/>
            </a:r>
            <a:endParaRPr b="1">
              <a:solidFill>
                <a:srgbClr val="F3F3F3"/>
              </a:solidFill>
              <a:latin typeface="Comfortaa"/>
              <a:ea typeface="Comfortaa"/>
              <a:cs typeface="Comfortaa"/>
              <a:sym typeface="Comfortaa"/>
            </a:endParaRPr>
          </a:p>
          <a:p>
            <a:pPr indent="0" lvl="0" marL="457200" rtl="0" algn="l">
              <a:spcBef>
                <a:spcPts val="0"/>
              </a:spcBef>
              <a:spcAft>
                <a:spcPts val="0"/>
              </a:spcAft>
              <a:buNone/>
            </a:pPr>
            <a:r>
              <a:t/>
            </a:r>
            <a:endParaRPr b="1">
              <a:solidFill>
                <a:srgbClr val="F3F3F3"/>
              </a:solidFill>
              <a:latin typeface="Comfortaa"/>
              <a:ea typeface="Comfortaa"/>
              <a:cs typeface="Comfortaa"/>
              <a:sym typeface="Comfortaa"/>
            </a:endParaRPr>
          </a:p>
          <a:p>
            <a:pPr indent="0" lvl="0" marL="0" rtl="0" algn="l">
              <a:spcBef>
                <a:spcPts val="0"/>
              </a:spcBef>
              <a:spcAft>
                <a:spcPts val="0"/>
              </a:spcAft>
              <a:buNone/>
            </a:pPr>
            <a:r>
              <a:rPr b="1" lang="es">
                <a:solidFill>
                  <a:srgbClr val="F3F3F3"/>
                </a:solidFill>
                <a:latin typeface="Comfortaa"/>
                <a:ea typeface="Comfortaa"/>
                <a:cs typeface="Comfortaa"/>
                <a:sym typeface="Comfortaa"/>
              </a:rPr>
              <a:t>	</a:t>
            </a:r>
            <a:endParaRPr b="1">
              <a:solidFill>
                <a:srgbClr val="F3F3F3"/>
              </a:solidFill>
              <a:latin typeface="Comfortaa"/>
              <a:ea typeface="Comfortaa"/>
              <a:cs typeface="Comfortaa"/>
              <a:sym typeface="Comfortaa"/>
            </a:endParaRPr>
          </a:p>
        </p:txBody>
      </p:sp>
      <p:pic>
        <p:nvPicPr>
          <p:cNvPr id="105" name="Google Shape;105;p14"/>
          <p:cNvPicPr preferRelativeResize="0"/>
          <p:nvPr/>
        </p:nvPicPr>
        <p:blipFill>
          <a:blip r:embed="rId3">
            <a:alphaModFix/>
          </a:blip>
          <a:stretch>
            <a:fillRect/>
          </a:stretch>
        </p:blipFill>
        <p:spPr>
          <a:xfrm>
            <a:off x="7124500" y="0"/>
            <a:ext cx="2019500" cy="101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Save your land app</a:t>
            </a:r>
            <a:endParaRPr b="1">
              <a:latin typeface="Comfortaa"/>
              <a:ea typeface="Comfortaa"/>
              <a:cs typeface="Comfortaa"/>
              <a:sym typeface="Comfortaa"/>
            </a:endParaRPr>
          </a:p>
        </p:txBody>
      </p:sp>
      <p:sp>
        <p:nvSpPr>
          <p:cNvPr id="111" name="Google Shape;111;p15"/>
          <p:cNvSpPr txBox="1"/>
          <p:nvPr/>
        </p:nvSpPr>
        <p:spPr>
          <a:xfrm>
            <a:off x="360825" y="940975"/>
            <a:ext cx="6367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EFEFEF"/>
              </a:buClr>
              <a:buSzPts val="1400"/>
              <a:buFont typeface="Roboto"/>
              <a:buChar char="■"/>
            </a:pPr>
            <a:r>
              <a:rPr lang="es">
                <a:solidFill>
                  <a:srgbClr val="EFEFEF"/>
                </a:solidFill>
                <a:latin typeface="Roboto"/>
                <a:ea typeface="Roboto"/>
                <a:cs typeface="Roboto"/>
                <a:sym typeface="Roboto"/>
              </a:rPr>
              <a:t>The information obtained by NASA, however useful, feels very distant for the average person.</a:t>
            </a:r>
            <a:endParaRPr>
              <a:solidFill>
                <a:srgbClr val="EFEFEF"/>
              </a:solidFill>
              <a:latin typeface="Roboto"/>
              <a:ea typeface="Roboto"/>
              <a:cs typeface="Roboto"/>
              <a:sym typeface="Roboto"/>
            </a:endParaRPr>
          </a:p>
          <a:p>
            <a:pPr indent="0" lvl="0" marL="457200" rtl="0" algn="l">
              <a:spcBef>
                <a:spcPts val="0"/>
              </a:spcBef>
              <a:spcAft>
                <a:spcPts val="0"/>
              </a:spcAft>
              <a:buNone/>
            </a:pPr>
            <a:r>
              <a:t/>
            </a:r>
            <a:endParaRPr>
              <a:solidFill>
                <a:srgbClr val="EFEFEF"/>
              </a:solidFill>
              <a:latin typeface="Roboto"/>
              <a:ea typeface="Roboto"/>
              <a:cs typeface="Roboto"/>
              <a:sym typeface="Roboto"/>
            </a:endParaRPr>
          </a:p>
          <a:p>
            <a:pPr indent="-317500" lvl="1" marL="914400" rtl="0" algn="l">
              <a:spcBef>
                <a:spcPts val="0"/>
              </a:spcBef>
              <a:spcAft>
                <a:spcPts val="0"/>
              </a:spcAft>
              <a:buClr>
                <a:srgbClr val="EFEFEF"/>
              </a:buClr>
              <a:buSzPts val="1400"/>
              <a:buFont typeface="Roboto"/>
              <a:buChar char="○"/>
            </a:pPr>
            <a:r>
              <a:rPr lang="es">
                <a:solidFill>
                  <a:srgbClr val="EFEFEF"/>
                </a:solidFill>
                <a:latin typeface="Roboto"/>
                <a:ea typeface="Roboto"/>
                <a:cs typeface="Roboto"/>
                <a:sym typeface="Roboto"/>
              </a:rPr>
              <a:t>For that same reason we made the game very didactic and easy to play, without forgetting to give as much useful information as possible. </a:t>
            </a:r>
            <a:endParaRPr>
              <a:solidFill>
                <a:srgbClr val="EFEFEF"/>
              </a:solidFill>
              <a:latin typeface="Roboto"/>
              <a:ea typeface="Roboto"/>
              <a:cs typeface="Roboto"/>
              <a:sym typeface="Roboto"/>
            </a:endParaRPr>
          </a:p>
          <a:p>
            <a:pPr indent="0" lvl="0" marL="914400" rtl="0" algn="l">
              <a:spcBef>
                <a:spcPts val="0"/>
              </a:spcBef>
              <a:spcAft>
                <a:spcPts val="0"/>
              </a:spcAft>
              <a:buNone/>
            </a:pPr>
            <a:r>
              <a:t/>
            </a:r>
            <a:endParaRPr>
              <a:solidFill>
                <a:srgbClr val="EFEFEF"/>
              </a:solidFill>
              <a:latin typeface="Roboto"/>
              <a:ea typeface="Roboto"/>
              <a:cs typeface="Roboto"/>
              <a:sym typeface="Roboto"/>
            </a:endParaRPr>
          </a:p>
          <a:p>
            <a:pPr indent="-317500" lvl="0" marL="457200" rtl="0" algn="l">
              <a:spcBef>
                <a:spcPts val="0"/>
              </a:spcBef>
              <a:spcAft>
                <a:spcPts val="0"/>
              </a:spcAft>
              <a:buClr>
                <a:srgbClr val="EFEFEF"/>
              </a:buClr>
              <a:buSzPts val="1400"/>
              <a:buFont typeface="Roboto"/>
              <a:buChar char="■"/>
            </a:pPr>
            <a:r>
              <a:rPr lang="es">
                <a:solidFill>
                  <a:srgbClr val="EFEFEF"/>
                </a:solidFill>
                <a:latin typeface="Roboto"/>
                <a:ea typeface="Roboto"/>
                <a:cs typeface="Roboto"/>
                <a:sym typeface="Roboto"/>
              </a:rPr>
              <a:t>To get the most out of the information we decided to make an adaptation of the FIREX-AQ data towards a local problem, using CONAE data in a complementary way.</a:t>
            </a:r>
            <a:endParaRPr>
              <a:solidFill>
                <a:srgbClr val="EFEFEF"/>
              </a:solidFill>
              <a:latin typeface="Roboto"/>
              <a:ea typeface="Roboto"/>
              <a:cs typeface="Roboto"/>
              <a:sym typeface="Roboto"/>
            </a:endParaRPr>
          </a:p>
        </p:txBody>
      </p:sp>
      <p:pic>
        <p:nvPicPr>
          <p:cNvPr id="112" name="Google Shape;112;p15"/>
          <p:cNvPicPr preferRelativeResize="0"/>
          <p:nvPr/>
        </p:nvPicPr>
        <p:blipFill>
          <a:blip r:embed="rId3">
            <a:alphaModFix/>
          </a:blip>
          <a:stretch>
            <a:fillRect/>
          </a:stretch>
        </p:blipFill>
        <p:spPr>
          <a:xfrm>
            <a:off x="1300475" y="3213825"/>
            <a:ext cx="5897600" cy="1529475"/>
          </a:xfrm>
          <a:prstGeom prst="rect">
            <a:avLst/>
          </a:prstGeom>
          <a:noFill/>
          <a:ln>
            <a:noFill/>
          </a:ln>
        </p:spPr>
      </p:pic>
      <p:sp>
        <p:nvSpPr>
          <p:cNvPr id="113" name="Google Shape;113;p15"/>
          <p:cNvSpPr txBox="1"/>
          <p:nvPr/>
        </p:nvSpPr>
        <p:spPr>
          <a:xfrm>
            <a:off x="2582350" y="3268625"/>
            <a:ext cx="29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3F3F3"/>
              </a:solidFill>
              <a:latin typeface="Roboto"/>
              <a:ea typeface="Roboto"/>
              <a:cs typeface="Roboto"/>
              <a:sym typeface="Roboto"/>
            </a:endParaRPr>
          </a:p>
        </p:txBody>
      </p:sp>
      <p:sp>
        <p:nvSpPr>
          <p:cNvPr id="114" name="Google Shape;114;p15"/>
          <p:cNvSpPr txBox="1"/>
          <p:nvPr/>
        </p:nvSpPr>
        <p:spPr>
          <a:xfrm>
            <a:off x="2201100" y="4743300"/>
            <a:ext cx="43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Lexend"/>
                <a:ea typeface="Lexend"/>
                <a:cs typeface="Lexend"/>
                <a:sym typeface="Lexend"/>
              </a:rPr>
              <a:t>Wildfires progress in Córdoba through years</a:t>
            </a:r>
            <a:endParaRPr b="1">
              <a:solidFill>
                <a:srgbClr val="FFFFFF"/>
              </a:solidFill>
              <a:latin typeface="Lexend"/>
              <a:ea typeface="Lexend"/>
              <a:cs typeface="Lexend"/>
              <a:sym typeface="Lexend"/>
            </a:endParaRPr>
          </a:p>
        </p:txBody>
      </p:sp>
      <p:pic>
        <p:nvPicPr>
          <p:cNvPr id="115" name="Google Shape;115;p15"/>
          <p:cNvPicPr preferRelativeResize="0"/>
          <p:nvPr/>
        </p:nvPicPr>
        <p:blipFill>
          <a:blip r:embed="rId4">
            <a:alphaModFix/>
          </a:blip>
          <a:stretch>
            <a:fillRect/>
          </a:stretch>
        </p:blipFill>
        <p:spPr>
          <a:xfrm>
            <a:off x="7365000" y="1011525"/>
            <a:ext cx="1779000" cy="2047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About our app</a:t>
            </a:r>
            <a:endParaRPr b="1">
              <a:latin typeface="Comfortaa"/>
              <a:ea typeface="Comfortaa"/>
              <a:cs typeface="Comfortaa"/>
              <a:sym typeface="Comfortaa"/>
            </a:endParaRPr>
          </a:p>
        </p:txBody>
      </p:sp>
      <p:pic>
        <p:nvPicPr>
          <p:cNvPr id="121" name="Google Shape;121;p16"/>
          <p:cNvPicPr preferRelativeResize="0"/>
          <p:nvPr/>
        </p:nvPicPr>
        <p:blipFill>
          <a:blip r:embed="rId3">
            <a:alphaModFix/>
          </a:blip>
          <a:stretch>
            <a:fillRect/>
          </a:stretch>
        </p:blipFill>
        <p:spPr>
          <a:xfrm>
            <a:off x="2115363" y="1582275"/>
            <a:ext cx="4913274" cy="3154124"/>
          </a:xfrm>
          <a:prstGeom prst="rect">
            <a:avLst/>
          </a:prstGeom>
          <a:noFill/>
          <a:ln>
            <a:noFill/>
          </a:ln>
        </p:spPr>
      </p:pic>
      <p:sp>
        <p:nvSpPr>
          <p:cNvPr id="122" name="Google Shape;122;p16"/>
          <p:cNvSpPr txBox="1"/>
          <p:nvPr/>
        </p:nvSpPr>
        <p:spPr>
          <a:xfrm>
            <a:off x="138225" y="700425"/>
            <a:ext cx="6176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Char char="■"/>
            </a:pPr>
            <a:r>
              <a:rPr lang="es">
                <a:solidFill>
                  <a:srgbClr val="FFFFFF"/>
                </a:solidFill>
                <a:latin typeface="Roboto"/>
                <a:ea typeface="Roboto"/>
                <a:cs typeface="Roboto"/>
                <a:sym typeface="Roboto"/>
              </a:rPr>
              <a:t>This Q&amp;A game teaches the player through multiple challenges, such as testing their knowledge about wildfires, their effects on the environment, and local wildlife.</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About our game</a:t>
            </a:r>
            <a:endParaRPr b="1">
              <a:latin typeface="Comfortaa"/>
              <a:ea typeface="Comfortaa"/>
              <a:cs typeface="Comfortaa"/>
              <a:sym typeface="Comfortaa"/>
            </a:endParaRPr>
          </a:p>
        </p:txBody>
      </p:sp>
      <p:pic>
        <p:nvPicPr>
          <p:cNvPr id="128" name="Google Shape;128;p17"/>
          <p:cNvPicPr preferRelativeResize="0"/>
          <p:nvPr/>
        </p:nvPicPr>
        <p:blipFill>
          <a:blip r:embed="rId3">
            <a:alphaModFix/>
          </a:blip>
          <a:stretch>
            <a:fillRect/>
          </a:stretch>
        </p:blipFill>
        <p:spPr>
          <a:xfrm>
            <a:off x="449550" y="792375"/>
            <a:ext cx="2881806" cy="4156250"/>
          </a:xfrm>
          <a:prstGeom prst="rect">
            <a:avLst/>
          </a:prstGeom>
          <a:noFill/>
          <a:ln>
            <a:noFill/>
          </a:ln>
        </p:spPr>
      </p:pic>
      <p:pic>
        <p:nvPicPr>
          <p:cNvPr id="129" name="Google Shape;129;p17"/>
          <p:cNvPicPr preferRelativeResize="0"/>
          <p:nvPr/>
        </p:nvPicPr>
        <p:blipFill>
          <a:blip r:embed="rId4">
            <a:alphaModFix/>
          </a:blip>
          <a:stretch>
            <a:fillRect/>
          </a:stretch>
        </p:blipFill>
        <p:spPr>
          <a:xfrm>
            <a:off x="4294500" y="2865150"/>
            <a:ext cx="3669626" cy="2083476"/>
          </a:xfrm>
          <a:prstGeom prst="rect">
            <a:avLst/>
          </a:prstGeom>
          <a:noFill/>
          <a:ln>
            <a:noFill/>
          </a:ln>
        </p:spPr>
      </p:pic>
      <p:sp>
        <p:nvSpPr>
          <p:cNvPr id="130" name="Google Shape;130;p17"/>
          <p:cNvSpPr txBox="1"/>
          <p:nvPr/>
        </p:nvSpPr>
        <p:spPr>
          <a:xfrm>
            <a:off x="3393775" y="1013150"/>
            <a:ext cx="4867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Roboto"/>
              <a:buChar char="■"/>
            </a:pPr>
            <a:r>
              <a:rPr lang="es">
                <a:solidFill>
                  <a:srgbClr val="F3F3F3"/>
                </a:solidFill>
                <a:latin typeface="Roboto"/>
                <a:ea typeface="Roboto"/>
                <a:cs typeface="Roboto"/>
                <a:sym typeface="Roboto"/>
              </a:rPr>
              <a:t>The game consists of a progress system in which the player solves certain problems to ensure that our friends, the animals, can remain in their habitats without having to suffer the consequences of wildfires. To advance in levels, different problems will occur along the way, every certain number of levels, you will advance from zone. </a:t>
            </a:r>
            <a:endParaRPr>
              <a:solidFill>
                <a:srgbClr val="F3F3F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About the characters</a:t>
            </a:r>
            <a:endParaRPr b="1">
              <a:latin typeface="Comfortaa"/>
              <a:ea typeface="Comfortaa"/>
              <a:cs typeface="Comfortaa"/>
              <a:sym typeface="Comfortaa"/>
            </a:endParaRPr>
          </a:p>
        </p:txBody>
      </p:sp>
      <p:pic>
        <p:nvPicPr>
          <p:cNvPr id="136" name="Google Shape;136;p18"/>
          <p:cNvPicPr preferRelativeResize="0"/>
          <p:nvPr/>
        </p:nvPicPr>
        <p:blipFill>
          <a:blip r:embed="rId3">
            <a:alphaModFix/>
          </a:blip>
          <a:stretch>
            <a:fillRect/>
          </a:stretch>
        </p:blipFill>
        <p:spPr>
          <a:xfrm>
            <a:off x="460650" y="2536317"/>
            <a:ext cx="3936925" cy="2362800"/>
          </a:xfrm>
          <a:prstGeom prst="rect">
            <a:avLst/>
          </a:prstGeom>
          <a:noFill/>
          <a:ln>
            <a:noFill/>
          </a:ln>
        </p:spPr>
      </p:pic>
      <p:pic>
        <p:nvPicPr>
          <p:cNvPr id="137" name="Google Shape;137;p18"/>
          <p:cNvPicPr preferRelativeResize="0"/>
          <p:nvPr/>
        </p:nvPicPr>
        <p:blipFill>
          <a:blip r:embed="rId4">
            <a:alphaModFix/>
          </a:blip>
          <a:stretch>
            <a:fillRect/>
          </a:stretch>
        </p:blipFill>
        <p:spPr>
          <a:xfrm>
            <a:off x="4689000" y="2536317"/>
            <a:ext cx="3936925" cy="2362808"/>
          </a:xfrm>
          <a:prstGeom prst="rect">
            <a:avLst/>
          </a:prstGeom>
          <a:noFill/>
          <a:ln>
            <a:noFill/>
          </a:ln>
        </p:spPr>
      </p:pic>
      <p:sp>
        <p:nvSpPr>
          <p:cNvPr id="138" name="Google Shape;138;p18"/>
          <p:cNvSpPr txBox="1"/>
          <p:nvPr/>
        </p:nvSpPr>
        <p:spPr>
          <a:xfrm>
            <a:off x="192500" y="967350"/>
            <a:ext cx="8355600" cy="16044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Clr>
                <a:srgbClr val="F3F3F3"/>
              </a:buClr>
              <a:buSzPts val="1400"/>
              <a:buFont typeface="Roboto"/>
              <a:buChar char="■"/>
            </a:pPr>
            <a:r>
              <a:rPr lang="es" sz="1200">
                <a:solidFill>
                  <a:srgbClr val="F3F3F3"/>
                </a:solidFill>
                <a:latin typeface="Roboto"/>
                <a:ea typeface="Roboto"/>
                <a:cs typeface="Roboto"/>
                <a:sym typeface="Roboto"/>
              </a:rPr>
              <a:t>The “friends”, will consist of different autochthonous species in danger of extinction, these characters will be in charge of giving the user a small presentation and asking for their help, later they will be the ones who will ask the questions and offer knowledge.</a:t>
            </a:r>
            <a:endParaRPr sz="1200">
              <a:solidFill>
                <a:srgbClr val="F3F3F3"/>
              </a:solidFill>
              <a:latin typeface="Roboto"/>
              <a:ea typeface="Roboto"/>
              <a:cs typeface="Roboto"/>
              <a:sym typeface="Roboto"/>
            </a:endParaRPr>
          </a:p>
          <a:p>
            <a:pPr indent="-304800" lvl="1" marL="914400" rtl="0" algn="l">
              <a:lnSpc>
                <a:spcPct val="107916"/>
              </a:lnSpc>
              <a:spcBef>
                <a:spcPts val="800"/>
              </a:spcBef>
              <a:spcAft>
                <a:spcPts val="0"/>
              </a:spcAft>
              <a:buClr>
                <a:srgbClr val="F3F3F3"/>
              </a:buClr>
              <a:buSzPts val="1200"/>
              <a:buFont typeface="Roboto"/>
              <a:buChar char="○"/>
            </a:pPr>
            <a:r>
              <a:rPr lang="es" sz="1200">
                <a:solidFill>
                  <a:srgbClr val="F3F3F3"/>
                </a:solidFill>
                <a:latin typeface="Roboto"/>
                <a:ea typeface="Roboto"/>
                <a:cs typeface="Roboto"/>
                <a:sym typeface="Roboto"/>
              </a:rPr>
              <a:t>Some of the animals in danger of extinction that will request the user help are:</a:t>
            </a:r>
            <a:endParaRPr sz="1200">
              <a:solidFill>
                <a:srgbClr val="F3F3F3"/>
              </a:solidFill>
              <a:latin typeface="Roboto"/>
              <a:ea typeface="Roboto"/>
              <a:cs typeface="Roboto"/>
              <a:sym typeface="Roboto"/>
            </a:endParaRPr>
          </a:p>
          <a:p>
            <a:pPr indent="-304800" lvl="1" marL="914400" rtl="0" algn="l">
              <a:lnSpc>
                <a:spcPct val="107916"/>
              </a:lnSpc>
              <a:spcBef>
                <a:spcPts val="800"/>
              </a:spcBef>
              <a:spcAft>
                <a:spcPts val="800"/>
              </a:spcAft>
              <a:buClr>
                <a:srgbClr val="F3F3F3"/>
              </a:buClr>
              <a:buSzPts val="1200"/>
              <a:buFont typeface="Roboto"/>
              <a:buChar char="○"/>
            </a:pPr>
            <a:r>
              <a:rPr lang="es" sz="1200">
                <a:solidFill>
                  <a:srgbClr val="F3F3F3"/>
                </a:solidFill>
                <a:latin typeface="Roboto"/>
                <a:ea typeface="Roboto"/>
                <a:cs typeface="Roboto"/>
                <a:sym typeface="Roboto"/>
              </a:rPr>
              <a:t>Guanaco – Chancho quimilero – Pecarí de collar – Aguará guazú – Tapetí – Carpincho – Vizcacha – Corzuela parda.</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138225" y="51075"/>
            <a:ext cx="8222100" cy="741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s">
                <a:latin typeface="Comfortaa"/>
                <a:ea typeface="Comfortaa"/>
                <a:cs typeface="Comfortaa"/>
                <a:sym typeface="Comfortaa"/>
              </a:rPr>
              <a:t>Question format</a:t>
            </a:r>
            <a:endParaRPr b="1">
              <a:latin typeface="Comfortaa"/>
              <a:ea typeface="Comfortaa"/>
              <a:cs typeface="Comfortaa"/>
              <a:sym typeface="Comfortaa"/>
            </a:endParaRPr>
          </a:p>
        </p:txBody>
      </p:sp>
      <p:pic>
        <p:nvPicPr>
          <p:cNvPr id="144" name="Google Shape;144;p19"/>
          <p:cNvPicPr preferRelativeResize="0"/>
          <p:nvPr/>
        </p:nvPicPr>
        <p:blipFill>
          <a:blip r:embed="rId3">
            <a:alphaModFix/>
          </a:blip>
          <a:stretch>
            <a:fillRect/>
          </a:stretch>
        </p:blipFill>
        <p:spPr>
          <a:xfrm>
            <a:off x="495250" y="2198000"/>
            <a:ext cx="3543924" cy="2644725"/>
          </a:xfrm>
          <a:prstGeom prst="rect">
            <a:avLst/>
          </a:prstGeom>
          <a:noFill/>
          <a:ln>
            <a:noFill/>
          </a:ln>
        </p:spPr>
      </p:pic>
      <p:pic>
        <p:nvPicPr>
          <p:cNvPr id="145" name="Google Shape;145;p19"/>
          <p:cNvPicPr preferRelativeResize="0"/>
          <p:nvPr/>
        </p:nvPicPr>
        <p:blipFill>
          <a:blip r:embed="rId4">
            <a:alphaModFix/>
          </a:blip>
          <a:stretch>
            <a:fillRect/>
          </a:stretch>
        </p:blipFill>
        <p:spPr>
          <a:xfrm>
            <a:off x="4379775" y="2198000"/>
            <a:ext cx="4406650" cy="2644726"/>
          </a:xfrm>
          <a:prstGeom prst="rect">
            <a:avLst/>
          </a:prstGeom>
          <a:noFill/>
          <a:ln>
            <a:noFill/>
          </a:ln>
        </p:spPr>
      </p:pic>
      <p:sp>
        <p:nvSpPr>
          <p:cNvPr id="146" name="Google Shape;146;p19"/>
          <p:cNvSpPr txBox="1"/>
          <p:nvPr/>
        </p:nvSpPr>
        <p:spPr>
          <a:xfrm>
            <a:off x="212250" y="884188"/>
            <a:ext cx="7796700" cy="1363500"/>
          </a:xfrm>
          <a:prstGeom prst="rect">
            <a:avLst/>
          </a:prstGeom>
          <a:noFill/>
          <a:ln>
            <a:noFill/>
          </a:ln>
        </p:spPr>
        <p:txBody>
          <a:bodyPr anchorCtr="0" anchor="t" bIns="91425" lIns="91425" spcFirstLastPara="1" rIns="91425" wrap="square" tIns="91425">
            <a:spAutoFit/>
          </a:bodyPr>
          <a:lstStyle/>
          <a:p>
            <a:pPr indent="-330200" lvl="0" marL="457200" rtl="0" algn="l">
              <a:lnSpc>
                <a:spcPct val="107916"/>
              </a:lnSpc>
              <a:spcBef>
                <a:spcPts val="0"/>
              </a:spcBef>
              <a:spcAft>
                <a:spcPts val="800"/>
              </a:spcAft>
              <a:buClr>
                <a:srgbClr val="FFFFFF"/>
              </a:buClr>
              <a:buSzPts val="1600"/>
              <a:buFont typeface="Roboto"/>
              <a:buChar char="■"/>
            </a:pPr>
            <a:r>
              <a:rPr lang="es">
                <a:solidFill>
                  <a:srgbClr val="F3F3F3"/>
                </a:solidFill>
                <a:latin typeface="Roboto"/>
                <a:ea typeface="Roboto"/>
                <a:cs typeface="Roboto"/>
                <a:sym typeface="Roboto"/>
              </a:rPr>
              <a:t>During the course of time, different alerts will occur randomly that will also be solved in the same way with which you advance level. If the questions are answered incorrectly, the air quality decreases and the player stays at the level he was before, and after this, he is shown a short video or an explanatory text showing him the mistake he made when answering, and thus feed back to the player.</a:t>
            </a:r>
            <a:endParaRPr sz="16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