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648" y="685799"/>
            <a:ext cx="8001000" cy="43711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4003965" y="685799"/>
            <a:ext cx="39346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MY</a:t>
            </a:r>
            <a:r>
              <a:rPr lang="fr-FR" sz="4000" b="1" dirty="0">
                <a:solidFill>
                  <a:schemeClr val="bg2">
                    <a:lumMod val="75000"/>
                  </a:schemeClr>
                </a:solidFill>
              </a:rPr>
              <a:t>SQL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4000" dirty="0" smtClean="0"/>
              <a:t>      vs 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4000" b="1" dirty="0" smtClean="0"/>
              <a:t>POSTGRE </a:t>
            </a:r>
            <a:r>
              <a:rPr lang="fr-FR" sz="4000" b="1" dirty="0" smtClean="0">
                <a:solidFill>
                  <a:schemeClr val="bg2">
                    <a:lumMod val="75000"/>
                  </a:schemeClr>
                </a:solidFill>
              </a:rPr>
              <a:t>SQL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4000" dirty="0" smtClean="0"/>
              <a:t>      vs</a:t>
            </a:r>
            <a:r>
              <a:rPr lang="fr-FR" sz="4000" b="1" dirty="0"/>
              <a:t/>
            </a:r>
            <a:br>
              <a:rPr lang="fr-FR" sz="4000" b="1" dirty="0"/>
            </a:br>
            <a:r>
              <a:rPr lang="fr-FR" sz="4000" b="1" dirty="0" smtClean="0">
                <a:solidFill>
                  <a:schemeClr val="bg2">
                    <a:lumMod val="75000"/>
                  </a:schemeClr>
                </a:solidFill>
              </a:rPr>
              <a:t>SQL </a:t>
            </a:r>
            <a:r>
              <a:rPr lang="fr-FR" sz="4000" b="1" dirty="0" smtClean="0"/>
              <a:t>SERVER</a:t>
            </a:r>
            <a:endParaRPr lang="fr-FR" sz="4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4121727"/>
            <a:ext cx="9753600" cy="24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340098"/>
              </p:ext>
            </p:extLst>
          </p:nvPr>
        </p:nvGraphicFramePr>
        <p:xfrm>
          <a:off x="684213" y="685800"/>
          <a:ext cx="10690368" cy="5589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592"/>
                <a:gridCol w="2672592"/>
                <a:gridCol w="2672592"/>
                <a:gridCol w="2672592"/>
              </a:tblGrid>
              <a:tr h="45027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SQL Server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 err="1" smtClean="0"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endParaRPr lang="fr-FR" b="1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73528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 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 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RDBMS</a:t>
                      </a:r>
                      <a:endParaRPr lang="fr-FR" dirty="0"/>
                    </a:p>
                  </a:txBody>
                  <a:tcPr/>
                </a:tc>
              </a:tr>
              <a:tr h="73528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endParaRPr lang="fr-FR" dirty="0"/>
                    </a:p>
                  </a:txBody>
                  <a:tcPr/>
                </a:tc>
              </a:tr>
              <a:tr h="735281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 err="1">
                          <a:effectLst/>
                        </a:rPr>
                        <a:t>Current</a:t>
                      </a:r>
                      <a:r>
                        <a:rPr lang="fr-FR" dirty="0">
                          <a:effectLst/>
                        </a:rPr>
                        <a:t>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SQL Server 2019, </a:t>
                      </a:r>
                      <a:r>
                        <a:rPr lang="fr-FR" dirty="0" err="1">
                          <a:effectLst/>
                          <a:latin typeface="Tahoma" panose="020B0604030504040204" pitchFamily="34" charset="0"/>
                        </a:rPr>
                        <a:t>November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8.0.27, October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14.0, September 2021</a:t>
                      </a:r>
                    </a:p>
                  </a:txBody>
                  <a:tcPr/>
                </a:tc>
              </a:tr>
              <a:tr h="735281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License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commercial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Open Source </a:t>
                      </a:r>
                      <a:r>
                        <a:rPr lang="fr-FR" dirty="0" smtClean="0"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 General Public License)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Open </a:t>
                      </a:r>
                      <a:r>
                        <a:rPr lang="fr-FR" dirty="0" smtClean="0">
                          <a:effectLst/>
                          <a:latin typeface="Tahoma" panose="020B0604030504040204" pitchFamily="34" charset="0"/>
                        </a:rPr>
                        <a:t>Source</a:t>
                      </a:r>
                    </a:p>
                    <a:p>
                      <a:pPr algn="ctr" fontAlgn="t"/>
                      <a:r>
                        <a:rPr lang="fr-FR" dirty="0" smtClean="0"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MIT-style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735281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 err="1">
                          <a:effectLst/>
                        </a:rPr>
                        <a:t>Known</a:t>
                      </a:r>
                      <a:r>
                        <a:rPr lang="fr-FR" dirty="0">
                          <a:effectLst/>
                        </a:rPr>
                        <a:t>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The world’s most </a:t>
                      </a:r>
                      <a:r>
                        <a:rPr lang="en-US" b="1" dirty="0">
                          <a:effectLst/>
                        </a:rPr>
                        <a:t>popular </a:t>
                      </a:r>
                      <a:r>
                        <a:rPr lang="en-US" dirty="0">
                          <a:effectLst/>
                        </a:rPr>
                        <a:t>open source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The world’s most </a:t>
                      </a:r>
                      <a:r>
                        <a:rPr lang="en-US" b="1" dirty="0">
                          <a:effectLst/>
                        </a:rPr>
                        <a:t>advanced </a:t>
                      </a:r>
                      <a:r>
                        <a:rPr lang="en-US" dirty="0">
                          <a:effectLst/>
                        </a:rPr>
                        <a:t>open source database.</a:t>
                      </a:r>
                    </a:p>
                  </a:txBody>
                  <a:tcPr/>
                </a:tc>
              </a:tr>
              <a:tr h="735281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MySQL is an open-source </a:t>
                      </a:r>
                      <a:r>
                        <a:rPr lang="en-US" b="1" dirty="0">
                          <a:effectLst/>
                        </a:rPr>
                        <a:t>product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PostgreSQL</a:t>
                      </a:r>
                      <a:r>
                        <a:rPr lang="en-US" dirty="0">
                          <a:effectLst/>
                        </a:rPr>
                        <a:t> is an open source </a:t>
                      </a:r>
                      <a:r>
                        <a:rPr lang="en-US" b="1" dirty="0">
                          <a:effectLst/>
                        </a:rPr>
                        <a:t>project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9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256499"/>
              </p:ext>
            </p:extLst>
          </p:nvPr>
        </p:nvGraphicFramePr>
        <p:xfrm>
          <a:off x="684213" y="685800"/>
          <a:ext cx="10870480" cy="518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620"/>
                <a:gridCol w="2717620"/>
                <a:gridCol w="2717620"/>
                <a:gridCol w="2717620"/>
              </a:tblGrid>
              <a:tr h="8071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SQL Server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endParaRPr lang="fr-FR" b="1" dirty="0" smtClean="0">
                        <a:effectLst/>
                        <a:latin typeface="Tahoma" panose="020B0604030504040204" pitchFamily="34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1153006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 err="1">
                          <a:effectLst/>
                        </a:rPr>
                        <a:t>Implementation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programming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language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 C++ with a few exceptions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C/C++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C</a:t>
                      </a:r>
                    </a:p>
                  </a:txBody>
                  <a:tcPr/>
                </a:tc>
              </a:tr>
              <a:tr h="807104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GUI </a:t>
                      </a:r>
                      <a:r>
                        <a:rPr lang="fr-FR" dirty="0" err="1">
                          <a:effectLst/>
                        </a:rPr>
                        <a:t>tool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MySQL </a:t>
                      </a:r>
                      <a:r>
                        <a:rPr lang="fr-FR" dirty="0" err="1">
                          <a:effectLst/>
                        </a:rPr>
                        <a:t>Workbench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 err="1">
                          <a:effectLst/>
                        </a:rPr>
                        <a:t>PgAdmin</a:t>
                      </a:r>
                      <a:endParaRPr lang="fr-FR" dirty="0">
                        <a:effectLst/>
                      </a:endParaRPr>
                    </a:p>
                  </a:txBody>
                  <a:tcPr/>
                </a:tc>
              </a:tr>
              <a:tr h="80710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Temporary</a:t>
                      </a:r>
                      <a:r>
                        <a:rPr lang="fr-FR" dirty="0" smtClean="0"/>
                        <a:t> tables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More </a:t>
                      </a:r>
                      <a:r>
                        <a:rPr lang="fr-FR" dirty="0" err="1" smtClean="0"/>
                        <a:t>functuonality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limited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limited</a:t>
                      </a:r>
                      <a:endParaRPr lang="fr-FR" dirty="0"/>
                    </a:p>
                  </a:txBody>
                  <a:tcPr/>
                </a:tc>
              </a:tr>
              <a:tr h="80710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Indexes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Tables and </a:t>
                      </a:r>
                      <a:r>
                        <a:rPr lang="fr-FR" dirty="0" err="1" smtClean="0"/>
                        <a:t>clunsters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Flexible </a:t>
                      </a:r>
                      <a:r>
                        <a:rPr lang="fr-FR" dirty="0" err="1" smtClean="0"/>
                        <a:t>Search</a:t>
                      </a:r>
                      <a:endParaRPr lang="fr-FR" dirty="0"/>
                    </a:p>
                  </a:txBody>
                  <a:tcPr/>
                </a:tc>
              </a:tr>
              <a:tr h="807104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 entreprise </a:t>
                      </a:r>
                      <a:r>
                        <a:rPr lang="fr-FR" dirty="0" err="1" smtClean="0"/>
                        <a:t>projects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Flexibility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cost-efficiency</a:t>
                      </a:r>
                      <a:r>
                        <a:rPr lang="fr-FR" baseline="0" dirty="0" smtClean="0"/>
                        <a:t> and innovation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3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064443" cy="112375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TOP </a:t>
            </a:r>
            <a:r>
              <a:rPr lang="fr-FR" dirty="0"/>
              <a:t>10 des bases de </a:t>
            </a:r>
            <a:r>
              <a:rPr lang="fr-FR" dirty="0" smtClean="0"/>
              <a:t>données en 2020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9" y="394641"/>
            <a:ext cx="10330151" cy="3772131"/>
          </a:xfrm>
        </p:spPr>
      </p:pic>
    </p:spTree>
    <p:extLst>
      <p:ext uri="{BB962C8B-B14F-4D97-AF65-F5344CB8AC3E}">
        <p14:creationId xmlns:p14="http://schemas.microsoft.com/office/powerpoint/2010/main" val="375284250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107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Tahoma</vt:lpstr>
      <vt:lpstr>Wingdings 3</vt:lpstr>
      <vt:lpstr>Secteur</vt:lpstr>
      <vt:lpstr>                                            </vt:lpstr>
      <vt:lpstr>Présentation PowerPoint</vt:lpstr>
      <vt:lpstr>Présentation PowerPoint</vt:lpstr>
      <vt:lpstr> TOP 10 des bases de données en 2020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</dc:title>
  <dc:creator>HP</dc:creator>
  <cp:lastModifiedBy>HP</cp:lastModifiedBy>
  <cp:revision>10</cp:revision>
  <dcterms:created xsi:type="dcterms:W3CDTF">2021-11-15T12:11:26Z</dcterms:created>
  <dcterms:modified xsi:type="dcterms:W3CDTF">2021-11-15T15:06:54Z</dcterms:modified>
</cp:coreProperties>
</file>