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8" r:id="rId5"/>
    <p:sldId id="259" r:id="rId6"/>
    <p:sldId id="260" r:id="rId7"/>
    <p:sldId id="269" r:id="rId8"/>
    <p:sldId id="261" r:id="rId9"/>
    <p:sldId id="268" r:id="rId10"/>
    <p:sldId id="270" r:id="rId11"/>
    <p:sldId id="264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67" r:id="rId21"/>
    <p:sldId id="266" r:id="rId22"/>
    <p:sldId id="290" r:id="rId23"/>
    <p:sldId id="29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81314" autoAdjust="0"/>
  </p:normalViewPr>
  <p:slideViewPr>
    <p:cSldViewPr snapToGrid="0">
      <p:cViewPr>
        <p:scale>
          <a:sx n="75" d="100"/>
          <a:sy n="75" d="100"/>
        </p:scale>
        <p:origin x="112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12C8-929E-4B5A-B793-B03D4CA9FAC8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B126-0164-4C15-975D-13BBBBCAD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7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741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49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43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60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380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3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8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90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1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9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8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5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08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B126-0164-4C15-975D-13BBBBCADE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2DCA3-66FE-43E2-87FD-E63B04256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F23613-058C-4A59-9E0D-2C78BDB64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E3FC5-A98D-4002-B701-869646F6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A39D-1711-476B-BD60-E8BD4216D849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8CFF3-7869-44DF-A510-78116E9F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7F2E5-EFB6-459C-958C-1D533E88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4C2DE-CF81-4F72-8C9B-FE2DEAE6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903E92-A2D9-497A-9FA3-06A20127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F81E2-EDAC-4812-B532-2244A98B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199D-8073-4EDE-832A-18C23871802B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29DC1-C59E-482B-A7C9-5F4649E1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4B6892-F657-469A-B51C-BC5F6E29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52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C2877-9F81-498E-BE03-4405E69CC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BB4E41-7C4A-42FD-AB09-0677BA8B2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AF0F8-959D-4181-9AAA-D53A2FD0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8D1-BD09-40F6-BA9D-0FF3D2BDE647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7D0B6-15FB-46F6-A9A6-51A65B08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26C489-FE80-4FFF-A085-5DE2DBBA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1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2ADC5-4121-4674-A349-9A8C5BE2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487DB-3C85-417F-9980-77F4C530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90275-F2EA-4AA4-9D36-465D0D93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623-D1C4-42DF-BDBA-42BD2671A4DF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11215-831E-4313-97D6-C4BD6AD2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7DC89-BAC4-42A6-AB2D-6884A29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7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3FB48-0862-47D1-A5F4-6012EBE5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9153A-0634-4433-AB63-ED25CEA2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8D456-787E-474A-AC76-9446DA14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EE3E-DCD9-41A2-8C2D-37E389A7E842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20288-0197-4661-BC96-6F4DFEE9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4DC73-2E5E-4527-BE0E-D742828D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6DBE2-1328-42D1-B890-DC31FA79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D5F3-D761-4431-B722-DE7EFFBC3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DC0DA3-2B14-4C5F-B8F6-A5E0803C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F8B676-3258-4A5E-9694-0B5CC50D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A4C9-28B8-48FC-8A78-11E720F479A4}" type="datetime1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A15E9D-D301-42DC-876E-06BC0838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BC0A81-C5F9-4A28-AFAE-940D5A5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9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5F363-2F42-4C84-94D5-62DDC0D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B6567-7823-4820-ABDF-C9EC4FE8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C5D33F-B76F-4EA6-8048-36914B09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E83F18-0199-4976-8353-106B590CD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2682E-8602-4AF1-A25B-806FEAB35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66968D-7887-4B53-95F7-A68A40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443D-BD28-4008-9C61-B4092118563D}" type="datetime1">
              <a:rPr lang="fr-FR" smtClean="0"/>
              <a:t>07/02/2022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0A20DA-24E4-47D4-A0E5-2B03A443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33BC96-AA57-459A-B8D9-F2910C3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1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941B9-C581-4E0B-B55C-FA87552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D9B066-7415-439B-816F-EF43605D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25BA-4FC4-4599-8BB7-45B723212706}" type="datetime1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697B4F-DF9B-41C2-A403-6C64F09B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183B50-DAE7-4445-A252-76C183C1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B1232F-FDF2-4809-A9AE-B1D5FDDC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FBB2-F5E7-420A-A9BB-167EE3E77478}" type="datetime1">
              <a:rPr lang="fr-FR" smtClean="0"/>
              <a:t>07/02/2022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17E12F-17E9-46B6-8859-2951A236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725A4-91F9-48FD-A94D-E5FF5E4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74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DB2F8-FBD4-4DAA-BFC0-0FB10BF6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BF7A7-0B43-402E-B269-16FECCD4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80FD38-026B-46EC-A968-EDB9F5C2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0C8814-B1F8-441C-B031-21921E09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CA1E-EEF2-4CBB-922E-27DE2281B2A5}" type="datetime1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D40C8B-93CD-451E-9A9C-E73012AD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509903-82F0-4895-AAE3-55A463F3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87F6A-2C47-4F4C-A98D-397C4518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58830C-36D8-43CB-8C6A-2633E0E36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A7D795-E748-417D-9B32-DB50876B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9D64E-09E0-442E-89D8-C2B7797D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2E1-A148-49BF-AA66-D7219B269407}" type="datetime1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D5D3CE-1A9C-4D97-B95A-DCF92AD0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64C952-59A6-4D51-A541-502CBBF9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0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DA70C5-2276-4BC2-B0EA-02BAD62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A1F80B-3087-4B39-8AB9-A03442EF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F72A6-3E26-4154-9EFD-F3AF1D08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5ADF-840E-48FF-B809-EE5D50CC40D4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5373C-8E85-4673-810F-3648A8EF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8669FF-CC93-4BCA-B3AF-EAFAEEE9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B8D5-0420-4B90-BFBC-03948E5BF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B65992-E9EB-46E9-8B17-71F805C10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2" r="-1" b="4853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5" name="Freeform: Shape 1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1989D21-7E3C-4DA6-8283-2B195B60818A}"/>
              </a:ext>
            </a:extLst>
          </p:cNvPr>
          <p:cNvSpPr txBox="1"/>
          <p:nvPr/>
        </p:nvSpPr>
        <p:spPr>
          <a:xfrm>
            <a:off x="3986330" y="4215337"/>
            <a:ext cx="5028361" cy="15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 COIL 2000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Caravan Insurance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03564D-EF5B-4910-8C27-0FC4DBD9B918}"/>
              </a:ext>
            </a:extLst>
          </p:cNvPr>
          <p:cNvSpPr txBox="1"/>
          <p:nvPr/>
        </p:nvSpPr>
        <p:spPr>
          <a:xfrm>
            <a:off x="475847" y="5350622"/>
            <a:ext cx="4926411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Saïda Guezoui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Thomas Lo Coco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59F182-52C4-41B1-8B3C-6998A2F6A17D}"/>
              </a:ext>
            </a:extLst>
          </p:cNvPr>
          <p:cNvCxnSpPr/>
          <p:nvPr/>
        </p:nvCxnSpPr>
        <p:spPr>
          <a:xfrm>
            <a:off x="401493" y="5745725"/>
            <a:ext cx="0" cy="7012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F8F46FF-C25C-47AD-99D9-55C8A2E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26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C5B9BF3-67B7-482D-9CA0-5436D3914B82}"/>
              </a:ext>
            </a:extLst>
          </p:cNvPr>
          <p:cNvSpPr txBox="1"/>
          <p:nvPr/>
        </p:nvSpPr>
        <p:spPr>
          <a:xfrm>
            <a:off x="1337520" y="5600510"/>
            <a:ext cx="96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Des scores élevés… mais  biaisés par le déséquilibre entre les deux classes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9B752E-13CE-4AA9-AB89-B99BFEFBE089}"/>
              </a:ext>
            </a:extLst>
          </p:cNvPr>
          <p:cNvSpPr txBox="1"/>
          <p:nvPr/>
        </p:nvSpPr>
        <p:spPr>
          <a:xfrm>
            <a:off x="773986" y="267454"/>
            <a:ext cx="10869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Résultats des premières applications des modèles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169A1B-E72F-4EB4-B6F8-2C8176B0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10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8CF275C-0D5E-43E1-BF55-09DF50FB8073}"/>
              </a:ext>
            </a:extLst>
          </p:cNvPr>
          <p:cNvGrpSpPr/>
          <p:nvPr/>
        </p:nvGrpSpPr>
        <p:grpSpPr>
          <a:xfrm>
            <a:off x="649938" y="1449875"/>
            <a:ext cx="11117467" cy="3945623"/>
            <a:chOff x="718933" y="1238381"/>
            <a:chExt cx="11117467" cy="3945623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459E84F-9A91-42AC-B92C-85B423761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33" y="1238381"/>
              <a:ext cx="10979478" cy="391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9ACB2FA-CE37-48CA-9723-00BF4DEFBE19}"/>
                </a:ext>
              </a:extLst>
            </p:cNvPr>
            <p:cNvSpPr/>
            <p:nvPr/>
          </p:nvSpPr>
          <p:spPr>
            <a:xfrm>
              <a:off x="9733280" y="1346947"/>
              <a:ext cx="2103120" cy="38370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65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173336"/>
            <a:ext cx="12301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Résultat des premières applications des modèles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5B9BF3-67B7-482D-9CA0-5436D3914B82}"/>
              </a:ext>
            </a:extLst>
          </p:cNvPr>
          <p:cNvSpPr txBox="1"/>
          <p:nvPr/>
        </p:nvSpPr>
        <p:spPr>
          <a:xfrm>
            <a:off x="541916" y="1265458"/>
            <a:ext cx="492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déséquilibre entre les classes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D31F9B-2B8B-4F1B-A02E-B8C4871E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4" y="1773590"/>
            <a:ext cx="2211346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0CCBC97-8CE5-419E-8A4D-7E03A24B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52" y="1773590"/>
            <a:ext cx="2211346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7AAC2D-AF9E-429E-AEAD-7EF6F6DB0CDC}"/>
              </a:ext>
            </a:extLst>
          </p:cNvPr>
          <p:cNvSpPr txBox="1"/>
          <p:nvPr/>
        </p:nvSpPr>
        <p:spPr>
          <a:xfrm>
            <a:off x="493946" y="3639314"/>
            <a:ext cx="492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 KNN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6F39AA-BCAE-4EB0-A216-3A3212EBAFCA}"/>
              </a:ext>
            </a:extLst>
          </p:cNvPr>
          <p:cNvSpPr txBox="1"/>
          <p:nvPr/>
        </p:nvSpPr>
        <p:spPr>
          <a:xfrm>
            <a:off x="6382466" y="1274617"/>
            <a:ext cx="522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surapprentissage des modèles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F74D29C-2350-4449-89AE-4D2FEBEA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04" y="1773590"/>
            <a:ext cx="2211346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97EDCB6C-A4C3-4999-BC6D-D0F5F3A4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326" y="1773590"/>
            <a:ext cx="2211346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5B2EEAE-557D-476B-A557-8B92EC8E2BA8}"/>
              </a:ext>
            </a:extLst>
          </p:cNvPr>
          <p:cNvSpPr txBox="1"/>
          <p:nvPr/>
        </p:nvSpPr>
        <p:spPr>
          <a:xfrm>
            <a:off x="6685402" y="3637037"/>
            <a:ext cx="492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Arbre de décisions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12F7F2B5-55FF-4248-BD33-85ACA06B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4" y="4142565"/>
            <a:ext cx="2177762" cy="1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B0F81ADB-A4D6-4340-A1FC-6DADF8FE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52" y="4142565"/>
            <a:ext cx="2177762" cy="1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DAACB1-C081-4C01-AA34-801FEE3D9462}"/>
              </a:ext>
            </a:extLst>
          </p:cNvPr>
          <p:cNvSpPr txBox="1"/>
          <p:nvPr/>
        </p:nvSpPr>
        <p:spPr>
          <a:xfrm>
            <a:off x="560596" y="6038942"/>
            <a:ext cx="492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SVM Gaussien</a:t>
            </a: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60B867DC-F95D-4292-B886-EACA88C4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02" y="4104697"/>
            <a:ext cx="2211346" cy="18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79D73272-696E-4D01-88A1-7DE40CAB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326" y="4074730"/>
            <a:ext cx="2211346" cy="18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2F91B7E-104A-4E07-87E4-5D2DB925AB2A}"/>
              </a:ext>
            </a:extLst>
          </p:cNvPr>
          <p:cNvSpPr txBox="1"/>
          <p:nvPr/>
        </p:nvSpPr>
        <p:spPr>
          <a:xfrm>
            <a:off x="6685402" y="6017273"/>
            <a:ext cx="492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Forêt aléatoire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5BF551-AB3E-481A-AA68-2A439E78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3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367620"/>
            <a:ext cx="12301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Seconde application avec rééquilibrage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1D2F16E-B542-4AD6-901E-B051B2C125C1}"/>
              </a:ext>
            </a:extLst>
          </p:cNvPr>
          <p:cNvGrpSpPr/>
          <p:nvPr/>
        </p:nvGrpSpPr>
        <p:grpSpPr>
          <a:xfrm>
            <a:off x="410711" y="2176840"/>
            <a:ext cx="5175887" cy="3097406"/>
            <a:chOff x="4873287" y="1299103"/>
            <a:chExt cx="6658672" cy="4129502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18A1988-02F6-4368-9527-0816780D3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78"/>
            <a:stretch/>
          </p:blipFill>
          <p:spPr>
            <a:xfrm>
              <a:off x="4873287" y="1299103"/>
              <a:ext cx="6658672" cy="4129502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7295DF8-534A-4ABC-A610-A07FBC9E674D}"/>
                </a:ext>
              </a:extLst>
            </p:cNvPr>
            <p:cNvSpPr txBox="1"/>
            <p:nvPr/>
          </p:nvSpPr>
          <p:spPr>
            <a:xfrm>
              <a:off x="5800116" y="2410629"/>
              <a:ext cx="2210125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94%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C4485E0E-D81C-4DAD-AB44-41F2273E0092}"/>
              </a:ext>
            </a:extLst>
          </p:cNvPr>
          <p:cNvSpPr txBox="1"/>
          <p:nvPr/>
        </p:nvSpPr>
        <p:spPr>
          <a:xfrm>
            <a:off x="3234491" y="4430735"/>
            <a:ext cx="17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6%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8C1D983-CCBC-4357-9E68-342FD8EAE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8"/>
          <a:stretch/>
        </p:blipFill>
        <p:spPr>
          <a:xfrm>
            <a:off x="6694600" y="2176840"/>
            <a:ext cx="5175887" cy="309740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50EC853-FD5D-4840-AC8E-416324945C75}"/>
              </a:ext>
            </a:extLst>
          </p:cNvPr>
          <p:cNvSpPr txBox="1"/>
          <p:nvPr/>
        </p:nvSpPr>
        <p:spPr>
          <a:xfrm>
            <a:off x="9604056" y="4430735"/>
            <a:ext cx="17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F8282-2C27-4D9E-9A16-271FC4EE7587}"/>
              </a:ext>
            </a:extLst>
          </p:cNvPr>
          <p:cNvSpPr/>
          <p:nvPr/>
        </p:nvSpPr>
        <p:spPr>
          <a:xfrm>
            <a:off x="7339385" y="2269902"/>
            <a:ext cx="1939636" cy="253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C9D6213-4FD7-4E41-9547-187B882B37A4}"/>
              </a:ext>
            </a:extLst>
          </p:cNvPr>
          <p:cNvSpPr txBox="1"/>
          <p:nvPr/>
        </p:nvSpPr>
        <p:spPr>
          <a:xfrm>
            <a:off x="7425060" y="4430735"/>
            <a:ext cx="17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10F5BC6-8A4C-4C57-A3E8-7A7F5D495F0C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5586598" y="3725543"/>
            <a:ext cx="1108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700CB92-18BA-4DF1-8C6F-501F2DE3DF24}"/>
              </a:ext>
            </a:extLst>
          </p:cNvPr>
          <p:cNvSpPr txBox="1"/>
          <p:nvPr/>
        </p:nvSpPr>
        <p:spPr>
          <a:xfrm>
            <a:off x="710086" y="1432840"/>
            <a:ext cx="920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Objectif</a:t>
            </a:r>
            <a:r>
              <a:rPr lang="fr-FR" sz="2000" dirty="0"/>
              <a:t> : résoudre le problème de déséquilibre entre les deux classes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D48D98-E764-4CA8-87F6-BB178CA184CB}"/>
              </a:ext>
            </a:extLst>
          </p:cNvPr>
          <p:cNvSpPr txBox="1"/>
          <p:nvPr/>
        </p:nvSpPr>
        <p:spPr>
          <a:xfrm>
            <a:off x="3777587" y="5542724"/>
            <a:ext cx="463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Répartition de la variable CARAVAN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0EB68B-F0A4-4CDB-A339-F7B2EA8C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7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367620"/>
            <a:ext cx="12301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 Résultat de la seconde application avec rééquilibrage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E6112876-90CE-4D20-A328-44B721E67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61399"/>
              </p:ext>
            </p:extLst>
          </p:nvPr>
        </p:nvGraphicFramePr>
        <p:xfrm>
          <a:off x="546789" y="1672217"/>
          <a:ext cx="11098417" cy="2945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1037">
                  <a:extLst>
                    <a:ext uri="{9D8B030D-6E8A-4147-A177-3AD203B41FA5}">
                      <a16:colId xmlns:a16="http://schemas.microsoft.com/office/drawing/2014/main" val="228219493"/>
                    </a:ext>
                  </a:extLst>
                </a:gridCol>
                <a:gridCol w="2420573">
                  <a:extLst>
                    <a:ext uri="{9D8B030D-6E8A-4147-A177-3AD203B41FA5}">
                      <a16:colId xmlns:a16="http://schemas.microsoft.com/office/drawing/2014/main" val="1432592859"/>
                    </a:ext>
                  </a:extLst>
                </a:gridCol>
                <a:gridCol w="1597248">
                  <a:extLst>
                    <a:ext uri="{9D8B030D-6E8A-4147-A177-3AD203B41FA5}">
                      <a16:colId xmlns:a16="http://schemas.microsoft.com/office/drawing/2014/main" val="2008749434"/>
                    </a:ext>
                  </a:extLst>
                </a:gridCol>
                <a:gridCol w="2519375">
                  <a:extLst>
                    <a:ext uri="{9D8B030D-6E8A-4147-A177-3AD203B41FA5}">
                      <a16:colId xmlns:a16="http://schemas.microsoft.com/office/drawing/2014/main" val="3457557541"/>
                    </a:ext>
                  </a:extLst>
                </a:gridCol>
                <a:gridCol w="1630184">
                  <a:extLst>
                    <a:ext uri="{9D8B030D-6E8A-4147-A177-3AD203B41FA5}">
                      <a16:colId xmlns:a16="http://schemas.microsoft.com/office/drawing/2014/main" val="2558869662"/>
                    </a:ext>
                  </a:extLst>
                </a:gridCol>
              </a:tblGrid>
              <a:tr h="420749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Données initiales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Données rééquilibrées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92207"/>
                  </a:ext>
                </a:extLst>
              </a:tr>
              <a:tr h="42074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Entraînement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Entraînement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62088"/>
                  </a:ext>
                </a:extLst>
              </a:tr>
              <a:tr h="42074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69%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68%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32037"/>
                  </a:ext>
                </a:extLst>
              </a:tr>
              <a:tr h="42074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05945"/>
                  </a:ext>
                </a:extLst>
              </a:tr>
              <a:tr h="42074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Svm</a:t>
                      </a:r>
                      <a:r>
                        <a:rPr lang="fr-FR" sz="1800" dirty="0"/>
                        <a:t> gaussien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19288"/>
                  </a:ext>
                </a:extLst>
              </a:tr>
              <a:tr h="42074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24909"/>
                  </a:ext>
                </a:extLst>
              </a:tr>
              <a:tr h="42074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3387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492D6AF-A6B8-49DA-91E0-F8C0141685C1}"/>
              </a:ext>
            </a:extLst>
          </p:cNvPr>
          <p:cNvSpPr txBox="1"/>
          <p:nvPr/>
        </p:nvSpPr>
        <p:spPr>
          <a:xfrm>
            <a:off x="969818" y="5014116"/>
            <a:ext cx="7483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Score de la règle majoritaire pour les données initiale = 94% </a:t>
            </a:r>
          </a:p>
          <a:p>
            <a:r>
              <a:rPr lang="fr-FR" sz="2000" dirty="0"/>
              <a:t>Score de la règle majoritaire après rééquilibrage = 50%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A8F4A91-60A0-44A6-BFC1-0B8E6412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268790"/>
            <a:ext cx="12301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Seconde application avec rééquilibrage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656C72-61E1-48FC-8328-5883F072E408}"/>
              </a:ext>
            </a:extLst>
          </p:cNvPr>
          <p:cNvSpPr txBox="1"/>
          <p:nvPr/>
        </p:nvSpPr>
        <p:spPr>
          <a:xfrm>
            <a:off x="567607" y="1204540"/>
            <a:ext cx="1116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</a:t>
            </a:r>
            <a:r>
              <a:rPr lang="fr-FR" sz="2000" dirty="0"/>
              <a:t> : le déséquilibre entre les classes est significativement moins important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526849-2EDF-479B-BA05-E40EDA68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1" y="2233017"/>
            <a:ext cx="2261440" cy="19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08BD63-9045-4E03-95CC-ACA2BA33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70" y="2254254"/>
            <a:ext cx="2261441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770AAF-4315-4C1F-9FCA-2E419CB1C087}"/>
              </a:ext>
            </a:extLst>
          </p:cNvPr>
          <p:cNvSpPr txBox="1"/>
          <p:nvPr/>
        </p:nvSpPr>
        <p:spPr>
          <a:xfrm>
            <a:off x="567607" y="1863773"/>
            <a:ext cx="475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KNN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0864479-E5A1-4F70-B9F7-BF95198B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46" y="2233017"/>
            <a:ext cx="2211346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73D306-2968-4352-A03B-2F55C7EC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107" y="2223365"/>
            <a:ext cx="2235839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895A621-750D-41ED-BDD1-A2939E388FF6}"/>
              </a:ext>
            </a:extLst>
          </p:cNvPr>
          <p:cNvSpPr txBox="1"/>
          <p:nvPr/>
        </p:nvSpPr>
        <p:spPr>
          <a:xfrm>
            <a:off x="567607" y="4336118"/>
            <a:ext cx="475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Arbre de décision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EF39929-78EA-4CB9-B06F-C7E19FDA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1" y="4692981"/>
            <a:ext cx="2261440" cy="19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07F0C5-C1DC-46C8-BA6D-53016343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69" y="4714218"/>
            <a:ext cx="2261441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29F524E-FE42-49E3-8990-B1776DA707C9}"/>
              </a:ext>
            </a:extLst>
          </p:cNvPr>
          <p:cNvSpPr txBox="1"/>
          <p:nvPr/>
        </p:nvSpPr>
        <p:spPr>
          <a:xfrm>
            <a:off x="6465455" y="1862853"/>
            <a:ext cx="4847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SVM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5817B68-0C4B-4B7E-970D-704170CE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46" y="4735456"/>
            <a:ext cx="2211346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AAE41B7-9116-46BD-A66A-C040132A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07" y="4735456"/>
            <a:ext cx="2261441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ABCB68C-FF7E-4C29-ABC7-AE3703EDB998}"/>
              </a:ext>
            </a:extLst>
          </p:cNvPr>
          <p:cNvSpPr txBox="1"/>
          <p:nvPr/>
        </p:nvSpPr>
        <p:spPr>
          <a:xfrm>
            <a:off x="6237845" y="4366212"/>
            <a:ext cx="50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Forêt aléatoire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D8452-5BD0-44C5-9803-8C65B959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2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367620"/>
            <a:ext cx="12301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Troisième application avec </a:t>
            </a:r>
            <a:r>
              <a:rPr lang="fr-FR" sz="4000" dirty="0" err="1">
                <a:latin typeface="+mj-lt"/>
              </a:rPr>
              <a:t>Tomek</a:t>
            </a:r>
            <a:r>
              <a:rPr lang="fr-FR" sz="4000" dirty="0">
                <a:latin typeface="+mj-lt"/>
              </a:rPr>
              <a:t> Links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00CB92-18BA-4DF1-8C6F-501F2DE3DF24}"/>
              </a:ext>
            </a:extLst>
          </p:cNvPr>
          <p:cNvSpPr txBox="1"/>
          <p:nvPr/>
        </p:nvSpPr>
        <p:spPr>
          <a:xfrm>
            <a:off x="710086" y="1488258"/>
            <a:ext cx="10452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Objectif</a:t>
            </a:r>
            <a:r>
              <a:rPr lang="fr-FR" sz="2000" dirty="0"/>
              <a:t> : Réduire encore les erreurs de classifications en rendant les frontières entre les deux classes plus précises.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E89166-93EB-4C09-A346-07F456707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3" y="3281524"/>
            <a:ext cx="10133333" cy="28825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18BB61B-75C8-488A-8755-C412A945709F}"/>
              </a:ext>
            </a:extLst>
          </p:cNvPr>
          <p:cNvSpPr txBox="1"/>
          <p:nvPr/>
        </p:nvSpPr>
        <p:spPr>
          <a:xfrm>
            <a:off x="924699" y="2621171"/>
            <a:ext cx="1045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Illustration de la méthode </a:t>
            </a:r>
            <a:r>
              <a:rPr lang="fr-FR" sz="2000" b="1" dirty="0" err="1"/>
              <a:t>Tomek</a:t>
            </a:r>
            <a:r>
              <a:rPr lang="fr-FR" sz="2000" b="1" dirty="0"/>
              <a:t> links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309EE0-30D3-40DE-93E7-A73FB32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31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367620"/>
            <a:ext cx="12301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Troisième application avec </a:t>
            </a:r>
            <a:r>
              <a:rPr lang="fr-FR" sz="3200" dirty="0" err="1"/>
              <a:t>Tomek</a:t>
            </a:r>
            <a:r>
              <a:rPr lang="fr-FR" sz="3200" dirty="0"/>
              <a:t> Links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99B81AA-5AD7-4AF9-A752-FF3865055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61213"/>
              </p:ext>
            </p:extLst>
          </p:nvPr>
        </p:nvGraphicFramePr>
        <p:xfrm>
          <a:off x="1821516" y="1519791"/>
          <a:ext cx="5440903" cy="2448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069">
                  <a:extLst>
                    <a:ext uri="{9D8B030D-6E8A-4147-A177-3AD203B41FA5}">
                      <a16:colId xmlns:a16="http://schemas.microsoft.com/office/drawing/2014/main" val="228219493"/>
                    </a:ext>
                  </a:extLst>
                </a:gridCol>
                <a:gridCol w="2013385">
                  <a:extLst>
                    <a:ext uri="{9D8B030D-6E8A-4147-A177-3AD203B41FA5}">
                      <a16:colId xmlns:a16="http://schemas.microsoft.com/office/drawing/2014/main" val="1432592859"/>
                    </a:ext>
                  </a:extLst>
                </a:gridCol>
                <a:gridCol w="1773449">
                  <a:extLst>
                    <a:ext uri="{9D8B030D-6E8A-4147-A177-3AD203B41FA5}">
                      <a16:colId xmlns:a16="http://schemas.microsoft.com/office/drawing/2014/main" val="3457557541"/>
                    </a:ext>
                  </a:extLst>
                </a:gridCol>
              </a:tblGrid>
              <a:tr h="349842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Données équilibrées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492207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Score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Score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62088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fr-FR" sz="1600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32037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fr-FR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05945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fr-FR" sz="1600" dirty="0"/>
                        <a:t>SVM Gaussien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19288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fr-FR" sz="1600" dirty="0"/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24909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fr-FR" sz="1600" dirty="0"/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33871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05E4C909-8095-4B0F-A70A-6387A696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85868"/>
              </p:ext>
            </p:extLst>
          </p:nvPr>
        </p:nvGraphicFramePr>
        <p:xfrm>
          <a:off x="7262420" y="1519791"/>
          <a:ext cx="3870636" cy="2448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941">
                  <a:extLst>
                    <a:ext uri="{9D8B030D-6E8A-4147-A177-3AD203B41FA5}">
                      <a16:colId xmlns:a16="http://schemas.microsoft.com/office/drawing/2014/main" val="1432592859"/>
                    </a:ext>
                  </a:extLst>
                </a:gridCol>
                <a:gridCol w="1812695">
                  <a:extLst>
                    <a:ext uri="{9D8B030D-6E8A-4147-A177-3AD203B41FA5}">
                      <a16:colId xmlns:a16="http://schemas.microsoft.com/office/drawing/2014/main" val="3457557541"/>
                    </a:ext>
                  </a:extLst>
                </a:gridCol>
              </a:tblGrid>
              <a:tr h="34984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Données équilibrées + </a:t>
                      </a:r>
                      <a:r>
                        <a:rPr lang="fr-FR" sz="1600" dirty="0" err="1"/>
                        <a:t>Tomek</a:t>
                      </a:r>
                      <a:r>
                        <a:rPr lang="fr-FR" sz="1600" dirty="0"/>
                        <a:t> Links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492207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Score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Score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62088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51%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49%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32037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49%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49%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05945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62%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59%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19288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62%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59%</a:t>
                      </a:r>
                    </a:p>
                  </a:txBody>
                  <a:tcPr>
                    <a:solidFill>
                      <a:srgbClr val="FF3300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4909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78%</a:t>
                      </a:r>
                    </a:p>
                  </a:txBody>
                  <a:tcPr>
                    <a:solidFill>
                      <a:srgbClr val="33CC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75%</a:t>
                      </a:r>
                    </a:p>
                  </a:txBody>
                  <a:tcPr>
                    <a:solidFill>
                      <a:srgbClr val="33CC3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333871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5B7036C0-5AAA-48DD-9764-0727915F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99" y="4289104"/>
            <a:ext cx="2536112" cy="21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AAEA730-0B6D-4BDF-AB82-3FA57538E467}"/>
              </a:ext>
            </a:extLst>
          </p:cNvPr>
          <p:cNvCxnSpPr>
            <a:cxnSpLocks/>
          </p:cNvCxnSpPr>
          <p:nvPr/>
        </p:nvCxnSpPr>
        <p:spPr>
          <a:xfrm flipH="1">
            <a:off x="8200211" y="3968685"/>
            <a:ext cx="1995054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C882A93-CA03-424B-8E5E-CE21F8AB6703}"/>
              </a:ext>
            </a:extLst>
          </p:cNvPr>
          <p:cNvSpPr txBox="1"/>
          <p:nvPr/>
        </p:nvSpPr>
        <p:spPr>
          <a:xfrm>
            <a:off x="8533897" y="4536081"/>
            <a:ext cx="278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Matrice de confusion de Forêts aléatoires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BAC01D-EEC1-4040-B68A-CDEA073AD290}"/>
              </a:ext>
            </a:extLst>
          </p:cNvPr>
          <p:cNvSpPr txBox="1"/>
          <p:nvPr/>
        </p:nvSpPr>
        <p:spPr>
          <a:xfrm>
            <a:off x="1083319" y="4997746"/>
            <a:ext cx="458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Déséquilibre présent entre les deux classes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654D965-FE43-462E-A013-C508766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95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7744D9-0C54-4D91-8650-758A14B32E2F}"/>
              </a:ext>
            </a:extLst>
          </p:cNvPr>
          <p:cNvSpPr txBox="1"/>
          <p:nvPr/>
        </p:nvSpPr>
        <p:spPr>
          <a:xfrm>
            <a:off x="8797467" y="-338917"/>
            <a:ext cx="2929082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latin typeface="+mj-lt"/>
                <a:ea typeface="+mj-ea"/>
                <a:cs typeface="+mj-cs"/>
              </a:rPr>
              <a:t>Arbre</a:t>
            </a:r>
            <a:r>
              <a:rPr lang="en-US" sz="30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000" dirty="0" err="1">
                <a:latin typeface="+mj-lt"/>
                <a:ea typeface="+mj-ea"/>
                <a:cs typeface="+mj-cs"/>
              </a:rPr>
              <a:t>décision</a:t>
            </a:r>
            <a:r>
              <a:rPr lang="en-US" sz="3000" kern="1200" dirty="0">
                <a:latin typeface="+mj-lt"/>
                <a:ea typeface="+mj-ea"/>
                <a:cs typeface="+mj-cs"/>
              </a:rPr>
              <a:t> après le </a:t>
            </a:r>
            <a:r>
              <a:rPr lang="en-US" sz="3000" dirty="0" err="1">
                <a:latin typeface="+mj-lt"/>
                <a:ea typeface="+mj-ea"/>
                <a:cs typeface="+mj-cs"/>
              </a:rPr>
              <a:t>rééquilibrage</a:t>
            </a:r>
            <a:endParaRPr lang="en-US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6AD783D-4815-4676-BDFF-84F375DC6D06}"/>
              </a:ext>
            </a:extLst>
          </p:cNvPr>
          <p:cNvSpPr txBox="1"/>
          <p:nvPr/>
        </p:nvSpPr>
        <p:spPr>
          <a:xfrm>
            <a:off x="9277022" y="2725813"/>
            <a:ext cx="2471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Paramètres </a:t>
            </a:r>
          </a:p>
          <a:p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max_depth</a:t>
            </a:r>
            <a:r>
              <a:rPr lang="fr-FR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criterion= gini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97BE75-9E36-4F4E-8462-9CD046F1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8" y="-203199"/>
            <a:ext cx="6942706" cy="67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A3CA17-7184-4640-94C3-2B60D628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38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726B3B-C52B-4DC0-9AA1-083B4E7BE923}"/>
              </a:ext>
            </a:extLst>
          </p:cNvPr>
          <p:cNvSpPr txBox="1"/>
          <p:nvPr/>
        </p:nvSpPr>
        <p:spPr>
          <a:xfrm>
            <a:off x="289814" y="1111573"/>
            <a:ext cx="3840013" cy="790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Validation croisée 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21AEBE-ABF3-42EF-975B-A73B7CB914B3}"/>
              </a:ext>
            </a:extLst>
          </p:cNvPr>
          <p:cNvSpPr txBox="1"/>
          <p:nvPr/>
        </p:nvSpPr>
        <p:spPr>
          <a:xfrm>
            <a:off x="892175" y="4113051"/>
            <a:ext cx="4739386" cy="197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>
                <a:sym typeface="Wingdings" panose="05000000000000000000" pitchFamily="2" charset="2"/>
              </a:rPr>
              <a:t>Meilleurs</a:t>
            </a:r>
            <a:r>
              <a:rPr lang="en-US" sz="2200" dirty="0">
                <a:sym typeface="Wingdings" panose="05000000000000000000" pitchFamily="2" charset="2"/>
              </a:rPr>
              <a:t> hyper </a:t>
            </a:r>
            <a:r>
              <a:rPr lang="en-US" sz="2200" dirty="0" err="1">
                <a:sym typeface="Wingdings" panose="05000000000000000000" pitchFamily="2" charset="2"/>
              </a:rPr>
              <a:t>paramètres</a:t>
            </a:r>
            <a:r>
              <a:rPr lang="en-US" sz="2200" dirty="0">
                <a:sym typeface="Wingdings" panose="05000000000000000000" pitchFamily="2" charset="2"/>
              </a:rPr>
              <a:t> :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gini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profondeur =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84C896-8458-4BBF-9D2B-9F9BE93F9753}"/>
              </a:ext>
            </a:extLst>
          </p:cNvPr>
          <p:cNvSpPr txBox="1"/>
          <p:nvPr/>
        </p:nvSpPr>
        <p:spPr>
          <a:xfrm>
            <a:off x="892175" y="3200742"/>
            <a:ext cx="6121400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Criterion : ['gini', 'entropy’]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Max_depth : [1,…,10]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BA4E51-E882-4346-938D-E29979F4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28" y="224735"/>
            <a:ext cx="5724828" cy="55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05E83D48-8B44-4694-9F5E-91712FA7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9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route, extérieur, ciel, camion&#10;&#10;Description générée automatiquement">
            <a:extLst>
              <a:ext uri="{FF2B5EF4-FFF2-40B4-BE49-F238E27FC236}">
                <a16:creationId xmlns:a16="http://schemas.microsoft.com/office/drawing/2014/main" id="{DB343355-46E6-4190-ACFB-CD7540148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149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E304F7-700D-4CEA-A15A-6185672E574D}"/>
              </a:ext>
            </a:extLst>
          </p:cNvPr>
          <p:cNvSpPr txBox="1"/>
          <p:nvPr/>
        </p:nvSpPr>
        <p:spPr>
          <a:xfrm>
            <a:off x="1210056" y="5202936"/>
            <a:ext cx="253136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Conclusion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584F66-E511-4497-8EAA-061781605B73}"/>
              </a:ext>
            </a:extLst>
          </p:cNvPr>
          <p:cNvSpPr txBox="1"/>
          <p:nvPr/>
        </p:nvSpPr>
        <p:spPr>
          <a:xfrm>
            <a:off x="4713224" y="5099410"/>
            <a:ext cx="6268720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70% de bonne predictio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 de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classe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1 </a:t>
            </a: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Caractérisiation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des </a:t>
            </a: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profils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des clients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       PPERSAUT  (contribution </a:t>
            </a: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importante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à </a:t>
            </a: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l’assurance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             	automobile) </a:t>
            </a:r>
            <a:endParaRPr lang="en-US" sz="18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9FAC5E-A9B3-417A-BAC8-6879C2B8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70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A26F3C-A1EF-47C3-BA08-1F06F5DDF83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jeu de données 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66773EE-0DCE-4B62-B00F-0629209198DB}"/>
              </a:ext>
            </a:extLst>
          </p:cNvPr>
          <p:cNvGrpSpPr/>
          <p:nvPr/>
        </p:nvGrpSpPr>
        <p:grpSpPr>
          <a:xfrm>
            <a:off x="1594471" y="2126434"/>
            <a:ext cx="9179328" cy="4298984"/>
            <a:chOff x="3111082" y="2241547"/>
            <a:chExt cx="8418980" cy="3931708"/>
          </a:xfrm>
          <a:solidFill>
            <a:schemeClr val="accent5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821A17-CD6F-440F-9621-379F12B4A694}"/>
                </a:ext>
              </a:extLst>
            </p:cNvPr>
            <p:cNvSpPr/>
            <p:nvPr/>
          </p:nvSpPr>
          <p:spPr>
            <a:xfrm>
              <a:off x="5670148" y="2691154"/>
              <a:ext cx="2034464" cy="825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2500" dirty="0"/>
                <a:t>9822 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2500" dirty="0"/>
                <a:t>observations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8D9F46-394A-4BC5-80FF-BA2DFB8407D0}"/>
                </a:ext>
              </a:extLst>
            </p:cNvPr>
            <p:cNvSpPr/>
            <p:nvPr/>
          </p:nvSpPr>
          <p:spPr>
            <a:xfrm>
              <a:off x="3111082" y="3634152"/>
              <a:ext cx="1566153" cy="64633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3000" dirty="0"/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3EFD30-B76C-44D9-B65F-FAA9DED8A0DB}"/>
                </a:ext>
              </a:extLst>
            </p:cNvPr>
            <p:cNvSpPr/>
            <p:nvPr/>
          </p:nvSpPr>
          <p:spPr>
            <a:xfrm>
              <a:off x="5699040" y="4594749"/>
              <a:ext cx="1904324" cy="825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2500" dirty="0"/>
                <a:t>87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2500" dirty="0"/>
                <a:t>variables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0D54B0A-3FF3-4046-BC7E-7C3841BCB04F}"/>
                </a:ext>
              </a:extLst>
            </p:cNvPr>
            <p:cNvGrpSpPr/>
            <p:nvPr/>
          </p:nvGrpSpPr>
          <p:grpSpPr>
            <a:xfrm>
              <a:off x="8555525" y="2241547"/>
              <a:ext cx="2974537" cy="3931708"/>
              <a:chOff x="5501032" y="1484986"/>
              <a:chExt cx="2974537" cy="3931708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7B2002-8CB6-4707-B35D-BCB4D6F889C4}"/>
                  </a:ext>
                </a:extLst>
              </p:cNvPr>
              <p:cNvSpPr/>
              <p:nvPr/>
            </p:nvSpPr>
            <p:spPr>
              <a:xfrm>
                <a:off x="5501034" y="1484986"/>
                <a:ext cx="2941035" cy="69284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500" dirty="0"/>
                  <a:t>4000 test  data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07027CF-DE5F-492F-887D-119FCFF174F4}"/>
                  </a:ext>
                </a:extLst>
              </p:cNvPr>
              <p:cNvSpPr/>
              <p:nvPr/>
            </p:nvSpPr>
            <p:spPr>
              <a:xfrm>
                <a:off x="5501034" y="2415348"/>
                <a:ext cx="2941035" cy="7318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500" dirty="0"/>
                  <a:t>5822 train data 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9647AC-C995-4DCB-A363-9C0D83A28E77}"/>
                  </a:ext>
                </a:extLst>
              </p:cNvPr>
              <p:cNvSpPr/>
              <p:nvPr/>
            </p:nvSpPr>
            <p:spPr>
              <a:xfrm>
                <a:off x="5501032" y="3384662"/>
                <a:ext cx="2941034" cy="8252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500" dirty="0"/>
                  <a:t>Variables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500" dirty="0"/>
                  <a:t> sociodémographiques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D7C0FB3-03F5-4680-BF5C-C7C0FE4B6F75}"/>
                  </a:ext>
                </a:extLst>
              </p:cNvPr>
              <p:cNvSpPr/>
              <p:nvPr/>
            </p:nvSpPr>
            <p:spPr>
              <a:xfrm>
                <a:off x="5534536" y="4400055"/>
                <a:ext cx="2941033" cy="101663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500" dirty="0"/>
                  <a:t>Variables caractérisant le produit d’assurance </a:t>
                </a:r>
              </a:p>
            </p:txBody>
          </p:sp>
        </p:grp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FE6C7328-B96C-4A84-955C-FD0016080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302" y="4594749"/>
              <a:ext cx="542189" cy="468989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8AF26D7-7EF4-49F1-B1C6-B91073FF3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49275" y="5065116"/>
              <a:ext cx="557217" cy="456541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9754562-47B3-474F-B7FA-7C6CE33E2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647" y="3495074"/>
              <a:ext cx="645269" cy="534580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D542BE1D-F656-4251-97FD-DD101666D2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6619" y="4029653"/>
              <a:ext cx="660297" cy="500510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2047F0DB-7E86-4EA2-A668-850827E4F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2873" y="2568166"/>
              <a:ext cx="542189" cy="468989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BAAB44DF-50A3-45A2-B048-B8E05DDC45AE}"/>
                </a:ext>
              </a:extLst>
            </p:cNvPr>
            <p:cNvCxnSpPr>
              <a:cxnSpLocks/>
            </p:cNvCxnSpPr>
            <p:nvPr/>
          </p:nvCxnSpPr>
          <p:spPr>
            <a:xfrm>
              <a:off x="7817845" y="3038533"/>
              <a:ext cx="557217" cy="456541"/>
            </a:xfrm>
            <a:prstGeom prst="straightConnector1">
              <a:avLst/>
            </a:prstGeom>
            <a:grpFill/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èche : courbe vers le haut 2">
            <a:extLst>
              <a:ext uri="{FF2B5EF4-FFF2-40B4-BE49-F238E27FC236}">
                <a16:creationId xmlns:a16="http://schemas.microsoft.com/office/drawing/2014/main" id="{11550050-2F27-4CBE-A5E3-1E2C9F03AB28}"/>
              </a:ext>
            </a:extLst>
          </p:cNvPr>
          <p:cNvSpPr/>
          <p:nvPr/>
        </p:nvSpPr>
        <p:spPr>
          <a:xfrm>
            <a:off x="4878173" y="5601749"/>
            <a:ext cx="1182255" cy="499188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90410D-F11E-4068-8A48-961BC45F8267}"/>
              </a:ext>
            </a:extLst>
          </p:cNvPr>
          <p:cNvSpPr txBox="1"/>
          <p:nvPr/>
        </p:nvSpPr>
        <p:spPr>
          <a:xfrm>
            <a:off x="4576857" y="6134544"/>
            <a:ext cx="175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85 qualitatives</a:t>
            </a:r>
          </a:p>
          <a:p>
            <a:pPr algn="ctr"/>
            <a:r>
              <a:rPr lang="fr-FR" dirty="0"/>
              <a:t>2 quantitatives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5FC213-1F7E-478C-A34F-D58BF55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1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F84EC6-B8E2-4053-801C-8D50AB0909AB}"/>
              </a:ext>
            </a:extLst>
          </p:cNvPr>
          <p:cNvSpPr txBox="1"/>
          <p:nvPr/>
        </p:nvSpPr>
        <p:spPr>
          <a:xfrm>
            <a:off x="855609" y="409263"/>
            <a:ext cx="9910296" cy="1063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ea typeface="+mj-ea"/>
                <a:cs typeface="+mj-cs"/>
              </a:rPr>
              <a:t>Bibliographie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5D2D2E-A9DE-4F95-BD4A-FF06E931DEC4}"/>
              </a:ext>
            </a:extLst>
          </p:cNvPr>
          <p:cNvSpPr txBox="1"/>
          <p:nvPr/>
        </p:nvSpPr>
        <p:spPr>
          <a:xfrm>
            <a:off x="1864672" y="2828517"/>
            <a:ext cx="1037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Techniques pour un data déséquilibré : 	</a:t>
            </a:r>
          </a:p>
          <a:p>
            <a:r>
              <a:rPr lang="fr-FR" dirty="0"/>
              <a:t>	https://www.kaggle.com/rafjaa/resampling-strategies-for-imbalanced-datasets</a:t>
            </a:r>
          </a:p>
          <a:p>
            <a:endParaRPr lang="fr-FR" dirty="0"/>
          </a:p>
          <a:p>
            <a:pPr marL="342900" indent="-342900">
              <a:buAutoNum type="arabicPeriod" startAt="2"/>
            </a:pPr>
            <a:r>
              <a:rPr lang="fr-FR" dirty="0"/>
              <a:t>Jeu de données : </a:t>
            </a:r>
          </a:p>
          <a:p>
            <a:r>
              <a:rPr lang="fr-FR" dirty="0"/>
              <a:t>	https://liacs.leidenuniv.nl/~puttenpwhvander/library/cc2000/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9E2FD-F580-4F93-AFFE-C663539D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jectif de caméra avec reflets sur table en bois">
            <a:extLst>
              <a:ext uri="{FF2B5EF4-FFF2-40B4-BE49-F238E27FC236}">
                <a16:creationId xmlns:a16="http://schemas.microsoft.com/office/drawing/2014/main" id="{D46CB1C8-2E79-4646-9D74-41834414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18FC20-D0BF-4777-B7C9-E50DC05205A9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Objectif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FBD913-4077-4A4E-A857-BDED8BC3BE9B}"/>
              </a:ext>
            </a:extLst>
          </p:cNvPr>
          <p:cNvSpPr txBox="1"/>
          <p:nvPr/>
        </p:nvSpPr>
        <p:spPr>
          <a:xfrm>
            <a:off x="6800850" y="2434201"/>
            <a:ext cx="5314950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Prédire</a:t>
            </a:r>
            <a:r>
              <a:rPr lang="en-US" sz="2200" dirty="0"/>
              <a:t> </a:t>
            </a:r>
            <a:r>
              <a:rPr lang="en-US" sz="2200" dirty="0" err="1"/>
              <a:t>quels</a:t>
            </a:r>
            <a:r>
              <a:rPr lang="en-US" sz="2200" dirty="0"/>
              <a:t> clients </a:t>
            </a:r>
            <a:r>
              <a:rPr lang="en-US" sz="2200" dirty="0" err="1"/>
              <a:t>sont</a:t>
            </a:r>
            <a:r>
              <a:rPr lang="en-US" sz="2200" dirty="0"/>
              <a:t> </a:t>
            </a:r>
            <a:r>
              <a:rPr lang="en-US" sz="2200" dirty="0" err="1"/>
              <a:t>potentiellement</a:t>
            </a:r>
            <a:r>
              <a:rPr lang="en-US" sz="2200" dirty="0"/>
              <a:t> </a:t>
            </a:r>
            <a:r>
              <a:rPr lang="en-US" sz="2200" dirty="0" err="1"/>
              <a:t>intéressés</a:t>
            </a:r>
            <a:r>
              <a:rPr lang="en-US" sz="2200" dirty="0"/>
              <a:t> par </a:t>
            </a:r>
            <a:r>
              <a:rPr lang="en-US" sz="2200" dirty="0" err="1"/>
              <a:t>une</a:t>
            </a:r>
            <a:r>
              <a:rPr lang="en-US" sz="2200" dirty="0"/>
              <a:t> assurance caravan.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Décrire</a:t>
            </a:r>
            <a:r>
              <a:rPr lang="en-US" sz="2200" dirty="0"/>
              <a:t> </a:t>
            </a:r>
            <a:r>
              <a:rPr lang="en-US" sz="2200" dirty="0" err="1"/>
              <a:t>ces</a:t>
            </a:r>
            <a:r>
              <a:rPr lang="en-US" sz="2200" dirty="0"/>
              <a:t> clients et </a:t>
            </a:r>
            <a:r>
              <a:rPr lang="en-US" sz="2200" dirty="0" err="1"/>
              <a:t>trouver</a:t>
            </a:r>
            <a:r>
              <a:rPr lang="en-US" sz="2200" dirty="0"/>
              <a:t> </a:t>
            </a:r>
            <a:r>
              <a:rPr lang="en-US" sz="2200" dirty="0" err="1"/>
              <a:t>quelques</a:t>
            </a:r>
            <a:r>
              <a:rPr lang="en-US" sz="2200" dirty="0"/>
              <a:t> </a:t>
            </a:r>
            <a:r>
              <a:rPr lang="en-US" sz="2200" dirty="0" err="1"/>
              <a:t>caractéristiques</a:t>
            </a:r>
            <a:r>
              <a:rPr lang="en-US" sz="2200" dirty="0"/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056FD5-A3BA-45ED-85A4-BCA8326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4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4626B13-65F0-4AF0-BEFE-A870C833AD15}"/>
              </a:ext>
            </a:extLst>
          </p:cNvPr>
          <p:cNvSpPr txBox="1"/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Pré-traitement de données 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4BE7A5-6DBA-47DA-89BA-13F0F08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DD47F2-6282-4B78-82BD-FC4A643D4E22}"/>
              </a:ext>
            </a:extLst>
          </p:cNvPr>
          <p:cNvSpPr txBox="1"/>
          <p:nvPr/>
        </p:nvSpPr>
        <p:spPr>
          <a:xfrm>
            <a:off x="587829" y="2269307"/>
            <a:ext cx="2880828" cy="1952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Déséquilibre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jeu de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693CE3-47B4-4FA4-B96D-763355FBECA2}"/>
              </a:ext>
            </a:extLst>
          </p:cNvPr>
          <p:cNvSpPr txBox="1"/>
          <p:nvPr/>
        </p:nvSpPr>
        <p:spPr>
          <a:xfrm>
            <a:off x="5465328" y="5820137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0 : l’assurance n’a pas été prise </a:t>
            </a:r>
          </a:p>
          <a:p>
            <a:r>
              <a:rPr lang="fr-FR" dirty="0"/>
              <a:t>Classe 1 : l’assurance a été prise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42C2D-1C77-4E2A-9128-B5F0430A2C1E}"/>
              </a:ext>
            </a:extLst>
          </p:cNvPr>
          <p:cNvSpPr txBox="1"/>
          <p:nvPr/>
        </p:nvSpPr>
        <p:spPr>
          <a:xfrm>
            <a:off x="6051031" y="478712"/>
            <a:ext cx="456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Répartition de la variable CARAVAN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98667FD-C2A1-476C-8E30-DAB77D3D3A78}"/>
              </a:ext>
            </a:extLst>
          </p:cNvPr>
          <p:cNvGrpSpPr/>
          <p:nvPr/>
        </p:nvGrpSpPr>
        <p:grpSpPr>
          <a:xfrm>
            <a:off x="4873287" y="1299103"/>
            <a:ext cx="6658672" cy="4129502"/>
            <a:chOff x="4873287" y="1299103"/>
            <a:chExt cx="6658672" cy="4129502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B5227C1-1633-4E6A-94CC-A5BA62166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78"/>
            <a:stretch/>
          </p:blipFill>
          <p:spPr>
            <a:xfrm>
              <a:off x="4873287" y="1299103"/>
              <a:ext cx="6658672" cy="4129502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275A171-90DA-4837-9703-FF9D18EF6FED}"/>
                </a:ext>
              </a:extLst>
            </p:cNvPr>
            <p:cNvSpPr txBox="1"/>
            <p:nvPr/>
          </p:nvSpPr>
          <p:spPr>
            <a:xfrm>
              <a:off x="6640946" y="241063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94%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5F93C-4D03-4BF0-A785-BEE79FEBB461}"/>
              </a:ext>
            </a:extLst>
          </p:cNvPr>
          <p:cNvSpPr txBox="1"/>
          <p:nvPr/>
        </p:nvSpPr>
        <p:spPr>
          <a:xfrm>
            <a:off x="9462653" y="449510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6%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6C2854-8871-45CD-A1E4-84248B0F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0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84596B-5121-42CF-952F-CE5CD61B4505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Codage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variables </a:t>
            </a:r>
            <a:r>
              <a:rPr lang="en-US" sz="4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qualitatives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512861-5DF7-4AA6-8AED-94164813CE6A}"/>
              </a:ext>
            </a:extLst>
          </p:cNvPr>
          <p:cNvSpPr txBox="1"/>
          <p:nvPr/>
        </p:nvSpPr>
        <p:spPr>
          <a:xfrm>
            <a:off x="5640850" y="660773"/>
            <a:ext cx="161636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Codage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L1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20-30 years</a:t>
            </a:r>
            <a:b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30-40 years             </a:t>
            </a: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40-50 years</a:t>
            </a: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50-60 years</a:t>
            </a: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60-70 years</a:t>
            </a: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70-80 years</a:t>
            </a:r>
            <a:endParaRPr lang="fr-FR" dirty="0"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3A56A3-C14F-4FD5-B960-B54EC3A83375}"/>
              </a:ext>
            </a:extLst>
          </p:cNvPr>
          <p:cNvSpPr txBox="1"/>
          <p:nvPr/>
        </p:nvSpPr>
        <p:spPr>
          <a:xfrm>
            <a:off x="9069965" y="660773"/>
            <a:ext cx="1824470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Codage L3</a:t>
            </a: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0%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1 - 10%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11 - 23%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24 - 36%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37 - 49%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50 - 62%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63 - 75%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76 - 88%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89 - 99%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1800" i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100%</a:t>
            </a:r>
            <a:endParaRPr lang="fr-FR" sz="1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D48D45-42C5-4A73-8C00-5A434974AD7E}"/>
              </a:ext>
            </a:extLst>
          </p:cNvPr>
          <p:cNvSpPr txBox="1"/>
          <p:nvPr/>
        </p:nvSpPr>
        <p:spPr>
          <a:xfrm>
            <a:off x="1314740" y="4638493"/>
            <a:ext cx="68843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Calibri Light"/>
                <a:cs typeface="Segoe UI"/>
              </a:rPr>
              <a:t>Trois autres codages :</a:t>
            </a:r>
          </a:p>
          <a:p>
            <a:endParaRPr lang="fr-FR" b="1" dirty="0">
              <a:latin typeface="Calibri Light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Segoe UI"/>
              </a:rPr>
              <a:t>Codage de la contribution à l'assurance, ex : [1000, 4999]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Segoe UI"/>
              </a:rPr>
              <a:t>Codage spécifique à une seule variable à 41 modalités : de 1 à 41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Segoe UI"/>
              </a:rPr>
              <a:t>Codage spécifique à une variable à 10 modalités : de 1 à 10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4CE088-6AE1-4057-910A-A3ECDACA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69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C0DDE54-8808-4959-A928-D538672F7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0024"/>
              </p:ext>
            </p:extLst>
          </p:nvPr>
        </p:nvGraphicFramePr>
        <p:xfrm>
          <a:off x="1648690" y="1536979"/>
          <a:ext cx="5093855" cy="38030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51891">
                  <a:extLst>
                    <a:ext uri="{9D8B030D-6E8A-4147-A177-3AD203B41FA5}">
                      <a16:colId xmlns:a16="http://schemas.microsoft.com/office/drawing/2014/main" val="2592902765"/>
                    </a:ext>
                  </a:extLst>
                </a:gridCol>
                <a:gridCol w="1474737">
                  <a:extLst>
                    <a:ext uri="{9D8B030D-6E8A-4147-A177-3AD203B41FA5}">
                      <a16:colId xmlns:a16="http://schemas.microsoft.com/office/drawing/2014/main" val="2720027994"/>
                    </a:ext>
                  </a:extLst>
                </a:gridCol>
                <a:gridCol w="1767227">
                  <a:extLst>
                    <a:ext uri="{9D8B030D-6E8A-4147-A177-3AD203B41FA5}">
                      <a16:colId xmlns:a16="http://schemas.microsoft.com/office/drawing/2014/main" val="256832025"/>
                    </a:ext>
                  </a:extLst>
                </a:gridCol>
              </a:tblGrid>
              <a:tr h="344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Variable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>
                          <a:effectLst/>
                        </a:rPr>
                        <a:t>Score 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pval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8776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MOSTYPE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190.7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0.00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3099899184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MGEMLEEF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0.03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0.87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1315535154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MOSHOOFD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39.51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0.00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917266333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MGODRK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0.33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0.57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3509201888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MGODPR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4.00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0.05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729058335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MGODOV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0.09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0.76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4023386065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MGODGE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7.93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0.00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1464839484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MRELGE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16.95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0.00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3428494804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>
                          <a:effectLst/>
                        </a:rPr>
                        <a:t>MRELSA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>
                          <a:effectLst/>
                        </a:rPr>
                        <a:t>6.84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>
                          <a:effectLst/>
                        </a:rPr>
                        <a:t>0.01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120027941"/>
                  </a:ext>
                </a:extLst>
              </a:tr>
              <a:tr h="318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>
                          <a:effectLst/>
                        </a:rPr>
                        <a:t>MRELOV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>
                          <a:effectLst/>
                        </a:rPr>
                        <a:t>29.26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200" dirty="0">
                          <a:effectLst/>
                        </a:rPr>
                        <a:t>0.00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9322" marR="149322" marT="0" marB="0" anchor="ctr"/>
                </a:tc>
                <a:extLst>
                  <a:ext uri="{0D108BD9-81ED-4DB2-BD59-A6C34878D82A}">
                    <a16:rowId xmlns:a16="http://schemas.microsoft.com/office/drawing/2014/main" val="175438193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C45D41D-9CE9-4853-AC57-9C7AC522FC31}"/>
              </a:ext>
            </a:extLst>
          </p:cNvPr>
          <p:cNvSpPr txBox="1"/>
          <p:nvPr/>
        </p:nvSpPr>
        <p:spPr>
          <a:xfrm>
            <a:off x="701963" y="260658"/>
            <a:ext cx="6567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Quelques résultats du test de Khi2 entre CARAVAN et les variables qualitatives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C055AE-6AD9-4E72-B444-32E4D6996595}"/>
              </a:ext>
            </a:extLst>
          </p:cNvPr>
          <p:cNvSpPr txBox="1"/>
          <p:nvPr/>
        </p:nvSpPr>
        <p:spPr>
          <a:xfrm>
            <a:off x="434108" y="5637332"/>
            <a:ext cx="710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Un seuil de 5% </a:t>
            </a:r>
          </a:p>
          <a:p>
            <a:r>
              <a:rPr lang="fr-FR" dirty="0"/>
              <a:t> H0 : la variable choisie et la variable  CARAVAN sont indépendantes </a:t>
            </a:r>
          </a:p>
          <a:p>
            <a:r>
              <a:rPr lang="fr-FR" dirty="0"/>
              <a:t> H1 : les deux sont liées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E973F5-F6E2-4801-BA36-82EDC60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FD2005-BD0E-49E2-BB1B-B9237CF08C0C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Visualisation de quelques croisements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8FF3C8-8708-49CE-BD08-76E3E1F95480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PERSAUT : contribution à </a:t>
            </a:r>
            <a:r>
              <a:rPr lang="en-US"/>
              <a:t>l’assurance</a:t>
            </a:r>
            <a:r>
              <a:rPr lang="en-US" dirty="0"/>
              <a:t> automobile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CARAVAN : </a:t>
            </a:r>
            <a:r>
              <a:rPr lang="en-US"/>
              <a:t>souscription</a:t>
            </a:r>
            <a:r>
              <a:rPr lang="en-US" dirty="0"/>
              <a:t> à </a:t>
            </a:r>
            <a:r>
              <a:rPr lang="en-US"/>
              <a:t>l’assurance</a:t>
            </a:r>
            <a:r>
              <a:rPr lang="en-US" dirty="0"/>
              <a:t> CARAVAN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MGEMLEEF : age </a:t>
            </a:r>
            <a:r>
              <a:rPr lang="en-US"/>
              <a:t>moyen</a:t>
            </a:r>
            <a:r>
              <a:rPr lang="en-US" dirty="0"/>
              <a:t>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B05180-EC4F-4D9C-B87A-6D01165D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3" y="2984470"/>
            <a:ext cx="5481509" cy="29737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BAFD2E-2AFB-4AD5-9A1C-C53DBBEA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01" y="2984471"/>
            <a:ext cx="5787694" cy="297371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3089A0-C951-4FB3-8EE9-715779D5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69B8D5-0420-4B90-BFBC-03948E5BF33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2D33A6-9BB2-40D2-9B2B-873D662E1EC5}"/>
              </a:ext>
            </a:extLst>
          </p:cNvPr>
          <p:cNvSpPr txBox="1"/>
          <p:nvPr/>
        </p:nvSpPr>
        <p:spPr>
          <a:xfrm>
            <a:off x="7679919" y="6013688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(CARAVAN, MGEMLEEF)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53A89F1-A94F-456B-A685-6CC855689C31}"/>
              </a:ext>
            </a:extLst>
          </p:cNvPr>
          <p:cNvSpPr txBox="1"/>
          <p:nvPr/>
        </p:nvSpPr>
        <p:spPr>
          <a:xfrm>
            <a:off x="1701800" y="6013688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(CARAVAN, PPERSAUT)</a:t>
            </a:r>
          </a:p>
        </p:txBody>
      </p:sp>
    </p:spTree>
    <p:extLst>
      <p:ext uri="{BB962C8B-B14F-4D97-AF65-F5344CB8AC3E}">
        <p14:creationId xmlns:p14="http://schemas.microsoft.com/office/powerpoint/2010/main" val="168818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8A72EA-D7FE-4EB6-A6E2-BE25705E5FBA}"/>
              </a:ext>
            </a:extLst>
          </p:cNvPr>
          <p:cNvSpPr txBox="1"/>
          <p:nvPr/>
        </p:nvSpPr>
        <p:spPr>
          <a:xfrm>
            <a:off x="0" y="367620"/>
            <a:ext cx="12301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Résultats des premières applications des modèles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5B9BF3-67B7-482D-9CA0-5436D3914B82}"/>
              </a:ext>
            </a:extLst>
          </p:cNvPr>
          <p:cNvSpPr txBox="1"/>
          <p:nvPr/>
        </p:nvSpPr>
        <p:spPr>
          <a:xfrm>
            <a:off x="1255032" y="1265458"/>
            <a:ext cx="380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Des scores élevés… 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8BCE69F-80CF-4AD9-831D-796083F8C042}"/>
              </a:ext>
            </a:extLst>
          </p:cNvPr>
          <p:cNvGrpSpPr/>
          <p:nvPr/>
        </p:nvGrpSpPr>
        <p:grpSpPr>
          <a:xfrm>
            <a:off x="482674" y="1917075"/>
            <a:ext cx="11336629" cy="4043997"/>
            <a:chOff x="1597748" y="2142808"/>
            <a:chExt cx="8996504" cy="321159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6FC9536-5B56-42C9-B9B8-EB9D2FC8E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48" y="2142808"/>
              <a:ext cx="8996504" cy="3211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6B193-E82B-489A-B483-83DDB2D28EE8}"/>
                </a:ext>
              </a:extLst>
            </p:cNvPr>
            <p:cNvSpPr/>
            <p:nvPr/>
          </p:nvSpPr>
          <p:spPr>
            <a:xfrm>
              <a:off x="9530080" y="2353548"/>
              <a:ext cx="904240" cy="25982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4B7F56-E03D-4230-B9D0-2D93CBE738A9}"/>
                </a:ext>
              </a:extLst>
            </p:cNvPr>
            <p:cNvSpPr/>
            <p:nvPr/>
          </p:nvSpPr>
          <p:spPr>
            <a:xfrm>
              <a:off x="9357360" y="4979670"/>
              <a:ext cx="1092200" cy="2273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2602642-7599-4502-8EE4-52DD74E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B8D5-0420-4B90-BFBC-03948E5BF3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4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E385EF2D8AB428076A6D39EA42024" ma:contentTypeVersion="11" ma:contentTypeDescription="Crée un document." ma:contentTypeScope="" ma:versionID="f2d72f969c1ef6b1d291c83987b9cf69">
  <xsd:schema xmlns:xsd="http://www.w3.org/2001/XMLSchema" xmlns:xs="http://www.w3.org/2001/XMLSchema" xmlns:p="http://schemas.microsoft.com/office/2006/metadata/properties" xmlns:ns3="78fe6523-a769-48bc-b145-4a349a44e1d3" xmlns:ns4="aa2270fe-93d8-4b63-b24f-cd08f3863945" targetNamespace="http://schemas.microsoft.com/office/2006/metadata/properties" ma:root="true" ma:fieldsID="f1e46e9fe609312f0833546349626ab1" ns3:_="" ns4:_="">
    <xsd:import namespace="78fe6523-a769-48bc-b145-4a349a44e1d3"/>
    <xsd:import namespace="aa2270fe-93d8-4b63-b24f-cd08f38639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e6523-a769-48bc-b145-4a349a44e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270fe-93d8-4b63-b24f-cd08f38639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340DE9-5EAE-490C-A96B-E18BF1DA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22AB2-8670-4C0E-986B-A1A5DDEA7FE7}">
  <ds:schemaRefs>
    <ds:schemaRef ds:uri="78fe6523-a769-48bc-b145-4a349a44e1d3"/>
    <ds:schemaRef ds:uri="aa2270fe-93d8-4b63-b24f-cd08f38639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4A46CC-7890-4836-9C05-8BBD3055F01B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a2270fe-93d8-4b63-b24f-cd08f3863945"/>
    <ds:schemaRef ds:uri="78fe6523-a769-48bc-b145-4a349a44e1d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14145</TotalTime>
  <Words>772</Words>
  <Application>Microsoft Office PowerPoint</Application>
  <PresentationFormat>Grand écran</PresentationFormat>
  <Paragraphs>248</Paragraphs>
  <Slides>20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GUEZOUI Saida</dc:creator>
  <cp:lastModifiedBy>GUEZOUI Saida</cp:lastModifiedBy>
  <cp:revision>7</cp:revision>
  <dcterms:created xsi:type="dcterms:W3CDTF">2022-01-24T13:37:50Z</dcterms:created>
  <dcterms:modified xsi:type="dcterms:W3CDTF">2022-02-08T17:49:50Z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0x01010025EE385EF2D8AB428076A6D39EA42024</vt:lpwstr>
  </property>
</Properties>
</file>