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uz.wikipedia.org/wiki/Veb_dizayn#cite_note-6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uz.wikipedia.org/wiki/SEO" TargetMode="External"/><Relationship Id="rId3" Type="http://schemas.openxmlformats.org/officeDocument/2006/relationships/hyperlink" Target="https://uz.wikipedia.org/wiki/O%CA%BBzbekiston" TargetMode="External"/><Relationship Id="rId2" Type="http://schemas.openxmlformats.org/officeDocument/2006/relationships/hyperlink" Target="https://uz.wikipedia.org/wiki/Veb_Dasturlash" TargetMode="External"/><Relationship Id="rId1" Type="http://schemas.openxmlformats.org/officeDocument/2006/relationships/hyperlink" Target="https://uz.wikipedia.org/wiki/Vebsay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uz.wikipedia.org/wiki/Veb_dizayn#cite_note-1" TargetMode="Externa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uz.wikipedia.org/wiki/HTML" TargetMode="External"/><Relationship Id="rId3" Type="http://schemas.openxmlformats.org/officeDocument/2006/relationships/hyperlink" Target="https://uz.wikipedia.org/wiki/Microsoft" TargetMode="External"/><Relationship Id="rId2" Type="http://schemas.openxmlformats.org/officeDocument/2006/relationships/hyperlink" Target="https://uz.wikipedia.org/w/index.php?title=Veb_dizayn&amp;action=edit&amp;section=4" TargetMode="External"/><Relationship Id="rId1" Type="http://schemas.openxmlformats.org/officeDocument/2006/relationships/hyperlink" Target="https://uz.wikipedia.org/w/index.php?title=Veb_dizayn&amp;veaction=edit&amp;section=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31681" y="836761"/>
            <a:ext cx="8915399" cy="426842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MAVZU:WEB SAHIFALARGA DIZAYN BERISH TEXNOLOGIYALARI.CSS ASOSIY TUSHUNCHALARI VA UNING TARKIBI,WEB SAHIFA DIZAYN TURLARINI TANLOV ASOSIDA BIRIKTIRISH ,TASVIRLAR BILAN ISHLOVCHI FUNKSIYALAR ,WEB SAHIFAGA CSS YORDAMIDA OB`EKTLARNI JOYLASHTIRISH VA JILOLASH</a:t>
            </a:r>
            <a:endParaRPr lang="en-US" sz="32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Dizaynerlar</a:t>
            </a:r>
            <a:r>
              <a:rPr lang="en-US" sz="2800" dirty="0">
                <a:solidFill>
                  <a:srgbClr val="FF0000"/>
                </a:solidFill>
              </a:rPr>
              <a:t> HTML </a:t>
            </a:r>
            <a:r>
              <a:rPr lang="en-US" sz="2800" dirty="0" err="1">
                <a:solidFill>
                  <a:srgbClr val="FF0000"/>
                </a:solidFill>
              </a:rPr>
              <a:t>jadvallarini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murakkab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>
                <a:solidFill>
                  <a:srgbClr val="FF0000"/>
                </a:solidFill>
              </a:rPr>
              <a:t>koʻp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ustunli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koʻrinishlarini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yaratish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haqida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oʻylab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koʻrishdi</a:t>
            </a:r>
            <a:r>
              <a:rPr lang="en-US" sz="2800" dirty="0">
                <a:solidFill>
                  <a:srgbClr val="FF0000"/>
                </a:solidFill>
              </a:rPr>
              <a:t>. HTML </a:t>
            </a:r>
            <a:r>
              <a:rPr lang="en-US" sz="2800" dirty="0" err="1">
                <a:solidFill>
                  <a:srgbClr val="FF0000"/>
                </a:solidFill>
              </a:rPr>
              <a:t>saytlari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oʻzlarining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dizayn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imkoniyatlari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bilan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cheklangan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edi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>
                <a:solidFill>
                  <a:srgbClr val="FF0000"/>
                </a:solidFill>
              </a:rPr>
              <a:t>hatto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HTMLning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oldingi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versiyalarida</a:t>
            </a:r>
            <a:r>
              <a:rPr lang="en-US" sz="2800" dirty="0">
                <a:solidFill>
                  <a:srgbClr val="FF0000"/>
                </a:solidFill>
              </a:rPr>
              <a:t> ham. </a:t>
            </a:r>
            <a:r>
              <a:rPr lang="en-US" sz="2800" dirty="0" err="1">
                <a:solidFill>
                  <a:srgbClr val="FF0000"/>
                </a:solidFill>
              </a:rPr>
              <a:t>Murakkab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dizaynlarni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yaratish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uchun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koʻplab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veb-dizaynerlar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murakkab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jadval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tuzilmalaridan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foydalanishlari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kerak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edi</a:t>
            </a:r>
            <a:r>
              <a:rPr lang="en-US" sz="2800" dirty="0">
                <a:solidFill>
                  <a:srgbClr val="FF0000"/>
                </a:solidFill>
              </a:rPr>
              <a:t>. CSS 1996-yil </a:t>
            </a:r>
            <a:r>
              <a:rPr lang="en-US" sz="2800" dirty="0" err="1">
                <a:solidFill>
                  <a:srgbClr val="FF0000"/>
                </a:solidFill>
              </a:rPr>
              <a:t>dekabr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oyida</a:t>
            </a:r>
            <a:r>
              <a:rPr lang="en-US" sz="2800" dirty="0">
                <a:solidFill>
                  <a:srgbClr val="FF0000"/>
                </a:solidFill>
              </a:rPr>
              <a:t> W3C </a:t>
            </a:r>
            <a:r>
              <a:rPr lang="en-US" sz="2800" dirty="0" err="1">
                <a:solidFill>
                  <a:srgbClr val="FF0000"/>
                </a:solidFill>
              </a:rPr>
              <a:t>tomonidan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taqdim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etilib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>
                <a:solidFill>
                  <a:srgbClr val="FF0000"/>
                </a:solidFill>
              </a:rPr>
              <a:t>tartibni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qoʻllab-quvvatlash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 err="1">
                <a:solidFill>
                  <a:srgbClr val="FF0000"/>
                </a:solidFill>
              </a:rPr>
              <a:t>yaʼni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bir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ketma-ketlik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>
                <a:solidFill>
                  <a:srgbClr val="FF0000"/>
                </a:solidFill>
              </a:rPr>
              <a:t>jadval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koʻrinishi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asosida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saytlarga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elementlar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qoʻshish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  <a:r>
              <a:rPr lang="en-US" sz="2800" dirty="0" err="1">
                <a:solidFill>
                  <a:srgbClr val="FF0000"/>
                </a:solidFill>
              </a:rPr>
              <a:t>uchun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kiritilgan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  <a:r>
              <a:rPr lang="en-US" sz="2800" baseline="30000" dirty="0">
                <a:solidFill>
                  <a:srgbClr val="FF0000"/>
                </a:solidFill>
                <a:hlinkClick r:id="rId1"/>
              </a:rPr>
              <a:t>[6]</a:t>
            </a:r>
            <a:r>
              <a:rPr lang="en-US" sz="2800" dirty="0">
                <a:solidFill>
                  <a:srgbClr val="FF0000"/>
                </a:solidFill>
              </a:rPr>
              <a:t> Bu HTML </a:t>
            </a:r>
            <a:r>
              <a:rPr lang="en-US" sz="2800" dirty="0" err="1">
                <a:solidFill>
                  <a:srgbClr val="FF0000"/>
                </a:solidFill>
              </a:rPr>
              <a:t>kodining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koʻrinishini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ancha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yaxshi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tomonga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oʻzgartirdi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>
                <a:solidFill>
                  <a:srgbClr val="FF0000"/>
                </a:solidFill>
              </a:rPr>
              <a:t>veb-saytlarga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kirish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imkoniyati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yaxshilandi</a:t>
            </a:r>
            <a:r>
              <a:rPr lang="en-US" sz="2800" dirty="0">
                <a:solidFill>
                  <a:srgbClr val="FF0000"/>
                </a:solidFill>
              </a:rPr>
              <a:t>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3499" y="12192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01568" tIns="126960" rIns="-101568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object-position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xususiyati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img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yoki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video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&gt;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konteyner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ichida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qanday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joylashishini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belgilash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uchun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ishlatiladi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ru-RU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-55" y="178308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6348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Tasvir</a:t>
            </a: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Parijdan 400x300 pikselli quyidagi rasmga qarang: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3" name="Picture 5" descr="Parij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" y="3025140"/>
            <a:ext cx="3673475" cy="2755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4294967295"/>
          </p:nvPr>
        </p:nvSpPr>
        <p:spPr bwMode="auto">
          <a:xfrm>
            <a:off x="1992702" y="1368425"/>
            <a:ext cx="8132763" cy="9858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Keyinchalik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biz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object-fit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cover;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tomonlar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nisbatini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saqlash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berilgan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o'lchamni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to'ldirish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uchun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foydalanamiz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Biroq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rasm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quyidagi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kabi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mos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keladigan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tarzda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kesiladi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3" descr="Parij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134" y="2871018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600200"/>
            <a:ext cx="4514850" cy="4526280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highlight>
                  <a:srgbClr val="00FF00"/>
                </a:highlight>
              </a:rPr>
              <a:t>Misol</a:t>
            </a:r>
            <a:endParaRPr lang="en-US" b="1" dirty="0">
              <a:solidFill>
                <a:srgbClr val="FF0000"/>
              </a:solidFill>
              <a:highlight>
                <a:srgbClr val="00FF00"/>
              </a:highlight>
            </a:endParaRPr>
          </a:p>
          <a:p>
            <a:r>
              <a:rPr lang="en-US" b="1" dirty="0" err="1">
                <a:solidFill>
                  <a:srgbClr val="FF0000"/>
                </a:solidFill>
                <a:highlight>
                  <a:srgbClr val="00FF00"/>
                </a:highlight>
              </a:rPr>
              <a:t>img</a:t>
            </a:r>
            <a:r>
              <a:rPr lang="en-US" b="1">
                <a:solidFill>
                  <a:srgbClr val="FF0000"/>
                </a:solidFill>
                <a:highlight>
                  <a:srgbClr val="00FF00"/>
                </a:highlight>
              </a:rPr>
              <a:t> {</a:t>
            </a:r>
            <a:br>
              <a:rPr lang="en-US" b="1">
                <a:solidFill>
                  <a:srgbClr val="FF0000"/>
                </a:solidFill>
                <a:highlight>
                  <a:srgbClr val="00FF00"/>
                </a:highlight>
              </a:rPr>
            </a:br>
            <a:r>
              <a:rPr lang="en-US" b="1">
                <a:solidFill>
                  <a:srgbClr val="FF0000"/>
                </a:solidFill>
                <a:highlight>
                  <a:srgbClr val="00FF00"/>
                </a:highlight>
              </a:rPr>
              <a:t>  width: 200px;</a:t>
            </a:r>
            <a:br>
              <a:rPr lang="en-US" b="1">
                <a:solidFill>
                  <a:srgbClr val="FF0000"/>
                </a:solidFill>
                <a:highlight>
                  <a:srgbClr val="00FF00"/>
                </a:highlight>
              </a:rPr>
            </a:br>
            <a:r>
              <a:rPr lang="en-US" b="1">
                <a:solidFill>
                  <a:srgbClr val="FF0000"/>
                </a:solidFill>
                <a:highlight>
                  <a:srgbClr val="00FF00"/>
                </a:highlight>
              </a:rPr>
              <a:t>  height: 300px;</a:t>
            </a:r>
            <a:br>
              <a:rPr lang="en-US" b="1">
                <a:solidFill>
                  <a:srgbClr val="FF0000"/>
                </a:solidFill>
                <a:highlight>
                  <a:srgbClr val="00FF00"/>
                </a:highlight>
              </a:rPr>
            </a:br>
            <a:r>
              <a:rPr lang="en-US" b="1">
                <a:solidFill>
                  <a:srgbClr val="FF0000"/>
                </a:solidFill>
                <a:highlight>
                  <a:srgbClr val="00FF00"/>
                </a:highlight>
              </a:rPr>
              <a:t>  object-fit: cover;</a:t>
            </a:r>
            <a:br>
              <a:rPr lang="en-US" b="1">
                <a:solidFill>
                  <a:srgbClr val="FF0000"/>
                </a:solidFill>
                <a:highlight>
                  <a:srgbClr val="00FF00"/>
                </a:highlight>
              </a:rPr>
            </a:br>
            <a:r>
              <a:rPr lang="en-US" b="1">
                <a:solidFill>
                  <a:srgbClr val="FF0000"/>
                </a:solidFill>
                <a:highlight>
                  <a:srgbClr val="00FF00"/>
                </a:highlight>
              </a:rPr>
              <a:t>}</a:t>
            </a:r>
            <a:endParaRPr lang="en-US" b="1">
              <a:solidFill>
                <a:srgbClr val="FF0000"/>
              </a:solidFill>
              <a:highlight>
                <a:srgbClr val="00FF00"/>
              </a:highlight>
            </a:endParaRPr>
          </a:p>
          <a:p>
            <a:endParaRPr lang="en-US" b="1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  <p:pic>
        <p:nvPicPr>
          <p:cNvPr id="10" name="Picture 9"/>
          <p:cNvPicPr/>
          <p:nvPr/>
        </p:nvPicPr>
        <p:blipFill>
          <a:blip r:embed="rId1"/>
          <a:stretch>
            <a:fillRect/>
          </a:stretch>
        </p:blipFill>
        <p:spPr>
          <a:xfrm>
            <a:off x="5846445" y="1947545"/>
            <a:ext cx="4037330" cy="33477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390" y="2709545"/>
            <a:ext cx="6967855" cy="1046480"/>
          </a:xfrm>
        </p:spPr>
        <p:txBody>
          <a:bodyPr/>
          <a:p>
            <a:r>
              <a:rPr lang="en-GB" altLang="en-US"/>
              <a:t>ETIBORINGIZ UCHUN RAXMAT</a:t>
            </a:r>
            <a:endParaRPr lang="en-GB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4810760" y="41363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3780" y="274638"/>
            <a:ext cx="109728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REJA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194754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1.CSS </a:t>
            </a:r>
            <a:r>
              <a:rPr lang="en-US" dirty="0" err="1" smtClean="0">
                <a:solidFill>
                  <a:srgbClr val="FF0000"/>
                </a:solidFill>
              </a:rPr>
              <a:t>ning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asosiy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tushunchalari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2.Web </a:t>
            </a:r>
            <a:r>
              <a:rPr lang="en-US" dirty="0" err="1" smtClean="0">
                <a:solidFill>
                  <a:srgbClr val="FF0000"/>
                </a:solidFill>
              </a:rPr>
              <a:t>sahifalarga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dizayn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berish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texnologiyalari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3.web </a:t>
            </a:r>
            <a:r>
              <a:rPr lang="en-US" dirty="0" err="1" smtClean="0">
                <a:solidFill>
                  <a:srgbClr val="FF0000"/>
                </a:solidFill>
              </a:rPr>
              <a:t>sahifaga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css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yordamida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ob`yektlarni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joylashtirish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4754880" y="3663315"/>
            <a:ext cx="1872615" cy="13563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</a:t>
            </a:r>
            <a:r>
              <a:rPr lang="en-US" smtClean="0"/>
              <a:t>nima?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CSS </a:t>
            </a:r>
            <a:r>
              <a:rPr lang="en-US" dirty="0" err="1">
                <a:solidFill>
                  <a:srgbClr val="FF0000"/>
                </a:solidFill>
              </a:rPr>
              <a:t>qisqartmasi</a:t>
            </a:r>
            <a:r>
              <a:rPr lang="en-US" dirty="0">
                <a:solidFill>
                  <a:srgbClr val="FF0000"/>
                </a:solidFill>
              </a:rPr>
              <a:t> Cascading Style Sheets </a:t>
            </a:r>
            <a:r>
              <a:rPr lang="en-US" dirty="0" err="1">
                <a:solidFill>
                  <a:srgbClr val="FF0000"/>
                </a:solidFill>
              </a:rPr>
              <a:t>degan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ma'noni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anglatadi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CSS HTML </a:t>
            </a:r>
            <a:r>
              <a:rPr lang="en-US" dirty="0" err="1">
                <a:solidFill>
                  <a:srgbClr val="FF0000"/>
                </a:solidFill>
              </a:rPr>
              <a:t>elementlari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ekranda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qog'ozda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yoki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boshqa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ommaviy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axborot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vositalarida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qanday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ko'rsatilishini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tavsiflaydi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CSS </a:t>
            </a:r>
            <a:r>
              <a:rPr lang="en-US" dirty="0" err="1">
                <a:solidFill>
                  <a:srgbClr val="FF0000"/>
                </a:solidFill>
              </a:rPr>
              <a:t>ko'p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ishlarni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tejaydi</a:t>
            </a:r>
            <a:r>
              <a:rPr lang="en-US" dirty="0">
                <a:solidFill>
                  <a:srgbClr val="FF0000"/>
                </a:solidFill>
              </a:rPr>
              <a:t>. U </a:t>
            </a:r>
            <a:r>
              <a:rPr lang="en-US" dirty="0" err="1">
                <a:solidFill>
                  <a:srgbClr val="FF0000"/>
                </a:solidFill>
              </a:rPr>
              <a:t>bir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vaqtning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o'zida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nechta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veb-sahifalar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tartibini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boshqarishi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mumkin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Tashqi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uslublar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jadvallari</a:t>
            </a:r>
            <a:r>
              <a:rPr lang="en-US" dirty="0">
                <a:solidFill>
                  <a:srgbClr val="FF0000"/>
                </a:solidFill>
              </a:rPr>
              <a:t> CSS </a:t>
            </a:r>
            <a:r>
              <a:rPr lang="en-US" dirty="0" err="1">
                <a:solidFill>
                  <a:srgbClr val="FF0000"/>
                </a:solidFill>
              </a:rPr>
              <a:t>fayllarida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saqlanadi</a:t>
            </a:r>
            <a:endParaRPr lang="en-US" dirty="0">
              <a:solidFill>
                <a:srgbClr val="FF0000"/>
              </a:solidFill>
            </a:endParaRPr>
          </a:p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CSS - </a:t>
            </a:r>
            <a:r>
              <a:rPr lang="en-US" dirty="0" err="1">
                <a:solidFill>
                  <a:srgbClr val="FF0000"/>
                </a:solidFill>
              </a:rPr>
              <a:t>bu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veb-sahifani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uslublash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uchun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foydalanadigan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til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  <a:p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misoli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 {</a:t>
            </a:r>
            <a:b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background-color: 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lightblue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b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b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h1 {</a:t>
            </a:r>
            <a:b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color: white;</a:t>
            </a:r>
            <a:b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text-align: center;</a:t>
            </a:r>
            <a:b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b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 {</a:t>
            </a:r>
            <a:b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font-family: 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verdana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b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 font-size: 20px;</a:t>
            </a:r>
            <a:b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7613650" y="2412365"/>
            <a:ext cx="3095625" cy="31800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Nima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CSS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foydalanish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?</a:t>
            </a:r>
            <a:endParaRPr lang="en-US" dirty="0"/>
          </a:p>
          <a:p>
            <a:r>
              <a:rPr lang="en-US" dirty="0"/>
              <a:t>CSS </a:t>
            </a:r>
            <a:r>
              <a:rPr lang="en-US" dirty="0" err="1"/>
              <a:t>veb-sahifalaringiz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uslublarni</a:t>
            </a:r>
            <a:r>
              <a:rPr lang="en-US" dirty="0"/>
              <a:t>, </a:t>
            </a:r>
            <a:r>
              <a:rPr lang="en-US" dirty="0" err="1"/>
              <a:t>jumladan</a:t>
            </a:r>
            <a:r>
              <a:rPr lang="en-US" dirty="0"/>
              <a:t>, </a:t>
            </a:r>
            <a:r>
              <a:rPr lang="en-US" dirty="0" err="1"/>
              <a:t>turli</a:t>
            </a:r>
            <a:r>
              <a:rPr lang="en-US" dirty="0"/>
              <a:t> </a:t>
            </a:r>
            <a:r>
              <a:rPr lang="en-US" dirty="0" err="1"/>
              <a:t>qurilmalar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ekran</a:t>
            </a:r>
            <a:r>
              <a:rPr lang="en-US" dirty="0"/>
              <a:t> </a:t>
            </a:r>
            <a:r>
              <a:rPr lang="en-US" dirty="0" err="1"/>
              <a:t>o'lchamlari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dizayn</a:t>
            </a:r>
            <a:r>
              <a:rPr lang="en-US" dirty="0"/>
              <a:t>, </a:t>
            </a:r>
            <a:r>
              <a:rPr lang="en-US" dirty="0" err="1"/>
              <a:t>tartib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​​</a:t>
            </a:r>
            <a:r>
              <a:rPr lang="en-US" dirty="0" err="1"/>
              <a:t>displeydagi</a:t>
            </a:r>
            <a:r>
              <a:rPr lang="en-US" dirty="0"/>
              <a:t> </a:t>
            </a:r>
            <a:r>
              <a:rPr lang="en-US" dirty="0" err="1"/>
              <a:t>o'zgarishlarni</a:t>
            </a:r>
            <a:r>
              <a:rPr lang="en-US" dirty="0"/>
              <a:t> </a:t>
            </a:r>
            <a:r>
              <a:rPr lang="en-US" dirty="0" err="1"/>
              <a:t>aniqlash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ishlatiladi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CSS </a:t>
            </a:r>
            <a:r>
              <a:rPr lang="en-US" dirty="0" err="1"/>
              <a:t>misoli</a:t>
            </a:r>
            <a:endParaRPr lang="en-US" dirty="0"/>
          </a:p>
          <a:p>
            <a:r>
              <a:rPr lang="en-US" dirty="0"/>
              <a:t>body {</a:t>
            </a:r>
            <a:br>
              <a:rPr lang="en-US" dirty="0"/>
            </a:br>
            <a:r>
              <a:rPr lang="en-US" dirty="0"/>
              <a:t>  background-color: </a:t>
            </a:r>
            <a:r>
              <a:rPr lang="en-US" dirty="0" err="1"/>
              <a:t>lightblue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h1 {</a:t>
            </a:r>
            <a:br>
              <a:rPr lang="en-US" dirty="0"/>
            </a:br>
            <a:r>
              <a:rPr lang="en-US" dirty="0"/>
              <a:t>  color: white;</a:t>
            </a:r>
            <a:br>
              <a:rPr lang="en-US" dirty="0"/>
            </a:br>
            <a:r>
              <a:rPr lang="en-US" dirty="0"/>
              <a:t>  text-align: center;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 {</a:t>
            </a:r>
            <a:br>
              <a:rPr lang="en-US" dirty="0"/>
            </a:br>
            <a:r>
              <a:rPr lang="en-US" dirty="0"/>
              <a:t>  font-family: </a:t>
            </a:r>
            <a:r>
              <a:rPr lang="en-US" dirty="0" err="1"/>
              <a:t>verdana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font-size: 20px;</a:t>
            </a:r>
            <a:br>
              <a:rPr lang="en-US" dirty="0"/>
            </a:br>
            <a:r>
              <a:rPr lang="en-US" dirty="0"/>
              <a:t>}</a:t>
            </a:r>
            <a:endParaRPr lang="en-US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err="1"/>
              <a:t>Veb</a:t>
            </a:r>
            <a:r>
              <a:rPr lang="en-US" sz="2400" b="1" dirty="0"/>
              <a:t> </a:t>
            </a:r>
            <a:r>
              <a:rPr lang="en-US" sz="2400" b="1" dirty="0" err="1"/>
              <a:t>dizayn</a:t>
            </a:r>
            <a:r>
              <a:rPr lang="en-US" sz="2400" dirty="0"/>
              <a:t> (</a:t>
            </a:r>
            <a:r>
              <a:rPr lang="en-US" sz="2400" dirty="0" err="1"/>
              <a:t>inglizchadan</a:t>
            </a:r>
            <a:r>
              <a:rPr lang="en-US" sz="2400" dirty="0"/>
              <a:t> web design) — </a:t>
            </a:r>
            <a:r>
              <a:rPr lang="en-US" sz="2400" dirty="0" err="1">
                <a:hlinkClick r:id="rId1" tooltip="Vebsayt"/>
              </a:rPr>
              <a:t>vebsaytlar</a:t>
            </a:r>
            <a:r>
              <a:rPr lang="en-US" sz="2400" dirty="0"/>
              <a:t>, </a:t>
            </a:r>
            <a:r>
              <a:rPr lang="en-US" sz="2400" dirty="0" err="1"/>
              <a:t>veb-ilovalar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</a:t>
            </a:r>
            <a:r>
              <a:rPr lang="en-US" sz="2400" dirty="0" err="1"/>
              <a:t>veb-foydalanuvchi</a:t>
            </a:r>
            <a:r>
              <a:rPr lang="en-US" sz="2400" dirty="0"/>
              <a:t> </a:t>
            </a:r>
            <a:r>
              <a:rPr lang="en-US" sz="2400" dirty="0" err="1"/>
              <a:t>interfeyslari</a:t>
            </a:r>
            <a:r>
              <a:rPr lang="en-US" sz="2400" dirty="0"/>
              <a:t> </a:t>
            </a:r>
            <a:r>
              <a:rPr lang="en-US" sz="2400" dirty="0" err="1"/>
              <a:t>loyihalanadigan</a:t>
            </a:r>
            <a:r>
              <a:rPr lang="en-US" sz="2400" dirty="0"/>
              <a:t> </a:t>
            </a:r>
            <a:r>
              <a:rPr lang="en-US" sz="2400" dirty="0" err="1">
                <a:hlinkClick r:id="rId2" tooltip="Veb Dasturlash"/>
              </a:rPr>
              <a:t>dizayn</a:t>
            </a:r>
            <a:r>
              <a:rPr lang="en-US" sz="2400" dirty="0"/>
              <a:t> </a:t>
            </a:r>
            <a:r>
              <a:rPr lang="en-US" sz="2400" dirty="0" err="1"/>
              <a:t>turi</a:t>
            </a:r>
            <a:r>
              <a:rPr lang="en-US" sz="2400" dirty="0"/>
              <a:t>. U </a:t>
            </a:r>
            <a:r>
              <a:rPr lang="en-US" sz="2400" dirty="0" err="1"/>
              <a:t>nisbatan</a:t>
            </a:r>
            <a:r>
              <a:rPr lang="en-US" sz="2400" dirty="0"/>
              <a:t> </a:t>
            </a:r>
            <a:r>
              <a:rPr lang="en-US" sz="2400" dirty="0" err="1"/>
              <a:t>yosh</a:t>
            </a:r>
            <a:r>
              <a:rPr lang="en-US" sz="2400" dirty="0"/>
              <a:t> </a:t>
            </a:r>
            <a:r>
              <a:rPr lang="en-US" sz="2400" dirty="0" err="1"/>
              <a:t>kasb</a:t>
            </a:r>
            <a:r>
              <a:rPr lang="en-US" sz="2400" dirty="0"/>
              <a:t> </a:t>
            </a:r>
            <a:r>
              <a:rPr lang="en-US" sz="2400" dirty="0" err="1"/>
              <a:t>boʻlib</a:t>
            </a:r>
            <a:r>
              <a:rPr lang="en-US" sz="2400" dirty="0"/>
              <a:t>, </a:t>
            </a:r>
            <a:r>
              <a:rPr lang="en-US" sz="2400" dirty="0">
                <a:hlinkClick r:id="rId3" tooltip="Oʻzbekiston"/>
              </a:rPr>
              <a:t>Russia</a:t>
            </a:r>
            <a:r>
              <a:rPr lang="en-US" sz="2400" dirty="0"/>
              <a:t> </a:t>
            </a:r>
            <a:r>
              <a:rPr lang="en-US" sz="2400" dirty="0" err="1"/>
              <a:t>hali</a:t>
            </a:r>
            <a:r>
              <a:rPr lang="en-US" sz="2400" dirty="0"/>
              <a:t> </a:t>
            </a:r>
            <a:r>
              <a:rPr lang="en-US" sz="2400" dirty="0" err="1"/>
              <a:t>keng</a:t>
            </a:r>
            <a:r>
              <a:rPr lang="en-US" sz="2400" dirty="0"/>
              <a:t> </a:t>
            </a:r>
            <a:r>
              <a:rPr lang="en-US" sz="2400" dirty="0" err="1"/>
              <a:t>tarqalmagan</a:t>
            </a:r>
            <a:r>
              <a:rPr lang="en-US" sz="2400" dirty="0"/>
              <a:t>. </a:t>
            </a:r>
            <a:r>
              <a:rPr lang="en-US" sz="2400" dirty="0" err="1"/>
              <a:t>Internetda</a:t>
            </a:r>
            <a:r>
              <a:rPr lang="en-US" sz="2400" dirty="0"/>
              <a:t> </a:t>
            </a:r>
            <a:r>
              <a:rPr lang="en-US" sz="2400" dirty="0" err="1"/>
              <a:t>katta</a:t>
            </a:r>
            <a:r>
              <a:rPr lang="en-US" sz="2400" dirty="0"/>
              <a:t> </a:t>
            </a:r>
            <a:r>
              <a:rPr lang="en-US" sz="2400" dirty="0" err="1"/>
              <a:t>miqdordagi</a:t>
            </a:r>
            <a:r>
              <a:rPr lang="en-US" sz="2400" dirty="0"/>
              <a:t> </a:t>
            </a:r>
            <a:r>
              <a:rPr lang="en-US" sz="2400" dirty="0" err="1"/>
              <a:t>foydalanuvchi</a:t>
            </a:r>
            <a:r>
              <a:rPr lang="en-US" sz="2400" dirty="0"/>
              <a:t> </a:t>
            </a:r>
            <a:r>
              <a:rPr lang="en-US" sz="2400" dirty="0" err="1"/>
              <a:t>oqimiga</a:t>
            </a:r>
            <a:r>
              <a:rPr lang="en-US" sz="2400" dirty="0"/>
              <a:t> </a:t>
            </a:r>
            <a:r>
              <a:rPr lang="en-US" sz="2400" dirty="0" err="1"/>
              <a:t>erishish</a:t>
            </a:r>
            <a:r>
              <a:rPr lang="en-US" sz="2400" dirty="0"/>
              <a:t> </a:t>
            </a:r>
            <a:r>
              <a:rPr lang="en-US" sz="2400" dirty="0" err="1"/>
              <a:t>uchun</a:t>
            </a:r>
            <a:r>
              <a:rPr lang="en-US" sz="2400" dirty="0"/>
              <a:t> </a:t>
            </a:r>
            <a:r>
              <a:rPr lang="en-US" sz="2400" dirty="0" err="1"/>
              <a:t>boʻlgan</a:t>
            </a:r>
            <a:r>
              <a:rPr lang="en-US" sz="2400" dirty="0"/>
              <a:t> </a:t>
            </a:r>
            <a:r>
              <a:rPr lang="en-US" sz="2400" dirty="0" err="1"/>
              <a:t>raqobat</a:t>
            </a:r>
            <a:r>
              <a:rPr lang="en-US" sz="2400" dirty="0"/>
              <a:t> </a:t>
            </a:r>
            <a:r>
              <a:rPr lang="en-US" sz="2400" dirty="0" err="1"/>
              <a:t>veb-dizaynerlarga</a:t>
            </a:r>
            <a:r>
              <a:rPr lang="en-US" sz="2400" dirty="0"/>
              <a:t> </a:t>
            </a:r>
            <a:r>
              <a:rPr lang="en-US" sz="2400" dirty="0" err="1"/>
              <a:t>boʻlgan</a:t>
            </a:r>
            <a:r>
              <a:rPr lang="en-US" sz="2400" dirty="0"/>
              <a:t> </a:t>
            </a:r>
            <a:r>
              <a:rPr lang="en-US" sz="2400" dirty="0" err="1"/>
              <a:t>talabning</a:t>
            </a:r>
            <a:r>
              <a:rPr lang="en-US" sz="2400" dirty="0"/>
              <a:t> </a:t>
            </a:r>
            <a:r>
              <a:rPr lang="en-US" sz="2400" dirty="0" err="1"/>
              <a:t>ortishiga</a:t>
            </a:r>
            <a:r>
              <a:rPr lang="en-US" sz="2400" dirty="0"/>
              <a:t> </a:t>
            </a:r>
            <a:r>
              <a:rPr lang="en-US" sz="2400" dirty="0" err="1"/>
              <a:t>sabab</a:t>
            </a:r>
            <a:r>
              <a:rPr lang="en-US" sz="2400" dirty="0"/>
              <a:t> </a:t>
            </a:r>
            <a:r>
              <a:rPr lang="en-US" sz="2400" dirty="0" err="1"/>
              <a:t>boʻlmoqda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 err="1"/>
              <a:t>Veb-dizayn</a:t>
            </a:r>
            <a:r>
              <a:rPr lang="en-US" sz="2400" dirty="0"/>
              <a:t> </a:t>
            </a:r>
            <a:r>
              <a:rPr lang="en-US" sz="2400" dirty="0" err="1"/>
              <a:t>veb-saytlarni</a:t>
            </a:r>
            <a:r>
              <a:rPr lang="en-US" sz="2400" dirty="0"/>
              <a:t> </a:t>
            </a:r>
            <a:r>
              <a:rPr lang="en-US" sz="2400" dirty="0" err="1"/>
              <a:t>ishlab</a:t>
            </a:r>
            <a:r>
              <a:rPr lang="en-US" sz="2400" dirty="0"/>
              <a:t> </a:t>
            </a:r>
            <a:r>
              <a:rPr lang="en-US" sz="2400" dirty="0" err="1"/>
              <a:t>chiqarish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ularga</a:t>
            </a:r>
            <a:r>
              <a:rPr lang="en-US" sz="2400" dirty="0"/>
              <a:t> </a:t>
            </a:r>
            <a:r>
              <a:rPr lang="en-US" sz="2400" dirty="0" err="1"/>
              <a:t>xizmat</a:t>
            </a:r>
            <a:r>
              <a:rPr lang="en-US" sz="2400" dirty="0"/>
              <a:t> </a:t>
            </a:r>
            <a:r>
              <a:rPr lang="en-US" sz="2400" dirty="0" err="1"/>
              <a:t>koʻrsatishda</a:t>
            </a:r>
            <a:r>
              <a:rPr lang="en-US" sz="2400" dirty="0"/>
              <a:t> </a:t>
            </a:r>
            <a:r>
              <a:rPr lang="en-US" sz="2400" dirty="0" err="1"/>
              <a:t>koʻplab</a:t>
            </a:r>
            <a:r>
              <a:rPr lang="en-US" sz="2400" dirty="0"/>
              <a:t> </a:t>
            </a:r>
            <a:r>
              <a:rPr lang="en-US" sz="2400" dirty="0" err="1"/>
              <a:t>turli</a:t>
            </a:r>
            <a:r>
              <a:rPr lang="en-US" sz="2400" dirty="0"/>
              <a:t> </a:t>
            </a:r>
            <a:r>
              <a:rPr lang="en-US" sz="2400" dirty="0" err="1"/>
              <a:t>koʻnikmalar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fanlarni</a:t>
            </a:r>
            <a:r>
              <a:rPr lang="en-US" sz="2400" dirty="0"/>
              <a:t> </a:t>
            </a:r>
            <a:r>
              <a:rPr lang="en-US" sz="2400" dirty="0" err="1"/>
              <a:t>oʻz</a:t>
            </a:r>
            <a:r>
              <a:rPr lang="en-US" sz="2400" dirty="0"/>
              <a:t> </a:t>
            </a:r>
            <a:r>
              <a:rPr lang="en-US" sz="2400" dirty="0" err="1"/>
              <a:t>ichiga</a:t>
            </a:r>
            <a:r>
              <a:rPr lang="en-US" sz="2400" dirty="0"/>
              <a:t> </a:t>
            </a:r>
            <a:r>
              <a:rPr lang="en-US" sz="2400" dirty="0" err="1"/>
              <a:t>oladi</a:t>
            </a:r>
            <a:r>
              <a:rPr lang="en-US" sz="2400" dirty="0"/>
              <a:t>. </a:t>
            </a:r>
            <a:r>
              <a:rPr lang="en-US" sz="2400" dirty="0" err="1"/>
              <a:t>Veb-dizayn</a:t>
            </a:r>
            <a:r>
              <a:rPr lang="en-US" sz="2400" dirty="0"/>
              <a:t> </a:t>
            </a:r>
            <a:r>
              <a:rPr lang="en-US" sz="2400" dirty="0" err="1"/>
              <a:t>turli</a:t>
            </a:r>
            <a:r>
              <a:rPr lang="en-US" sz="2400" dirty="0"/>
              <a:t> </a:t>
            </a:r>
            <a:r>
              <a:rPr lang="en-US" sz="2400" dirty="0" err="1"/>
              <a:t>sohalarni</a:t>
            </a:r>
            <a:r>
              <a:rPr lang="en-US" sz="2400" dirty="0"/>
              <a:t> </a:t>
            </a:r>
            <a:r>
              <a:rPr lang="en-US" sz="2400" dirty="0" err="1"/>
              <a:t>oʻz</a:t>
            </a:r>
            <a:r>
              <a:rPr lang="en-US" sz="2400" dirty="0"/>
              <a:t> </a:t>
            </a:r>
            <a:r>
              <a:rPr lang="en-US" sz="2400" dirty="0" err="1"/>
              <a:t>ichiga</a:t>
            </a:r>
            <a:r>
              <a:rPr lang="en-US" sz="2400" dirty="0"/>
              <a:t> </a:t>
            </a:r>
            <a:r>
              <a:rPr lang="en-US" sz="2400" dirty="0" err="1"/>
              <a:t>oladi</a:t>
            </a:r>
            <a:r>
              <a:rPr lang="en-US" sz="2400" dirty="0"/>
              <a:t>: </a:t>
            </a:r>
            <a:r>
              <a:rPr lang="en-US" sz="2400" dirty="0" err="1"/>
              <a:t>foydalanuvchi</a:t>
            </a:r>
            <a:r>
              <a:rPr lang="en-US" sz="2400" dirty="0"/>
              <a:t> </a:t>
            </a:r>
            <a:r>
              <a:rPr lang="en-US" sz="2400" dirty="0" err="1"/>
              <a:t>interfeysi</a:t>
            </a:r>
            <a:r>
              <a:rPr lang="en-US" sz="2400" dirty="0"/>
              <a:t> </a:t>
            </a:r>
            <a:r>
              <a:rPr lang="en-US" sz="2400" dirty="0" err="1"/>
              <a:t>dizayni</a:t>
            </a:r>
            <a:r>
              <a:rPr lang="en-US" sz="2400" dirty="0"/>
              <a:t> (UI </a:t>
            </a:r>
            <a:r>
              <a:rPr lang="en-US" sz="2400" dirty="0" err="1"/>
              <a:t>dizayni</a:t>
            </a:r>
            <a:r>
              <a:rPr lang="en-US" sz="2400" dirty="0"/>
              <a:t>); </a:t>
            </a:r>
            <a:r>
              <a:rPr lang="en-US" sz="2400" dirty="0" err="1"/>
              <a:t>standartlashtirilgan</a:t>
            </a:r>
            <a:r>
              <a:rPr lang="en-US" sz="2400" dirty="0"/>
              <a:t> </a:t>
            </a:r>
            <a:r>
              <a:rPr lang="en-US" sz="2400" dirty="0" err="1"/>
              <a:t>kod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xususiy</a:t>
            </a:r>
            <a:r>
              <a:rPr lang="en-US" sz="2400" dirty="0"/>
              <a:t> </a:t>
            </a:r>
            <a:r>
              <a:rPr lang="en-US" sz="2400" dirty="0" err="1"/>
              <a:t>dasturiy</a:t>
            </a:r>
            <a:r>
              <a:rPr lang="en-US" sz="2400" dirty="0"/>
              <a:t> </a:t>
            </a:r>
            <a:r>
              <a:rPr lang="en-US" sz="2400" dirty="0" err="1"/>
              <a:t>taʼminotni</a:t>
            </a:r>
            <a:r>
              <a:rPr lang="en-US" sz="2400" dirty="0"/>
              <a:t> </a:t>
            </a:r>
            <a:r>
              <a:rPr lang="en-US" sz="2400" dirty="0" err="1"/>
              <a:t>oʻz</a:t>
            </a:r>
            <a:r>
              <a:rPr lang="en-US" sz="2400" dirty="0"/>
              <a:t> </a:t>
            </a:r>
            <a:r>
              <a:rPr lang="en-US" sz="2400" dirty="0" err="1"/>
              <a:t>ichiga</a:t>
            </a:r>
            <a:r>
              <a:rPr lang="en-US" sz="2400" dirty="0"/>
              <a:t> </a:t>
            </a:r>
            <a:r>
              <a:rPr lang="en-US" sz="2400" dirty="0" err="1"/>
              <a:t>olgan</a:t>
            </a:r>
            <a:r>
              <a:rPr lang="en-US" sz="2400" dirty="0"/>
              <a:t> </a:t>
            </a:r>
            <a:r>
              <a:rPr lang="en-US" sz="2400" dirty="0" err="1"/>
              <a:t>mualliflik</a:t>
            </a:r>
            <a:r>
              <a:rPr lang="en-US" sz="2400" dirty="0"/>
              <a:t>; </a:t>
            </a:r>
            <a:r>
              <a:rPr lang="en-US" sz="2400" dirty="0" err="1"/>
              <a:t>foydalanuvchi</a:t>
            </a:r>
            <a:r>
              <a:rPr lang="en-US" sz="2400" dirty="0"/>
              <a:t> </a:t>
            </a:r>
            <a:r>
              <a:rPr lang="en-US" sz="2400" dirty="0" err="1"/>
              <a:t>tajribasi</a:t>
            </a:r>
            <a:r>
              <a:rPr lang="en-US" sz="2400" dirty="0"/>
              <a:t> </a:t>
            </a:r>
            <a:r>
              <a:rPr lang="en-US" sz="2400" dirty="0" err="1"/>
              <a:t>dizayni</a:t>
            </a:r>
            <a:r>
              <a:rPr lang="en-US" sz="2400" dirty="0"/>
              <a:t> (UX </a:t>
            </a:r>
            <a:r>
              <a:rPr lang="en-US" sz="2400" dirty="0" err="1"/>
              <a:t>dizayni</a:t>
            </a:r>
            <a:r>
              <a:rPr lang="en-US" sz="2400" dirty="0"/>
              <a:t>); </a:t>
            </a:r>
            <a:r>
              <a:rPr lang="en-US" sz="2400" dirty="0" err="1"/>
              <a:t>va</a:t>
            </a:r>
            <a:r>
              <a:rPr lang="en-US" sz="2400" dirty="0"/>
              <a:t> </a:t>
            </a:r>
            <a:r>
              <a:rPr lang="en-US" sz="2400" dirty="0" err="1">
                <a:hlinkClick r:id="rId4" tooltip="SEO"/>
              </a:rPr>
              <a:t>qidiruv</a:t>
            </a:r>
            <a:r>
              <a:rPr lang="en-US" sz="2400" dirty="0">
                <a:hlinkClick r:id="rId4" tooltip="SEO"/>
              </a:rPr>
              <a:t> </a:t>
            </a:r>
            <a:r>
              <a:rPr lang="en-US" sz="2400" dirty="0" err="1">
                <a:hlinkClick r:id="rId4" tooltip="SEO"/>
              </a:rPr>
              <a:t>tizimini</a:t>
            </a:r>
            <a:r>
              <a:rPr lang="en-US" sz="2400" dirty="0">
                <a:hlinkClick r:id="rId4" tooltip="SEO"/>
              </a:rPr>
              <a:t> </a:t>
            </a:r>
            <a:r>
              <a:rPr lang="en-US" sz="2400" dirty="0" err="1">
                <a:hlinkClick r:id="rId4" tooltip="SEO"/>
              </a:rPr>
              <a:t>optimallashtirish</a:t>
            </a:r>
            <a:r>
              <a:rPr lang="en-US" sz="2400" dirty="0"/>
              <a:t>.</a:t>
            </a:r>
            <a:br>
              <a:rPr lang="en-US" sz="2400" dirty="0"/>
            </a:b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>
              <a:solidFill>
                <a:schemeClr val="tx1"/>
              </a:solidFill>
            </a:endParaRPr>
          </a:p>
          <a:p>
            <a:br>
              <a:rPr lang="ru-RU" dirty="0">
                <a:solidFill>
                  <a:schemeClr val="tx1"/>
                </a:solidFill>
              </a:rPr>
            </a:br>
            <a:br>
              <a:rPr lang="ru-RU" dirty="0">
                <a:solidFill>
                  <a:schemeClr val="tx1"/>
                </a:solidFill>
              </a:rPr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/>
            </a:br>
            <a:br>
              <a:rPr lang="ru-RU" dirty="0">
                <a:solidFill>
                  <a:schemeClr val="tx1"/>
                </a:solidFill>
              </a:rPr>
            </a:br>
            <a:b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solidFill>
                  <a:schemeClr val="tx1"/>
                </a:solidFill>
              </a:rPr>
            </a:br>
            <a:br>
              <a:rPr lang="ru-RU" dirty="0">
                <a:solidFill>
                  <a:schemeClr val="tx1"/>
                </a:solidFill>
              </a:rPr>
            </a:br>
            <a:br>
              <a:rPr lang="ru-RU" dirty="0">
                <a:solidFill>
                  <a:schemeClr val="tx1"/>
                </a:solidFill>
              </a:rPr>
            </a:br>
            <a:br>
              <a:rPr lang="ru-RU" dirty="0">
                <a:solidFill>
                  <a:schemeClr val="tx1"/>
                </a:solidFill>
              </a:rPr>
            </a:br>
            <a:br>
              <a:rPr lang="ru-RU" dirty="0">
                <a:solidFill>
                  <a:schemeClr val="tx1"/>
                </a:solidFill>
              </a:rPr>
            </a:br>
            <a:br>
              <a:rPr lang="ru-RU" dirty="0">
                <a:solidFill>
                  <a:schemeClr val="tx1"/>
                </a:solidFill>
              </a:rPr>
            </a:br>
            <a:br>
              <a:rPr lang="ru-RU" dirty="0">
                <a:solidFill>
                  <a:schemeClr val="tx1"/>
                </a:solidFill>
              </a:rPr>
            </a:b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Asosan</a:t>
            </a:r>
            <a:r>
              <a:rPr lang="en-US" dirty="0"/>
              <a:t>, </a:t>
            </a:r>
            <a:r>
              <a:rPr lang="en-US" dirty="0" err="1"/>
              <a:t>dizaynerlar</a:t>
            </a:r>
            <a:r>
              <a:rPr lang="en-US" dirty="0"/>
              <a:t> </a:t>
            </a:r>
            <a:r>
              <a:rPr lang="en-US" dirty="0" err="1"/>
              <a:t>veb-dizaynning</a:t>
            </a:r>
            <a:r>
              <a:rPr lang="en-US" dirty="0"/>
              <a:t> </a:t>
            </a:r>
            <a:r>
              <a:rPr lang="en-US" dirty="0" err="1"/>
              <a:t>koʻplab</a:t>
            </a:r>
            <a:r>
              <a:rPr lang="en-US" dirty="0"/>
              <a:t> </a:t>
            </a:r>
            <a:r>
              <a:rPr lang="en-US" dirty="0" err="1"/>
              <a:t>sohalarini</a:t>
            </a:r>
            <a:r>
              <a:rPr lang="en-US" dirty="0"/>
              <a:t> </a:t>
            </a:r>
            <a:r>
              <a:rPr lang="en-US" dirty="0" err="1"/>
              <a:t>biriktirgan</a:t>
            </a:r>
            <a:r>
              <a:rPr lang="en-US" dirty="0"/>
              <a:t> </a:t>
            </a:r>
            <a:r>
              <a:rPr lang="en-US" dirty="0" err="1"/>
              <a:t>jamoalarda</a:t>
            </a:r>
            <a:r>
              <a:rPr lang="en-US" dirty="0"/>
              <a:t> </a:t>
            </a:r>
            <a:r>
              <a:rPr lang="en-US" dirty="0" err="1"/>
              <a:t>ishlashadi</a:t>
            </a:r>
            <a:r>
              <a:rPr lang="en-US" dirty="0"/>
              <a:t>. </a:t>
            </a:r>
            <a:r>
              <a:rPr lang="en-US" dirty="0" err="1"/>
              <a:t>Yaʼni</a:t>
            </a:r>
            <a:r>
              <a:rPr lang="en-US" dirty="0"/>
              <a:t> </a:t>
            </a:r>
            <a:r>
              <a:rPr lang="en-US" dirty="0" err="1"/>
              <a:t>jamoada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soha</a:t>
            </a:r>
            <a:r>
              <a:rPr lang="en-US" dirty="0"/>
              <a:t> </a:t>
            </a:r>
            <a:r>
              <a:rPr lang="en-US" dirty="0" err="1"/>
              <a:t>odami</a:t>
            </a:r>
            <a:r>
              <a:rPr lang="en-US" dirty="0"/>
              <a:t> </a:t>
            </a:r>
            <a:r>
              <a:rPr lang="en-US" dirty="0" err="1"/>
              <a:t>ishlaydi</a:t>
            </a:r>
            <a:r>
              <a:rPr lang="en-US" dirty="0"/>
              <a:t>, </a:t>
            </a:r>
            <a:r>
              <a:rPr lang="en-US" dirty="0" err="1"/>
              <a:t>fikr</a:t>
            </a:r>
            <a:r>
              <a:rPr lang="en-US" dirty="0"/>
              <a:t> </a:t>
            </a:r>
            <a:r>
              <a:rPr lang="en-US" dirty="0" err="1"/>
              <a:t>almashadi</a:t>
            </a:r>
            <a:r>
              <a:rPr lang="en-US" dirty="0"/>
              <a:t>.</a:t>
            </a:r>
            <a:r>
              <a:rPr lang="en-US" baseline="30000" dirty="0">
                <a:hlinkClick r:id="rId1"/>
              </a:rPr>
              <a:t>[1]</a:t>
            </a:r>
            <a:br>
              <a:rPr lang="en-US" dirty="0"/>
            </a:br>
            <a:r>
              <a:rPr lang="en-US" dirty="0" err="1"/>
              <a:t>Insonlar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qulay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foydali</a:t>
            </a:r>
            <a:r>
              <a:rPr lang="en-US" dirty="0"/>
              <a:t> </a:t>
            </a:r>
            <a:r>
              <a:rPr lang="en-US" dirty="0" err="1"/>
              <a:t>vebsayt</a:t>
            </a:r>
            <a:r>
              <a:rPr lang="en-US" dirty="0"/>
              <a:t> </a:t>
            </a:r>
            <a:r>
              <a:rPr lang="en-US" dirty="0" err="1"/>
              <a:t>dizaynini</a:t>
            </a:r>
            <a:r>
              <a:rPr lang="en-US" dirty="0"/>
              <a:t> </a:t>
            </a:r>
            <a:r>
              <a:rPr lang="en-US" dirty="0" err="1"/>
              <a:t>yaratish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malakali</a:t>
            </a:r>
            <a:r>
              <a:rPr lang="en-US" dirty="0"/>
              <a:t> </a:t>
            </a:r>
            <a:r>
              <a:rPr lang="en-US" dirty="0" err="1"/>
              <a:t>veb-dizayner</a:t>
            </a:r>
            <a:r>
              <a:rPr lang="en-US" dirty="0"/>
              <a:t>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soʻngi</a:t>
            </a:r>
            <a:r>
              <a:rPr lang="en-US" dirty="0"/>
              <a:t> </a:t>
            </a:r>
            <a:r>
              <a:rPr lang="en-US" dirty="0" err="1"/>
              <a:t>texnologik</a:t>
            </a:r>
            <a:r>
              <a:rPr lang="en-US" dirty="0"/>
              <a:t>(</a:t>
            </a:r>
            <a:r>
              <a:rPr lang="en-US" dirty="0" err="1"/>
              <a:t>grafika</a:t>
            </a:r>
            <a:r>
              <a:rPr lang="en-US" dirty="0"/>
              <a:t> </a:t>
            </a:r>
            <a:r>
              <a:rPr lang="en-US" dirty="0" err="1"/>
              <a:t>yoʻnalishi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dasturlash</a:t>
            </a:r>
            <a:r>
              <a:rPr lang="en-US" dirty="0"/>
              <a:t> </a:t>
            </a:r>
            <a:r>
              <a:rPr lang="en-US" dirty="0" err="1"/>
              <a:t>boʻyicha</a:t>
            </a:r>
            <a:r>
              <a:rPr lang="en-US" dirty="0"/>
              <a:t>) </a:t>
            </a:r>
            <a:r>
              <a:rPr lang="en-US" dirty="0" err="1"/>
              <a:t>yangiliklardan</a:t>
            </a:r>
            <a:r>
              <a:rPr lang="en-US" dirty="0"/>
              <a:t> </a:t>
            </a:r>
            <a:r>
              <a:rPr lang="en-US" dirty="0" err="1"/>
              <a:t>boxabar</a:t>
            </a:r>
            <a:r>
              <a:rPr lang="en-US" dirty="0"/>
              <a:t> </a:t>
            </a:r>
            <a:r>
              <a:rPr lang="en-US" dirty="0" err="1"/>
              <a:t>boʻlishi</a:t>
            </a:r>
            <a:r>
              <a:rPr lang="en-US" dirty="0"/>
              <a:t> </a:t>
            </a:r>
            <a:r>
              <a:rPr lang="en-US" dirty="0" err="1"/>
              <a:t>darkor</a:t>
            </a:r>
            <a:r>
              <a:rPr lang="en-US" dirty="0"/>
              <a:t>. </a:t>
            </a:r>
            <a:r>
              <a:rPr lang="en-US" dirty="0" err="1"/>
              <a:t>Aksariyat</a:t>
            </a:r>
            <a:r>
              <a:rPr lang="en-US" dirty="0"/>
              <a:t> </a:t>
            </a:r>
            <a:r>
              <a:rPr lang="en-US" dirty="0" err="1"/>
              <a:t>hollarda</a:t>
            </a:r>
            <a:r>
              <a:rPr lang="en-US" dirty="0"/>
              <a:t> </a:t>
            </a:r>
            <a:r>
              <a:rPr lang="en-US" dirty="0" err="1"/>
              <a:t>malakali</a:t>
            </a:r>
            <a:r>
              <a:rPr lang="en-US" dirty="0"/>
              <a:t> </a:t>
            </a:r>
            <a:r>
              <a:rPr lang="en-US" dirty="0" err="1"/>
              <a:t>dizaynerlar</a:t>
            </a:r>
            <a:r>
              <a:rPr lang="en-US" dirty="0"/>
              <a:t> </a:t>
            </a:r>
            <a:r>
              <a:rPr lang="en-US" dirty="0" err="1"/>
              <a:t>dizayn</a:t>
            </a:r>
            <a:r>
              <a:rPr lang="en-US" dirty="0"/>
              <a:t> </a:t>
            </a:r>
            <a:r>
              <a:rPr lang="en-US" dirty="0" err="1"/>
              <a:t>studiyalarida</a:t>
            </a:r>
            <a:r>
              <a:rPr lang="en-US" dirty="0"/>
              <a:t> </a:t>
            </a:r>
            <a:r>
              <a:rPr lang="en-US" dirty="0" err="1"/>
              <a:t>faoliyat</a:t>
            </a:r>
            <a:r>
              <a:rPr lang="en-US" dirty="0"/>
              <a:t> </a:t>
            </a:r>
            <a:r>
              <a:rPr lang="en-US" dirty="0" err="1"/>
              <a:t>olib</a:t>
            </a:r>
            <a:r>
              <a:rPr lang="en-US" dirty="0"/>
              <a:t> </a:t>
            </a:r>
            <a:r>
              <a:rPr lang="en-US" dirty="0" err="1"/>
              <a:t>borishadi</a:t>
            </a:r>
            <a:r>
              <a:rPr lang="en-US" dirty="0"/>
              <a:t>.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eb-dizayn</a:t>
            </a:r>
            <a:r>
              <a:rPr lang="en-US" b="1" dirty="0"/>
              <a:t> </a:t>
            </a:r>
            <a:r>
              <a:rPr lang="en-US" b="1" dirty="0" err="1"/>
              <a:t>rivojlanishi</a:t>
            </a:r>
            <a:endParaRPr lang="en-US" b="1" dirty="0"/>
          </a:p>
          <a:p>
            <a:r>
              <a:rPr lang="en-US" dirty="0"/>
              <a:t>[</a:t>
            </a:r>
            <a:r>
              <a:rPr lang="en-US" dirty="0" err="1">
                <a:hlinkClick r:id="rId1" tooltip="Boʻlimni tahrirlash: Veb-dizayn rivojlanishi"/>
              </a:rPr>
              <a:t>tahrir</a:t>
            </a:r>
            <a:r>
              <a:rPr lang="en-US" dirty="0"/>
              <a:t> | </a:t>
            </a:r>
            <a:r>
              <a:rPr lang="en-US" dirty="0" err="1">
                <a:hlinkClick r:id="rId2" tooltip="Edit section's source code: Veb-dizayn rivojlanishi"/>
              </a:rPr>
              <a:t>manbasini</a:t>
            </a:r>
            <a:r>
              <a:rPr lang="en-US" dirty="0">
                <a:hlinkClick r:id="rId2" tooltip="Edit section's source code: Veb-dizayn rivojlanishi"/>
              </a:rPr>
              <a:t> </a:t>
            </a:r>
            <a:r>
              <a:rPr lang="en-US" dirty="0" err="1">
                <a:hlinkClick r:id="rId2" tooltip="Edit section's source code: Veb-dizayn rivojlanishi"/>
              </a:rPr>
              <a:t>tahrirlash</a:t>
            </a:r>
            <a:r>
              <a:rPr lang="en-US" dirty="0"/>
              <a:t>]</a:t>
            </a:r>
            <a:endParaRPr lang="en-US" b="1" dirty="0"/>
          </a:p>
          <a:p>
            <a:r>
              <a:rPr lang="en-US" dirty="0"/>
              <a:t>1996-yilda </a:t>
            </a:r>
            <a:r>
              <a:rPr lang="en-US" dirty="0">
                <a:hlinkClick r:id="rId3" tooltip="Microsoft"/>
              </a:rPr>
              <a:t>Microsoft</a:t>
            </a:r>
            <a:r>
              <a:rPr lang="en-US" dirty="0"/>
              <a:t> </a:t>
            </a:r>
            <a:r>
              <a:rPr lang="en-US" dirty="0" err="1"/>
              <a:t>oʻzining</a:t>
            </a:r>
            <a:r>
              <a:rPr lang="en-US" dirty="0"/>
              <a:t> </a:t>
            </a:r>
            <a:r>
              <a:rPr lang="en-US" dirty="0" err="1"/>
              <a:t>birinchi</a:t>
            </a:r>
            <a:r>
              <a:rPr lang="en-US" dirty="0"/>
              <a:t> </a:t>
            </a:r>
            <a:r>
              <a:rPr lang="en-US" dirty="0" err="1"/>
              <a:t>raqobatbardosh</a:t>
            </a:r>
            <a:r>
              <a:rPr lang="en-US" dirty="0"/>
              <a:t> </a:t>
            </a:r>
            <a:r>
              <a:rPr lang="en-US" dirty="0" err="1"/>
              <a:t>brauzerini</a:t>
            </a:r>
            <a:r>
              <a:rPr lang="en-US" dirty="0"/>
              <a:t> </a:t>
            </a:r>
            <a:r>
              <a:rPr lang="en-US" dirty="0" err="1"/>
              <a:t>chiqardi</a:t>
            </a:r>
            <a:r>
              <a:rPr lang="en-US" dirty="0"/>
              <a:t>, u </a:t>
            </a:r>
            <a:r>
              <a:rPr lang="en-US" dirty="0" err="1"/>
              <a:t>oʻzining</a:t>
            </a:r>
            <a:r>
              <a:rPr lang="en-US" dirty="0"/>
              <a:t> </a:t>
            </a:r>
            <a:r>
              <a:rPr lang="en-US" dirty="0" err="1"/>
              <a:t>xususiyatlari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 </a:t>
            </a:r>
            <a:r>
              <a:rPr lang="en-US" dirty="0">
                <a:hlinkClick r:id="rId4" tooltip="HTML"/>
              </a:rPr>
              <a:t>HTML</a:t>
            </a:r>
            <a:r>
              <a:rPr lang="en-US" dirty="0"/>
              <a:t> </a:t>
            </a:r>
            <a:r>
              <a:rPr lang="en-US" dirty="0" err="1"/>
              <a:t>teglari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toʻla</a:t>
            </a:r>
            <a:r>
              <a:rPr lang="en-US" dirty="0"/>
              <a:t> </a:t>
            </a:r>
            <a:r>
              <a:rPr lang="en-US" dirty="0" err="1"/>
              <a:t>edi</a:t>
            </a:r>
            <a:r>
              <a:rPr lang="en-US" dirty="0"/>
              <a:t>. U, </a:t>
            </a:r>
            <a:r>
              <a:rPr lang="en-US" dirty="0" err="1"/>
              <a:t>shuningdek</a:t>
            </a:r>
            <a:r>
              <a:rPr lang="en-US" dirty="0"/>
              <a:t>, </a:t>
            </a:r>
            <a:r>
              <a:rPr lang="en-US" dirty="0" err="1"/>
              <a:t>uslublar</a:t>
            </a:r>
            <a:r>
              <a:rPr lang="en-US" dirty="0"/>
              <a:t> </a:t>
            </a:r>
            <a:r>
              <a:rPr lang="en-US" dirty="0" err="1"/>
              <a:t>jadvallarini</a:t>
            </a:r>
            <a:r>
              <a:rPr lang="en-US" dirty="0"/>
              <a:t> </a:t>
            </a:r>
            <a:r>
              <a:rPr lang="en-US" dirty="0" err="1"/>
              <a:t>qoʻllab-quvvatlovchi</a:t>
            </a:r>
            <a:r>
              <a:rPr lang="en-US" dirty="0"/>
              <a:t> </a:t>
            </a:r>
            <a:r>
              <a:rPr lang="en-US" dirty="0" err="1"/>
              <a:t>birinchi</a:t>
            </a:r>
            <a:r>
              <a:rPr lang="en-US" dirty="0"/>
              <a:t> </a:t>
            </a:r>
            <a:r>
              <a:rPr lang="en-US" dirty="0" err="1"/>
              <a:t>brauzer</a:t>
            </a:r>
            <a:r>
              <a:rPr lang="en-US" dirty="0"/>
              <a:t> </a:t>
            </a:r>
            <a:r>
              <a:rPr lang="en-US" dirty="0" err="1"/>
              <a:t>boʻlib</a:t>
            </a:r>
            <a:r>
              <a:rPr lang="en-US" dirty="0"/>
              <a:t>, u </a:t>
            </a:r>
            <a:r>
              <a:rPr lang="en-US" dirty="0" err="1"/>
              <a:t>oʻsha</a:t>
            </a:r>
            <a:r>
              <a:rPr lang="en-US" dirty="0"/>
              <a:t> </a:t>
            </a:r>
            <a:r>
              <a:rPr lang="en-US" dirty="0" err="1"/>
              <a:t>paytda</a:t>
            </a:r>
            <a:r>
              <a:rPr lang="en-US" dirty="0"/>
              <a:t> </a:t>
            </a:r>
            <a:r>
              <a:rPr lang="en-US" dirty="0" err="1"/>
              <a:t>noaniq</a:t>
            </a:r>
            <a:r>
              <a:rPr lang="en-US" dirty="0"/>
              <a:t> </a:t>
            </a:r>
            <a:r>
              <a:rPr lang="en-US" dirty="0" err="1"/>
              <a:t>mualliflik</a:t>
            </a:r>
            <a:r>
              <a:rPr lang="en-US" dirty="0"/>
              <a:t> </a:t>
            </a:r>
            <a:r>
              <a:rPr lang="en-US" dirty="0" err="1"/>
              <a:t>texnikasi</a:t>
            </a:r>
            <a:r>
              <a:rPr lang="en-US" dirty="0"/>
              <a:t> </a:t>
            </a:r>
            <a:r>
              <a:rPr lang="en-US" dirty="0" err="1"/>
              <a:t>sifatida</a:t>
            </a:r>
            <a:r>
              <a:rPr lang="en-US" dirty="0"/>
              <a:t> </a:t>
            </a:r>
            <a:r>
              <a:rPr lang="en-US" dirty="0" err="1"/>
              <a:t>qaralgan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bugungi</a:t>
            </a:r>
            <a:r>
              <a:rPr lang="en-US" dirty="0"/>
              <a:t> </a:t>
            </a:r>
            <a:r>
              <a:rPr lang="en-US" dirty="0" err="1"/>
              <a:t>kunda</a:t>
            </a:r>
            <a:r>
              <a:rPr lang="en-US" dirty="0"/>
              <a:t> </a:t>
            </a:r>
            <a:r>
              <a:rPr lang="en-US" dirty="0" err="1"/>
              <a:t>veb-dizaynning</a:t>
            </a:r>
            <a:r>
              <a:rPr lang="en-US" dirty="0"/>
              <a:t> </a:t>
            </a:r>
            <a:r>
              <a:rPr lang="en-US" dirty="0" err="1"/>
              <a:t>muhim</a:t>
            </a:r>
            <a:r>
              <a:rPr lang="en-US" dirty="0"/>
              <a:t> </a:t>
            </a:r>
            <a:r>
              <a:rPr lang="en-US" dirty="0" err="1"/>
              <a:t>jihati</a:t>
            </a:r>
            <a:r>
              <a:rPr lang="en-US" dirty="0"/>
              <a:t> </a:t>
            </a:r>
            <a:r>
              <a:rPr lang="en-US" dirty="0" err="1"/>
              <a:t>hisoblanadi</a:t>
            </a:r>
            <a:r>
              <a:rPr lang="en-US" dirty="0"/>
              <a:t>. </a:t>
            </a:r>
            <a:r>
              <a:rPr lang="en-US" dirty="0" err="1"/>
              <a:t>Jadvallar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HTML </a:t>
            </a:r>
            <a:r>
              <a:rPr lang="en-US" dirty="0" err="1"/>
              <a:t>belgilash</a:t>
            </a:r>
            <a:r>
              <a:rPr lang="en-US" dirty="0"/>
              <a:t> </a:t>
            </a:r>
            <a:r>
              <a:rPr lang="en-US" dirty="0" err="1"/>
              <a:t>dastlab</a:t>
            </a:r>
            <a:r>
              <a:rPr lang="en-US" dirty="0"/>
              <a:t> </a:t>
            </a:r>
            <a:r>
              <a:rPr lang="en-US" dirty="0" err="1"/>
              <a:t>jadval</a:t>
            </a:r>
            <a:r>
              <a:rPr lang="en-US" dirty="0"/>
              <a:t> </a:t>
            </a:r>
            <a:r>
              <a:rPr lang="en-US" dirty="0" err="1"/>
              <a:t>maʼlumotlarini</a:t>
            </a:r>
            <a:r>
              <a:rPr lang="en-US" dirty="0"/>
              <a:t> </a:t>
            </a:r>
            <a:r>
              <a:rPr lang="en-US" dirty="0" err="1"/>
              <a:t>koʻrsatish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moʻljallangan</a:t>
            </a:r>
            <a:r>
              <a:rPr lang="en-US" dirty="0"/>
              <a:t>.</a:t>
            </a:r>
            <a:endParaRPr lang="en-US" dirty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4002</Words>
  <Application>WPS Presentation</Application>
  <PresentationFormat>Широкоэкранный</PresentationFormat>
  <Paragraphs>56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SimSun</vt:lpstr>
      <vt:lpstr>Wingdings</vt:lpstr>
      <vt:lpstr>Wingdings 3</vt:lpstr>
      <vt:lpstr>Symbol</vt:lpstr>
      <vt:lpstr>Arial</vt:lpstr>
      <vt:lpstr>Algerian</vt:lpstr>
      <vt:lpstr>Gabriola</vt:lpstr>
      <vt:lpstr>Times New Roman</vt:lpstr>
      <vt:lpstr>Verdana</vt:lpstr>
      <vt:lpstr>Consolas</vt:lpstr>
      <vt:lpstr>Segoe UI</vt:lpstr>
      <vt:lpstr>Century Gothic</vt:lpstr>
      <vt:lpstr>Microsoft YaHei</vt:lpstr>
      <vt:lpstr>Arial Unicode MS</vt:lpstr>
      <vt:lpstr>Calibri</vt:lpstr>
      <vt:lpstr>Art_mountaineering</vt:lpstr>
      <vt:lpstr>MAVZU:WEB SAHIFALARGA DIZAYN BERISH TEXNOLOGIYALARI.CSS ASOSIY TUSHUNCHALARI VA UNING TARKIBI,WEB SAHIFA DIZAYN TURLARINI TANLOV ASOSIDA BIRIKTIRISH ,TASVIRLAR BILAN ISHLOVCHI FUNKSIYALAR ,WEB SAHIFAGA CSS YORDAMIDA OB`EKTLARNI JOYLASHTIRISH VA JILOLASH</vt:lpstr>
      <vt:lpstr>PowerPoint 演示文稿</vt:lpstr>
      <vt:lpstr>REJA:</vt:lpstr>
      <vt:lpstr>CSS nima? </vt:lpstr>
      <vt:lpstr>PowerPoint 演示文稿</vt:lpstr>
      <vt:lpstr>PowerPoint 演示文稿</vt:lpstr>
      <vt:lpstr>Veb dizayn (inglizchadan web design) — vebsaytlar, veb-ilovalar uchun veb-foydalanuvchi interfeyslari loyihalanadigan dizayn turi. U nisbatan yosh kasb boʻlib, Russia hali keng tarqalmagan. Internetda katta miqdordagi foydalanuvchi oqimiga erishish uchun boʻlgan raqobat veb-dizaynerlarga boʻlgan talabning ortishiga sabab boʻlmoqda. Veb-dizayn veb-saytlarni ishlab chiqarish va ularga xizmat koʻrsatishda koʻplab turli koʻnikmalar va fanlarni oʻz ichiga oladi. Veb-dizayn turli sohalarni oʻz ichiga oladi: foydalanuvchi interfeysi dizayni (UI dizayni); standartlashtirilgan kod va xususiy dasturiy taʼminotni oʻz ichiga olgan mualliflik; foydalanuvchi tajribasi dizayni (UX dizayni); va qidiruv tizimini optimallashtirish. </vt:lpstr>
      <vt:lpstr>Asosan, dizaynerlar veb-dizaynning koʻplab sohalarini biriktirgan jamoalarda ishlashadi. Yaʼni jamoada har bir soha odami ishlaydi, fikr almashadi.[1] Insonlar uchun qulay va foydali vebsayt dizaynini yaratish uchun malakali veb-dizayner eng soʻngi texnologik(grafika yoʻnalishi yoki dasturlash boʻyicha) yangiliklardan boxabar boʻlishi darkor. Aksariyat hollarda malakali dizaynerlar dizayn studiyalarida faoliyat olib borishadi.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MAVZU:WEB SAHIFALARGA DIZAYN BERISH TEXNOLOGIYALARI.CSS ASOSIY TUSHUNCHALARI VA UNING TARKIBI,WEB SAHIFA DIZAYN TURLARINI TANLOV ASOSIDA BIRIKTIRISH ,TASVIRLAR BILAN ISHLOVCHI FUNKSIYALAR ,WEB SAHIFAGA CSS YORDAMIDA OB`EKTLARNI JOYLASHTIRISH VA JILOLASH</dc:title>
  <dc:creator>Dell</dc:creator>
  <cp:lastModifiedBy>romam</cp:lastModifiedBy>
  <cp:revision>11</cp:revision>
  <dcterms:created xsi:type="dcterms:W3CDTF">2025-05-21T04:00:00Z</dcterms:created>
  <dcterms:modified xsi:type="dcterms:W3CDTF">2025-05-26T04:23:41Z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6271E72A8B2E4D5AB7E48118A405E00C_13</vt:lpwstr>
  </property>
  <property fmtid="{D5CDD505-2E9C-101B-9397-08002B2CF9AE}" pid="3" name="KSOProductBuildVer">
    <vt:lpwstr>2057-12.2.0.21179</vt:lpwstr>
  </property>
</Properties>
</file>