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6FC"/>
    <a:srgbClr val="FFFFFF"/>
    <a:srgbClr val="1818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DC75-3384-D51E-38C7-28090C752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7D8019-18DF-783D-4066-5037346B7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77479E-BB05-415F-18BF-C62920148C38}"/>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5DCC093E-AAFC-96EB-B177-AC1ACBCABA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D13E7-11A8-D4FA-F34A-C8EE4DEE58FB}"/>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3056794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B291-E1CC-6943-E26C-D3FE63D5F6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A2596-C6C9-E59A-7531-48C1A7257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AC14-ADCA-B01A-D236-162B67E62D9F}"/>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3A756A42-BFEB-BB61-A7BF-5BF32AB28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A1C114-A559-0B7E-BEC3-DFBE9B61549F}"/>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915825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E922C-3D64-82CB-ED22-B9D6A1AF1C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5D27C8-527D-0331-7CB7-FBCE73501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8E28F-E285-B00C-1A0D-9BFEC253BC61}"/>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DC2D7ED9-3466-B8EB-D448-B6907F598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F0788-4C66-CFE1-FE67-17C7D2E65BF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5435560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AF40-DCC0-6AE4-70BE-747787A4E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C5DD88-A586-5EEE-7302-E628FA274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A74D6-32AD-2DF6-D1B0-AD6D579D19F5}"/>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3DCD2C4A-EE27-1647-4E31-7DED8C039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FBEE1-F6FF-D810-A11F-ACFF49261E09}"/>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6569579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8B6A-1BAB-BB0F-1C30-BE227B6AC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8E8C1C-8427-C9D9-764E-DD8E54D0E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D9F04-D079-4FF8-3E6A-73072CDB538E}"/>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7743A2D5-7557-7FBF-BE18-5F534A1D3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4FFFE-A2C2-F7BC-1C47-372E9D047B0E}"/>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34875098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ECED-A29A-74B8-3121-094408E21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38346-9C4C-AAB6-F722-03C2461CA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126E1-F46D-4D95-05E9-A91DE1418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A7C2AA-6BCA-70F0-FC4A-E37BDBF2F122}"/>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6" name="Footer Placeholder 5">
            <a:extLst>
              <a:ext uri="{FF2B5EF4-FFF2-40B4-BE49-F238E27FC236}">
                <a16:creationId xmlns:a16="http://schemas.microsoft.com/office/drawing/2014/main" id="{957CD124-9F71-E448-A63E-BB0FB0872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BA11F3-6BD1-7786-DDC5-807410D4288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42378663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2BAE-F333-2BA8-C397-852C900093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D3752-AFCC-481B-26CB-889C11589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925155-EAF2-D4F8-6BC1-9F90C3D2C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7524D9-2115-8035-2527-BE7706CB4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623B3-6167-22EE-7226-9BA9F0978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53DD94-4DAF-40A1-A1FA-89701CF73863}"/>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8" name="Footer Placeholder 7">
            <a:extLst>
              <a:ext uri="{FF2B5EF4-FFF2-40B4-BE49-F238E27FC236}">
                <a16:creationId xmlns:a16="http://schemas.microsoft.com/office/drawing/2014/main" id="{C6DAAF47-524D-CDB8-33B8-6FFC6AC8D9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3E95EC-1ABD-9E5A-4B83-B38BC6CBF148}"/>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0327616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AB79-123E-2AFD-A5CD-26555A8833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A760D4-AE51-AED3-EFDF-413E1AA9917E}"/>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4" name="Footer Placeholder 3">
            <a:extLst>
              <a:ext uri="{FF2B5EF4-FFF2-40B4-BE49-F238E27FC236}">
                <a16:creationId xmlns:a16="http://schemas.microsoft.com/office/drawing/2014/main" id="{26D30DDB-525F-7271-AF88-1B7AAE5D4B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3ABA77-A672-41E1-CCF5-83E63E04C31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40260417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9CE3C-7E70-B5BF-C967-A47B5B0CE12E}"/>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3" name="Footer Placeholder 2">
            <a:extLst>
              <a:ext uri="{FF2B5EF4-FFF2-40B4-BE49-F238E27FC236}">
                <a16:creationId xmlns:a16="http://schemas.microsoft.com/office/drawing/2014/main" id="{40D68966-F7C1-45B5-80A8-FFFFC6389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B66DBE-253C-AD74-D3AC-C548951C0A45}"/>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649032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DE2E-DBBC-C41F-0432-3D5A8A02D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D0FDD-F6E8-4DBE-9648-16E435999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C2FD69-795E-E14C-DB44-B6267459A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D0C20-22B6-20A4-4F6C-0D1E669901B1}"/>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6" name="Footer Placeholder 5">
            <a:extLst>
              <a:ext uri="{FF2B5EF4-FFF2-40B4-BE49-F238E27FC236}">
                <a16:creationId xmlns:a16="http://schemas.microsoft.com/office/drawing/2014/main" id="{D3FBEA6F-D388-182F-9284-A5B393CA9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ABDC1-5F49-4AD4-AF5D-81BC6A472B3A}"/>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415043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253-CCDE-CA1F-1342-2303E6903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4912E8-3DE8-0784-AF2C-6C8416E6D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962C65-D9F4-4E34-24C0-51EDA2DA4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07A8E-9BF9-8911-746C-731B8758186F}"/>
              </a:ext>
            </a:extLst>
          </p:cNvPr>
          <p:cNvSpPr>
            <a:spLocks noGrp="1"/>
          </p:cNvSpPr>
          <p:nvPr>
            <p:ph type="dt" sz="half" idx="10"/>
          </p:nvPr>
        </p:nvSpPr>
        <p:spPr/>
        <p:txBody>
          <a:bodyPr/>
          <a:lstStyle/>
          <a:p>
            <a:fld id="{FFCD5FA2-292A-4780-BE2C-FFAAC667E3C3}" type="datetimeFigureOut">
              <a:rPr lang="en-IN" smtClean="0"/>
              <a:t>30-07-2025</a:t>
            </a:fld>
            <a:endParaRPr lang="en-IN"/>
          </a:p>
        </p:txBody>
      </p:sp>
      <p:sp>
        <p:nvSpPr>
          <p:cNvPr id="6" name="Footer Placeholder 5">
            <a:extLst>
              <a:ext uri="{FF2B5EF4-FFF2-40B4-BE49-F238E27FC236}">
                <a16:creationId xmlns:a16="http://schemas.microsoft.com/office/drawing/2014/main" id="{13CAFF28-6BBB-CBD7-6922-C92AC19389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8922A-B5A0-3F3F-4F76-F4ED370FCB0E}"/>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069018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89C92-212E-094B-9C91-CFE097A1D2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54158-72EB-D783-B069-7B72CDE18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C2ADB-9A78-4394-D0FF-472479CA4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D5FA2-292A-4780-BE2C-FFAAC667E3C3}" type="datetimeFigureOut">
              <a:rPr lang="en-IN" smtClean="0"/>
              <a:t>30-07-2025</a:t>
            </a:fld>
            <a:endParaRPr lang="en-IN"/>
          </a:p>
        </p:txBody>
      </p:sp>
      <p:sp>
        <p:nvSpPr>
          <p:cNvPr id="5" name="Footer Placeholder 4">
            <a:extLst>
              <a:ext uri="{FF2B5EF4-FFF2-40B4-BE49-F238E27FC236}">
                <a16:creationId xmlns:a16="http://schemas.microsoft.com/office/drawing/2014/main" id="{43D56546-AF41-F4B8-65E8-F05D98084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338CF7-4B42-0004-DBF7-88D9AF50A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8A95-984C-4B34-8D57-08B5D5AFD6BD}" type="slidenum">
              <a:rPr lang="en-IN" smtClean="0"/>
              <a:t>‹#›</a:t>
            </a:fld>
            <a:endParaRPr lang="en-IN"/>
          </a:p>
        </p:txBody>
      </p:sp>
    </p:spTree>
    <p:extLst>
      <p:ext uri="{BB962C8B-B14F-4D97-AF65-F5344CB8AC3E}">
        <p14:creationId xmlns:p14="http://schemas.microsoft.com/office/powerpoint/2010/main" val="66381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tmp"/></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A501-29AA-96AD-5F00-C3DA5B227C3E}"/>
              </a:ext>
            </a:extLst>
          </p:cNvPr>
          <p:cNvSpPr>
            <a:spLocks noGrp="1"/>
          </p:cNvSpPr>
          <p:nvPr>
            <p:ph type="ctrTitle"/>
          </p:nvPr>
        </p:nvSpPr>
        <p:spPr>
          <a:xfrm>
            <a:off x="1524000" y="2662463"/>
            <a:ext cx="9144000" cy="1129507"/>
          </a:xfrm>
        </p:spPr>
        <p:txBody>
          <a:bodyPr>
            <a:normAutofit/>
          </a:bodyPr>
          <a:lstStyle/>
          <a:p>
            <a:r>
              <a:rPr lang="en-US" sz="3600" dirty="0">
                <a:solidFill>
                  <a:srgbClr val="EEF6FC"/>
                </a:solidFill>
                <a:latin typeface="Segoe UI Black" panose="020B0A02040204020203" pitchFamily="34" charset="0"/>
                <a:ea typeface="Segoe UI Black" panose="020B0A02040204020203" pitchFamily="34" charset="0"/>
                <a:cs typeface="Segoe UI" panose="020B0502040204020203" pitchFamily="34" charset="0"/>
              </a:rPr>
              <a:t>Product Market Fit Research for Air Purifier Development</a:t>
            </a:r>
            <a:endParaRPr lang="en-IN" sz="3600" dirty="0">
              <a:solidFill>
                <a:srgbClr val="EEF6FC"/>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4" name="Subtitle 2">
            <a:extLst>
              <a:ext uri="{FF2B5EF4-FFF2-40B4-BE49-F238E27FC236}">
                <a16:creationId xmlns:a16="http://schemas.microsoft.com/office/drawing/2014/main" id="{F6040A99-376B-8656-7902-D1C290C6C5D4}"/>
              </a:ext>
            </a:extLst>
          </p:cNvPr>
          <p:cNvSpPr txBox="1">
            <a:spLocks/>
          </p:cNvSpPr>
          <p:nvPr/>
        </p:nvSpPr>
        <p:spPr>
          <a:xfrm>
            <a:off x="1524000" y="2278968"/>
            <a:ext cx="9144000" cy="383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rgbClr val="EEF6FC"/>
                </a:solidFill>
                <a:latin typeface="Segoe UI" panose="020B0502040204020203" pitchFamily="34" charset="0"/>
                <a:cs typeface="Segoe UI" panose="020B0502040204020203" pitchFamily="34" charset="0"/>
              </a:rPr>
              <a:t>WELCOME TO THE ANALYSIS PRESENTATION ON</a:t>
            </a:r>
            <a:endParaRPr lang="en-IN" sz="2000" b="1" dirty="0">
              <a:solidFill>
                <a:srgbClr val="EEF6FC"/>
              </a:solidFill>
              <a:latin typeface="Segoe UI" panose="020B0502040204020203" pitchFamily="34" charset="0"/>
              <a:cs typeface="Segoe UI" panose="020B0502040204020203" pitchFamily="34" charset="0"/>
            </a:endParaRPr>
          </a:p>
        </p:txBody>
      </p:sp>
      <p:grpSp>
        <p:nvGrpSpPr>
          <p:cNvPr id="9" name="Group 8">
            <a:extLst>
              <a:ext uri="{FF2B5EF4-FFF2-40B4-BE49-F238E27FC236}">
                <a16:creationId xmlns:a16="http://schemas.microsoft.com/office/drawing/2014/main" id="{FEBF1A83-1802-28F9-A481-E0FF4F0F45A4}"/>
              </a:ext>
            </a:extLst>
          </p:cNvPr>
          <p:cNvGrpSpPr/>
          <p:nvPr/>
        </p:nvGrpSpPr>
        <p:grpSpPr>
          <a:xfrm>
            <a:off x="239791" y="392190"/>
            <a:ext cx="2349650" cy="603853"/>
            <a:chOff x="239791" y="392190"/>
            <a:chExt cx="2349650" cy="603853"/>
          </a:xfrm>
        </p:grpSpPr>
        <p:sp>
          <p:nvSpPr>
            <p:cNvPr id="7" name="Rectangle: Rounded Corners 6">
              <a:extLst>
                <a:ext uri="{FF2B5EF4-FFF2-40B4-BE49-F238E27FC236}">
                  <a16:creationId xmlns:a16="http://schemas.microsoft.com/office/drawing/2014/main" id="{0FC474E9-E2A6-F8F3-F07F-99218B3D1E2C}"/>
                </a:ext>
              </a:extLst>
            </p:cNvPr>
            <p:cNvSpPr/>
            <p:nvPr/>
          </p:nvSpPr>
          <p:spPr>
            <a:xfrm>
              <a:off x="239791" y="392190"/>
              <a:ext cx="603853" cy="60385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9E5182F-8076-9236-0DE3-AA5121BC7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72" y="472471"/>
              <a:ext cx="443289" cy="443289"/>
            </a:xfrm>
            <a:prstGeom prst="rect">
              <a:avLst/>
            </a:prstGeom>
            <a:noFill/>
            <a:ln>
              <a:noFill/>
            </a:ln>
          </p:spPr>
        </p:pic>
        <p:sp>
          <p:nvSpPr>
            <p:cNvPr id="8" name="TextBox 7">
              <a:extLst>
                <a:ext uri="{FF2B5EF4-FFF2-40B4-BE49-F238E27FC236}">
                  <a16:creationId xmlns:a16="http://schemas.microsoft.com/office/drawing/2014/main" id="{CC258C56-5CCF-495D-2921-14B455D466AF}"/>
                </a:ext>
              </a:extLst>
            </p:cNvPr>
            <p:cNvSpPr txBox="1"/>
            <p:nvPr/>
          </p:nvSpPr>
          <p:spPr>
            <a:xfrm>
              <a:off x="923925" y="411268"/>
              <a:ext cx="1665516" cy="584775"/>
            </a:xfrm>
            <a:prstGeom prst="rect">
              <a:avLst/>
            </a:prstGeom>
            <a:noFill/>
          </p:spPr>
          <p:txBody>
            <a:bodyPr wrap="square" rtlCol="0">
              <a:spAutoFit/>
            </a:bodyPr>
            <a:lstStyle/>
            <a:p>
              <a:r>
                <a:rPr lang="en-IN" sz="1600" b="1" dirty="0">
                  <a:solidFill>
                    <a:srgbClr val="FFFFFF"/>
                  </a:solidFill>
                  <a:latin typeface="Segoe UI" panose="020B0502040204020203" pitchFamily="34" charset="0"/>
                  <a:cs typeface="Segoe UI" panose="020B0502040204020203" pitchFamily="34" charset="0"/>
                </a:rPr>
                <a:t>AirPure</a:t>
              </a:r>
            </a:p>
            <a:p>
              <a:r>
                <a:rPr lang="en-IN" sz="1600" b="1" dirty="0">
                  <a:solidFill>
                    <a:srgbClr val="FFFFFF"/>
                  </a:solidFill>
                  <a:latin typeface="Segoe UI" panose="020B0502040204020203" pitchFamily="34" charset="0"/>
                  <a:cs typeface="Segoe UI" panose="020B0502040204020203" pitchFamily="34" charset="0"/>
                </a:rPr>
                <a:t>Innovations</a:t>
              </a:r>
            </a:p>
          </p:txBody>
        </p:sp>
      </p:grpSp>
      <p:sp>
        <p:nvSpPr>
          <p:cNvPr id="11" name="TextBox 10">
            <a:extLst>
              <a:ext uri="{FF2B5EF4-FFF2-40B4-BE49-F238E27FC236}">
                <a16:creationId xmlns:a16="http://schemas.microsoft.com/office/drawing/2014/main" id="{34E582FE-C68B-9830-398E-ACF322DBD8EB}"/>
              </a:ext>
            </a:extLst>
          </p:cNvPr>
          <p:cNvSpPr txBox="1"/>
          <p:nvPr/>
        </p:nvSpPr>
        <p:spPr>
          <a:xfrm>
            <a:off x="4038600" y="3905587"/>
            <a:ext cx="4288971" cy="923330"/>
          </a:xfrm>
          <a:prstGeom prst="rect">
            <a:avLst/>
          </a:prstGeom>
          <a:noFill/>
        </p:spPr>
        <p:txBody>
          <a:bodyPr wrap="square">
            <a:spAutoFit/>
          </a:bodyPr>
          <a:lstStyle/>
          <a:p>
            <a:pPr algn="ctr"/>
            <a:r>
              <a:rPr lang="en-IN" sz="1800" b="1" dirty="0">
                <a:solidFill>
                  <a:srgbClr val="EEF6FC"/>
                </a:solidFill>
                <a:latin typeface="Segoe UI" panose="020B0502040204020203" pitchFamily="34" charset="0"/>
                <a:cs typeface="Segoe UI" panose="020B0502040204020203" pitchFamily="34" charset="0"/>
              </a:rPr>
              <a:t>Domain - </a:t>
            </a:r>
            <a:r>
              <a:rPr lang="en-IN" sz="1800" dirty="0">
                <a:solidFill>
                  <a:srgbClr val="EEF6FC"/>
                </a:solidFill>
                <a:latin typeface="Segoe UI" panose="020B0502040204020203" pitchFamily="34" charset="0"/>
                <a:cs typeface="Segoe UI" panose="020B0502040204020203" pitchFamily="34" charset="0"/>
              </a:rPr>
              <a:t>Consumer Appliances</a:t>
            </a:r>
          </a:p>
          <a:p>
            <a:pPr algn="ctr"/>
            <a:r>
              <a:rPr lang="en-IN" b="1" dirty="0">
                <a:solidFill>
                  <a:srgbClr val="EEF6FC"/>
                </a:solidFill>
                <a:latin typeface="Segoe UI" panose="020B0502040204020203" pitchFamily="34" charset="0"/>
                <a:cs typeface="Segoe UI" panose="020B0502040204020203" pitchFamily="34" charset="0"/>
              </a:rPr>
              <a:t>Function – </a:t>
            </a:r>
            <a:r>
              <a:rPr lang="en-IN" dirty="0">
                <a:solidFill>
                  <a:srgbClr val="EEF6FC"/>
                </a:solidFill>
                <a:latin typeface="Segoe UI" panose="020B0502040204020203" pitchFamily="34" charset="0"/>
                <a:cs typeface="Segoe UI" panose="020B0502040204020203" pitchFamily="34" charset="0"/>
              </a:rPr>
              <a:t>Market</a:t>
            </a:r>
            <a:r>
              <a:rPr lang="en-IN" b="1" dirty="0">
                <a:solidFill>
                  <a:srgbClr val="EEF6FC"/>
                </a:solidFill>
                <a:latin typeface="Segoe UI" panose="020B0502040204020203" pitchFamily="34" charset="0"/>
                <a:cs typeface="Segoe UI" panose="020B0502040204020203" pitchFamily="34" charset="0"/>
              </a:rPr>
              <a:t> </a:t>
            </a:r>
            <a:r>
              <a:rPr lang="en-IN" dirty="0">
                <a:solidFill>
                  <a:srgbClr val="EEF6FC"/>
                </a:solidFill>
                <a:latin typeface="Segoe UI" panose="020B0502040204020203" pitchFamily="34" charset="0"/>
                <a:cs typeface="Segoe UI" panose="020B0502040204020203" pitchFamily="34" charset="0"/>
              </a:rPr>
              <a:t>Research Analytics</a:t>
            </a:r>
          </a:p>
          <a:p>
            <a:endParaRPr lang="en-IN" sz="1800" dirty="0">
              <a:solidFill>
                <a:srgbClr val="EEF6FC"/>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CC0B9489-9BCC-0BD7-F4AA-F5440F3881B9}"/>
              </a:ext>
            </a:extLst>
          </p:cNvPr>
          <p:cNvSpPr txBox="1"/>
          <p:nvPr/>
        </p:nvSpPr>
        <p:spPr>
          <a:xfrm>
            <a:off x="8886325" y="6238296"/>
            <a:ext cx="2164466" cy="338554"/>
          </a:xfrm>
          <a:prstGeom prst="rect">
            <a:avLst/>
          </a:prstGeom>
          <a:noFill/>
        </p:spPr>
        <p:txBody>
          <a:bodyPr wrap="square">
            <a:spAutoFit/>
          </a:bodyPr>
          <a:lstStyle/>
          <a:p>
            <a:pPr algn="ctr"/>
            <a:r>
              <a:rPr lang="en-IN" sz="1200" dirty="0">
                <a:solidFill>
                  <a:srgbClr val="EEF6FC">
                    <a:alpha val="50000"/>
                  </a:srgbClr>
                </a:solidFill>
                <a:latin typeface="Segoe UI" panose="020B0502040204020203" pitchFamily="34" charset="0"/>
                <a:cs typeface="Segoe UI" panose="020B0502040204020203" pitchFamily="34" charset="0"/>
              </a:rPr>
              <a:t>ANALYSIS BY  </a:t>
            </a:r>
            <a:r>
              <a:rPr lang="en-IN" sz="1600" b="1" dirty="0">
                <a:solidFill>
                  <a:srgbClr val="EEF6FC">
                    <a:alpha val="75000"/>
                  </a:srgbClr>
                </a:solidFill>
                <a:latin typeface="Segoe UI" panose="020B0502040204020203" pitchFamily="34" charset="0"/>
                <a:cs typeface="Segoe UI" panose="020B0502040204020203" pitchFamily="34" charset="0"/>
              </a:rPr>
              <a:t>SAIDEEP</a:t>
            </a:r>
            <a:endParaRPr lang="en-IN" b="1" dirty="0">
              <a:solidFill>
                <a:srgbClr val="EEF6FC">
                  <a:alpha val="75000"/>
                </a:srgbClr>
              </a:solidFill>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4DE87080-1B7F-6295-800A-F77D92ECB3A6}"/>
              </a:ext>
            </a:extLst>
          </p:cNvPr>
          <p:cNvSpPr/>
          <p:nvPr/>
        </p:nvSpPr>
        <p:spPr>
          <a:xfrm>
            <a:off x="11039905" y="5776631"/>
            <a:ext cx="889046" cy="923330"/>
          </a:xfrm>
          <a:prstGeom prst="ellipse">
            <a:avLst/>
          </a:prstGeom>
          <a:blipFill dpi="0" rotWithShape="1">
            <a:blip r:embed="rId4">
              <a:alphaModFix amt="75000"/>
            </a:blip>
            <a:srcRect/>
            <a:stretch>
              <a:fillRect/>
            </a:stretch>
          </a:blipFill>
          <a:ln w="25400">
            <a:solidFill>
              <a:srgbClr val="FFFFFF">
                <a:alpha val="7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7475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EA09512-DD26-C89D-EF20-7F10831AFBD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E03C1CA-42B2-5EA4-8117-0A4B52C0B384}"/>
              </a:ext>
            </a:extLst>
          </p:cNvPr>
          <p:cNvSpPr txBox="1"/>
          <p:nvPr/>
        </p:nvSpPr>
        <p:spPr>
          <a:xfrm>
            <a:off x="799419" y="717916"/>
            <a:ext cx="9814152"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EEF6FC"/>
                </a:solidFill>
              </a:rPr>
              <a:t>Relationship between </a:t>
            </a:r>
            <a:r>
              <a:rPr lang="en-US" sz="2000" b="1" dirty="0">
                <a:solidFill>
                  <a:srgbClr val="EEF6FC"/>
                </a:solidFill>
              </a:rPr>
              <a:t>City’s population size </a:t>
            </a:r>
            <a:r>
              <a:rPr lang="en-US" sz="2000" dirty="0">
                <a:solidFill>
                  <a:srgbClr val="EEF6FC"/>
                </a:solidFill>
              </a:rPr>
              <a:t>and its </a:t>
            </a:r>
            <a:r>
              <a:rPr lang="en-US" sz="2000" b="1" dirty="0">
                <a:solidFill>
                  <a:srgbClr val="EEF6FC"/>
                </a:solidFill>
              </a:rPr>
              <a:t>Average AQI </a:t>
            </a:r>
          </a:p>
        </p:txBody>
      </p:sp>
      <p:pic>
        <p:nvPicPr>
          <p:cNvPr id="7" name="Picture 6">
            <a:extLst>
              <a:ext uri="{FF2B5EF4-FFF2-40B4-BE49-F238E27FC236}">
                <a16:creationId xmlns:a16="http://schemas.microsoft.com/office/drawing/2014/main" id="{C9276AD2-E986-7F2E-7BA5-83C6708D5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184" y="3652077"/>
            <a:ext cx="5198397" cy="2747166"/>
          </a:xfrm>
          <a:prstGeom prst="rect">
            <a:avLst/>
          </a:prstGeom>
        </p:spPr>
      </p:pic>
      <p:cxnSp>
        <p:nvCxnSpPr>
          <p:cNvPr id="9" name="Connector: Curved 8">
            <a:extLst>
              <a:ext uri="{FF2B5EF4-FFF2-40B4-BE49-F238E27FC236}">
                <a16:creationId xmlns:a16="http://schemas.microsoft.com/office/drawing/2014/main" id="{3FFD604E-01F4-E5F0-045B-40B2F36E6428}"/>
              </a:ext>
            </a:extLst>
          </p:cNvPr>
          <p:cNvCxnSpPr>
            <a:cxnSpLocks/>
          </p:cNvCxnSpPr>
          <p:nvPr/>
        </p:nvCxnSpPr>
        <p:spPr>
          <a:xfrm rot="5400000">
            <a:off x="3709880" y="4027533"/>
            <a:ext cx="640276" cy="810145"/>
          </a:xfrm>
          <a:prstGeom prst="curvedConnector2">
            <a:avLst/>
          </a:prstGeom>
          <a:ln w="19050">
            <a:solidFill>
              <a:srgbClr val="EEF6FC"/>
            </a:solidFill>
            <a:tailEnd type="stealth"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1D58B3-BE79-BACD-0BF3-508044339C53}"/>
              </a:ext>
            </a:extLst>
          </p:cNvPr>
          <p:cNvSpPr txBox="1"/>
          <p:nvPr/>
        </p:nvSpPr>
        <p:spPr>
          <a:xfrm>
            <a:off x="2102115" y="4552689"/>
            <a:ext cx="1927903" cy="400110"/>
          </a:xfrm>
          <a:prstGeom prst="rect">
            <a:avLst/>
          </a:prstGeom>
          <a:noFill/>
        </p:spPr>
        <p:txBody>
          <a:bodyPr wrap="square">
            <a:spAutoFit/>
          </a:bodyPr>
          <a:lstStyle/>
          <a:p>
            <a:r>
              <a:rPr lang="en-US" sz="2000" b="1" dirty="0">
                <a:solidFill>
                  <a:srgbClr val="EEF6FC"/>
                </a:solidFill>
              </a:rPr>
              <a:t>Metro Cities</a:t>
            </a:r>
          </a:p>
        </p:txBody>
      </p:sp>
      <p:cxnSp>
        <p:nvCxnSpPr>
          <p:cNvPr id="24" name="Connector: Curved 23">
            <a:extLst>
              <a:ext uri="{FF2B5EF4-FFF2-40B4-BE49-F238E27FC236}">
                <a16:creationId xmlns:a16="http://schemas.microsoft.com/office/drawing/2014/main" id="{9C57A6CB-7157-70FE-A7C3-5098F1271E4C}"/>
              </a:ext>
            </a:extLst>
          </p:cNvPr>
          <p:cNvCxnSpPr>
            <a:cxnSpLocks/>
          </p:cNvCxnSpPr>
          <p:nvPr/>
        </p:nvCxnSpPr>
        <p:spPr>
          <a:xfrm rot="5400000" flipH="1" flipV="1">
            <a:off x="7709213" y="2911702"/>
            <a:ext cx="640276" cy="840474"/>
          </a:xfrm>
          <a:prstGeom prst="curvedConnector2">
            <a:avLst/>
          </a:prstGeom>
          <a:ln w="19050">
            <a:solidFill>
              <a:srgbClr val="EEF6FC"/>
            </a:solidFill>
            <a:tailEnd type="stealth"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684F26C-F8F7-5D8B-AB71-77BDF755D173}"/>
              </a:ext>
            </a:extLst>
          </p:cNvPr>
          <p:cNvSpPr txBox="1"/>
          <p:nvPr/>
        </p:nvSpPr>
        <p:spPr>
          <a:xfrm>
            <a:off x="8449588" y="2805813"/>
            <a:ext cx="2479669" cy="400110"/>
          </a:xfrm>
          <a:prstGeom prst="rect">
            <a:avLst/>
          </a:prstGeom>
          <a:noFill/>
        </p:spPr>
        <p:txBody>
          <a:bodyPr wrap="square">
            <a:spAutoFit/>
          </a:bodyPr>
          <a:lstStyle/>
          <a:p>
            <a:r>
              <a:rPr lang="en-US" sz="2000" b="1" dirty="0">
                <a:solidFill>
                  <a:srgbClr val="EEF6FC"/>
                </a:solidFill>
              </a:rPr>
              <a:t>Non Metro Cities</a:t>
            </a:r>
          </a:p>
        </p:txBody>
      </p:sp>
      <p:pic>
        <p:nvPicPr>
          <p:cNvPr id="4" name="Picture 3">
            <a:extLst>
              <a:ext uri="{FF2B5EF4-FFF2-40B4-BE49-F238E27FC236}">
                <a16:creationId xmlns:a16="http://schemas.microsoft.com/office/drawing/2014/main" id="{8B6E83B2-D64D-637C-0135-771C55A5F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603" y="1358367"/>
            <a:ext cx="5198397" cy="2774332"/>
          </a:xfrm>
          <a:prstGeom prst="rect">
            <a:avLst/>
          </a:prstGeom>
        </p:spPr>
      </p:pic>
    </p:spTree>
    <p:extLst>
      <p:ext uri="{BB962C8B-B14F-4D97-AF65-F5344CB8AC3E}">
        <p14:creationId xmlns:p14="http://schemas.microsoft.com/office/powerpoint/2010/main" val="1789392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83B7CF4-BD1B-C74A-F91B-61ABFFD0723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A491F52-9C73-C8EA-1C9E-C73D01049893}"/>
              </a:ext>
            </a:extLst>
          </p:cNvPr>
          <p:cNvSpPr txBox="1"/>
          <p:nvPr/>
        </p:nvSpPr>
        <p:spPr>
          <a:xfrm>
            <a:off x="799419" y="951154"/>
            <a:ext cx="7081838" cy="461665"/>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rgbClr val="EEF6FC"/>
                </a:solidFill>
              </a:rPr>
              <a:t>Key </a:t>
            </a:r>
            <a:r>
              <a:rPr lang="en-US" sz="2400" b="1" dirty="0">
                <a:solidFill>
                  <a:srgbClr val="EEF6FC"/>
                </a:solidFill>
              </a:rPr>
              <a:t>Pollution Control Policies</a:t>
            </a:r>
            <a:r>
              <a:rPr lang="en-US" sz="2400" dirty="0">
                <a:solidFill>
                  <a:srgbClr val="EEF6FC"/>
                </a:solidFill>
              </a:rPr>
              <a:t> (India, Past 5 Years)</a:t>
            </a:r>
            <a:endParaRPr lang="en-US" sz="2400" b="1" dirty="0">
              <a:solidFill>
                <a:srgbClr val="EEF6FC"/>
              </a:solidFill>
            </a:endParaRPr>
          </a:p>
        </p:txBody>
      </p:sp>
      <p:sp>
        <p:nvSpPr>
          <p:cNvPr id="2" name="TextBox 1">
            <a:extLst>
              <a:ext uri="{FF2B5EF4-FFF2-40B4-BE49-F238E27FC236}">
                <a16:creationId xmlns:a16="http://schemas.microsoft.com/office/drawing/2014/main" id="{458F09F5-78DB-1B05-4DA6-D605CC3AF325}"/>
              </a:ext>
            </a:extLst>
          </p:cNvPr>
          <p:cNvSpPr txBox="1"/>
          <p:nvPr/>
        </p:nvSpPr>
        <p:spPr>
          <a:xfrm>
            <a:off x="799419" y="1854545"/>
            <a:ext cx="8725581" cy="2585323"/>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EEF6FC"/>
                </a:solidFill>
                <a:latin typeface="Segoe UI" panose="020B0502040204020203" pitchFamily="34" charset="0"/>
                <a:cs typeface="Segoe UI" panose="020B0502040204020203" pitchFamily="34" charset="0"/>
              </a:rPr>
              <a:t>National Clean Air Programme (NCAP, 2019)</a:t>
            </a:r>
            <a:br>
              <a:rPr lang="en-IN" dirty="0">
                <a:solidFill>
                  <a:srgbClr val="EEF6FC"/>
                </a:solidFill>
                <a:latin typeface="Segoe UI" panose="020B0502040204020203" pitchFamily="34" charset="0"/>
                <a:cs typeface="Segoe UI" panose="020B0502040204020203" pitchFamily="34" charset="0"/>
              </a:rPr>
            </a:br>
            <a:endParaRPr lang="en-IN" dirty="0">
              <a:solidFill>
                <a:srgbClr val="EEF6FC"/>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IN" dirty="0">
                <a:solidFill>
                  <a:srgbClr val="EEF6FC"/>
                </a:solidFill>
                <a:latin typeface="Segoe UI" panose="020B0502040204020203" pitchFamily="34" charset="0"/>
                <a:cs typeface="Segoe UI" panose="020B0502040204020203" pitchFamily="34" charset="0"/>
              </a:rPr>
              <a:t>CAQM &amp; GRAP (Delhi-NCR, 2021)</a:t>
            </a:r>
            <a:br>
              <a:rPr lang="en-IN" dirty="0">
                <a:solidFill>
                  <a:srgbClr val="EEF6FC"/>
                </a:solidFill>
                <a:latin typeface="Segoe UI" panose="020B0502040204020203" pitchFamily="34" charset="0"/>
                <a:cs typeface="Segoe UI" panose="020B0502040204020203" pitchFamily="34" charset="0"/>
              </a:rPr>
            </a:br>
            <a:endParaRPr lang="en-IN" dirty="0">
              <a:solidFill>
                <a:srgbClr val="EEF6FC"/>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IN" dirty="0">
                <a:solidFill>
                  <a:srgbClr val="EEF6FC"/>
                </a:solidFill>
                <a:latin typeface="Segoe UI" panose="020B0502040204020203" pitchFamily="34" charset="0"/>
                <a:cs typeface="Segoe UI" panose="020B0502040204020203" pitchFamily="34" charset="0"/>
              </a:rPr>
              <a:t>Stubble Burning Control Measures</a:t>
            </a:r>
          </a:p>
          <a:p>
            <a:pPr marL="285750" indent="-285750">
              <a:buFont typeface="Wingdings" panose="05000000000000000000" pitchFamily="2" charset="2"/>
              <a:buChar char="ü"/>
            </a:pPr>
            <a:endParaRPr lang="en-IN" dirty="0">
              <a:solidFill>
                <a:srgbClr val="EEF6FC"/>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IN" dirty="0">
                <a:solidFill>
                  <a:srgbClr val="EEF6FC"/>
                </a:solidFill>
                <a:latin typeface="Segoe UI" panose="020B0502040204020203" pitchFamily="34" charset="0"/>
                <a:cs typeface="Segoe UI" panose="020B0502040204020203" pitchFamily="34" charset="0"/>
              </a:rPr>
              <a:t>BS-VI Vehicle Emission Norms (2020)</a:t>
            </a:r>
            <a:br>
              <a:rPr lang="en-IN" dirty="0">
                <a:solidFill>
                  <a:srgbClr val="EEF6FC"/>
                </a:solidFill>
                <a:latin typeface="Segoe UI" panose="020B0502040204020203" pitchFamily="34" charset="0"/>
                <a:cs typeface="Segoe UI" panose="020B0502040204020203" pitchFamily="34" charset="0"/>
              </a:rPr>
            </a:br>
            <a:endParaRPr lang="en-IN" dirty="0">
              <a:solidFill>
                <a:srgbClr val="EEF6FC"/>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IN" dirty="0">
                <a:solidFill>
                  <a:srgbClr val="EEF6FC"/>
                </a:solidFill>
                <a:latin typeface="Segoe UI" panose="020B0502040204020203" pitchFamily="34" charset="0"/>
                <a:cs typeface="Segoe UI" panose="020B0502040204020203" pitchFamily="34" charset="0"/>
              </a:rPr>
              <a:t>Surat Emission Trading Pilot (2019)</a:t>
            </a:r>
          </a:p>
        </p:txBody>
      </p:sp>
    </p:spTree>
    <p:extLst>
      <p:ext uri="{BB962C8B-B14F-4D97-AF65-F5344CB8AC3E}">
        <p14:creationId xmlns:p14="http://schemas.microsoft.com/office/powerpoint/2010/main" val="30732215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7491BE2-79B9-3DC2-AE72-63C97F8C81B5}"/>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3EAC23B0-54AF-4A3D-203D-721FF15B1545}"/>
              </a:ext>
            </a:extLst>
          </p:cNvPr>
          <p:cNvSpPr txBox="1">
            <a:spLocks/>
          </p:cNvSpPr>
          <p:nvPr/>
        </p:nvSpPr>
        <p:spPr>
          <a:xfrm>
            <a:off x="813367" y="792488"/>
            <a:ext cx="5111524" cy="4983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rgbClr val="EEF6FC"/>
                </a:solidFill>
                <a:latin typeface="Segoe UI" panose="020B0502040204020203" pitchFamily="34" charset="0"/>
                <a:cs typeface="Segoe UI" panose="020B0502040204020203" pitchFamily="34" charset="0"/>
              </a:rPr>
              <a:t>RECOMMENDATIONS</a:t>
            </a:r>
          </a:p>
        </p:txBody>
      </p:sp>
      <p:sp>
        <p:nvSpPr>
          <p:cNvPr id="11" name="TextBox 10">
            <a:extLst>
              <a:ext uri="{FF2B5EF4-FFF2-40B4-BE49-F238E27FC236}">
                <a16:creationId xmlns:a16="http://schemas.microsoft.com/office/drawing/2014/main" id="{A8156AD1-00B2-0096-3559-A2C43CB081C1}"/>
              </a:ext>
            </a:extLst>
          </p:cNvPr>
          <p:cNvSpPr txBox="1"/>
          <p:nvPr/>
        </p:nvSpPr>
        <p:spPr>
          <a:xfrm>
            <a:off x="813367" y="1473721"/>
            <a:ext cx="10565266" cy="4093428"/>
          </a:xfrm>
          <a:prstGeom prst="rect">
            <a:avLst/>
          </a:prstGeom>
          <a:noFill/>
        </p:spPr>
        <p:txBody>
          <a:bodyPr wrap="square">
            <a:spAutoFit/>
          </a:bodyPr>
          <a:lstStyle/>
          <a:p>
            <a:pPr marL="285750" indent="-285750">
              <a:buFont typeface="Wingdings" panose="05000000000000000000" pitchFamily="2" charset="2"/>
              <a:buChar char="Ø"/>
            </a:pPr>
            <a:r>
              <a:rPr lang="en-US" sz="2000" b="1" dirty="0">
                <a:solidFill>
                  <a:srgbClr val="EEF6FC"/>
                </a:solidFill>
              </a:rPr>
              <a:t>Target the Most Critical Pollutants in India - </a:t>
            </a:r>
            <a:r>
              <a:rPr lang="en-US" sz="2000" dirty="0">
                <a:solidFill>
                  <a:srgbClr val="EEF6FC"/>
                </a:solidFill>
              </a:rPr>
              <a:t>The air purifier must effectively filter the most common and harmful pollutants in Indian cities — particularly </a:t>
            </a:r>
            <a:r>
              <a:rPr lang="en-US" sz="2000" b="1" dirty="0">
                <a:solidFill>
                  <a:srgbClr val="EEF6FC"/>
                </a:solidFill>
              </a:rPr>
              <a:t>PM2.5 and PM10</a:t>
            </a:r>
            <a:r>
              <a:rPr lang="en-US" sz="2000" dirty="0">
                <a:solidFill>
                  <a:srgbClr val="EEF6FC"/>
                </a:solidFill>
              </a:rPr>
              <a:t> — which are directly linked to severe health issues and dominate AQI readings across India.</a:t>
            </a:r>
          </a:p>
          <a:p>
            <a:pPr marL="285750" indent="-285750">
              <a:buFont typeface="Wingdings" panose="05000000000000000000" pitchFamily="2" charset="2"/>
              <a:buChar char="Ø"/>
            </a:pPr>
            <a:endParaRPr lang="en-US" sz="2000" dirty="0">
              <a:solidFill>
                <a:srgbClr val="EEF6FC"/>
              </a:solidFill>
            </a:endParaRPr>
          </a:p>
          <a:p>
            <a:pPr marL="285750" indent="-285750">
              <a:buFont typeface="Wingdings" panose="05000000000000000000" pitchFamily="2" charset="2"/>
              <a:buChar char="Ø"/>
            </a:pPr>
            <a:r>
              <a:rPr lang="en-US" sz="2000" b="1" dirty="0">
                <a:solidFill>
                  <a:srgbClr val="EEF6FC"/>
                </a:solidFill>
              </a:rPr>
              <a:t>Adopt Standard Filters: Pre-Filter + HEPA - </a:t>
            </a:r>
            <a:r>
              <a:rPr lang="en-US" sz="2000" dirty="0">
                <a:solidFill>
                  <a:srgbClr val="EEF6FC"/>
                </a:solidFill>
              </a:rPr>
              <a:t>These two filters are essential for removing fine and coarse particulate matter. All leading brands use these as the foundation of their product, making them a non-negotiable component for product success.</a:t>
            </a:r>
          </a:p>
          <a:p>
            <a:pPr marL="285750" indent="-285750">
              <a:buFont typeface="Wingdings" panose="05000000000000000000" pitchFamily="2" charset="2"/>
              <a:buChar char="Ø"/>
            </a:pPr>
            <a:endParaRPr lang="en-US" sz="2000" dirty="0">
              <a:solidFill>
                <a:srgbClr val="EEF6FC"/>
              </a:solidFill>
            </a:endParaRPr>
          </a:p>
          <a:p>
            <a:pPr marL="285750" indent="-285750">
              <a:buFont typeface="Wingdings" panose="05000000000000000000" pitchFamily="2" charset="2"/>
              <a:buChar char="Ø"/>
            </a:pPr>
            <a:r>
              <a:rPr lang="en-US" sz="2000" b="1" dirty="0">
                <a:solidFill>
                  <a:srgbClr val="EEF6FC"/>
                </a:solidFill>
              </a:rPr>
              <a:t>Use the Third Stage Filter Strategically Based on Region - </a:t>
            </a:r>
            <a:r>
              <a:rPr lang="en-US" sz="2000" dirty="0">
                <a:solidFill>
                  <a:srgbClr val="EEF6FC"/>
                </a:solidFill>
              </a:rPr>
              <a:t>While most brands include a third-stage filter, AirPure can differentiate by making this </a:t>
            </a:r>
            <a:r>
              <a:rPr lang="en-US" sz="2000" b="1" dirty="0">
                <a:solidFill>
                  <a:srgbClr val="EEF6FC"/>
                </a:solidFill>
              </a:rPr>
              <a:t>region-specific</a:t>
            </a:r>
            <a:r>
              <a:rPr lang="en-US" sz="2000" dirty="0">
                <a:solidFill>
                  <a:srgbClr val="EEF6FC"/>
                </a:solidFill>
              </a:rPr>
              <a:t>:</a:t>
            </a:r>
          </a:p>
          <a:p>
            <a:pPr lvl="1"/>
            <a:r>
              <a:rPr lang="en-US" sz="2000" b="1" dirty="0">
                <a:solidFill>
                  <a:srgbClr val="EEF6FC"/>
                </a:solidFill>
              </a:rPr>
              <a:t>Activated Carbon Filter</a:t>
            </a:r>
            <a:r>
              <a:rPr lang="en-US" sz="2000" dirty="0">
                <a:solidFill>
                  <a:srgbClr val="EEF6FC"/>
                </a:solidFill>
              </a:rPr>
              <a:t>: Ideal for urban and industrial areas with high VOCs, NO₂, and SO₂.</a:t>
            </a:r>
          </a:p>
          <a:p>
            <a:pPr lvl="1"/>
            <a:r>
              <a:rPr lang="en-US" sz="2000" b="1" dirty="0">
                <a:solidFill>
                  <a:srgbClr val="EEF6FC"/>
                </a:solidFill>
              </a:rPr>
              <a:t>UV-C Filter</a:t>
            </a:r>
            <a:r>
              <a:rPr lang="en-US" sz="2000" dirty="0">
                <a:solidFill>
                  <a:srgbClr val="EEF6FC"/>
                </a:solidFill>
              </a:rPr>
              <a:t>: Suitable for indoor spaces prone to bacteria and viruses.</a:t>
            </a:r>
          </a:p>
          <a:p>
            <a:pPr lvl="1"/>
            <a:r>
              <a:rPr lang="en-US" sz="2000" dirty="0">
                <a:solidFill>
                  <a:srgbClr val="EEF6FC"/>
                </a:solidFill>
              </a:rPr>
              <a:t>This allows flexibility and localization in product variants.</a:t>
            </a:r>
          </a:p>
        </p:txBody>
      </p:sp>
    </p:spTree>
    <p:extLst>
      <p:ext uri="{BB962C8B-B14F-4D97-AF65-F5344CB8AC3E}">
        <p14:creationId xmlns:p14="http://schemas.microsoft.com/office/powerpoint/2010/main" val="30592586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DC9AF3C-7789-0B79-B8D1-36C5AB8BC8B5}"/>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E1B7A17-9824-6B12-45C9-2237DE054EDC}"/>
              </a:ext>
            </a:extLst>
          </p:cNvPr>
          <p:cNvSpPr txBox="1">
            <a:spLocks/>
          </p:cNvSpPr>
          <p:nvPr/>
        </p:nvSpPr>
        <p:spPr>
          <a:xfrm>
            <a:off x="799420" y="752671"/>
            <a:ext cx="5111524" cy="4983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rgbClr val="EEF6FC"/>
                </a:solidFill>
                <a:latin typeface="Segoe UI" panose="020B0502040204020203" pitchFamily="34" charset="0"/>
                <a:cs typeface="Segoe UI" panose="020B0502040204020203" pitchFamily="34" charset="0"/>
              </a:rPr>
              <a:t>RECOMMENDATIONS</a:t>
            </a:r>
          </a:p>
        </p:txBody>
      </p:sp>
      <p:sp>
        <p:nvSpPr>
          <p:cNvPr id="11" name="TextBox 10">
            <a:extLst>
              <a:ext uri="{FF2B5EF4-FFF2-40B4-BE49-F238E27FC236}">
                <a16:creationId xmlns:a16="http://schemas.microsoft.com/office/drawing/2014/main" id="{BEE49F14-93C4-E282-A314-E09CD946DA15}"/>
              </a:ext>
            </a:extLst>
          </p:cNvPr>
          <p:cNvSpPr txBox="1"/>
          <p:nvPr/>
        </p:nvSpPr>
        <p:spPr>
          <a:xfrm>
            <a:off x="799420" y="1382286"/>
            <a:ext cx="10565266" cy="4093428"/>
          </a:xfrm>
          <a:prstGeom prst="rect">
            <a:avLst/>
          </a:prstGeom>
          <a:noFill/>
        </p:spPr>
        <p:txBody>
          <a:bodyPr wrap="square">
            <a:spAutoFit/>
          </a:bodyPr>
          <a:lstStyle/>
          <a:p>
            <a:pPr marL="285750" indent="-285750">
              <a:buFont typeface="Wingdings" panose="05000000000000000000" pitchFamily="2" charset="2"/>
              <a:buChar char="Ø"/>
            </a:pPr>
            <a:r>
              <a:rPr lang="en-US" sz="2000" b="1" dirty="0">
                <a:solidFill>
                  <a:srgbClr val="EEF6FC"/>
                </a:solidFill>
              </a:rPr>
              <a:t>Balance Between Affordability and Quality - </a:t>
            </a:r>
            <a:r>
              <a:rPr lang="en-US" sz="2000" dirty="0">
                <a:solidFill>
                  <a:srgbClr val="EEF6FC"/>
                </a:solidFill>
              </a:rPr>
              <a:t>In the Indian market, </a:t>
            </a:r>
            <a:r>
              <a:rPr lang="en-US" sz="2000" b="1" dirty="0">
                <a:solidFill>
                  <a:srgbClr val="EEF6FC"/>
                </a:solidFill>
              </a:rPr>
              <a:t>pricing</a:t>
            </a:r>
            <a:r>
              <a:rPr lang="en-US" sz="2000" dirty="0">
                <a:solidFill>
                  <a:srgbClr val="EEF6FC"/>
                </a:solidFill>
              </a:rPr>
              <a:t> heavily influences consumer choice. Product features matter, but only when they come at a reasonable price. A balance of quality and cost will be the key to product adoption.</a:t>
            </a:r>
          </a:p>
          <a:p>
            <a:pPr marL="285750" indent="-285750">
              <a:buFont typeface="Wingdings" panose="05000000000000000000" pitchFamily="2" charset="2"/>
              <a:buChar char="Ø"/>
            </a:pPr>
            <a:endParaRPr lang="en-US" sz="2000" dirty="0">
              <a:solidFill>
                <a:srgbClr val="EEF6FC"/>
              </a:solidFill>
            </a:endParaRPr>
          </a:p>
          <a:p>
            <a:pPr marL="285750" indent="-285750">
              <a:buFont typeface="Wingdings" panose="05000000000000000000" pitchFamily="2" charset="2"/>
              <a:buChar char="Ø"/>
            </a:pPr>
            <a:r>
              <a:rPr lang="en-US" sz="2000" b="1" dirty="0">
                <a:solidFill>
                  <a:srgbClr val="EEF6FC"/>
                </a:solidFill>
              </a:rPr>
              <a:t>Target Price Range and Tiered Product Variants - </a:t>
            </a:r>
            <a:r>
              <a:rPr lang="en-US" sz="2000" dirty="0">
                <a:solidFill>
                  <a:srgbClr val="EEF6FC"/>
                </a:solidFill>
              </a:rPr>
              <a:t>The average market price for air purifiers in India is around </a:t>
            </a:r>
            <a:r>
              <a:rPr lang="en-US" sz="2000" b="1" dirty="0">
                <a:solidFill>
                  <a:srgbClr val="EEF6FC"/>
                </a:solidFill>
              </a:rPr>
              <a:t>₹15,000</a:t>
            </a:r>
            <a:r>
              <a:rPr lang="en-US" sz="2000" dirty="0">
                <a:solidFill>
                  <a:srgbClr val="EEF6FC"/>
                </a:solidFill>
              </a:rPr>
              <a:t> (based on 14 models from 11 brands). Introduce </a:t>
            </a:r>
            <a:r>
              <a:rPr lang="en-US" sz="2000" b="1" dirty="0">
                <a:solidFill>
                  <a:srgbClr val="EEF6FC"/>
                </a:solidFill>
              </a:rPr>
              <a:t>Basic, Premium, and Smart</a:t>
            </a:r>
            <a:r>
              <a:rPr lang="en-US" sz="2000" dirty="0">
                <a:solidFill>
                  <a:srgbClr val="EEF6FC"/>
                </a:solidFill>
              </a:rPr>
              <a:t> models based on - Number of filtration stages, Type of pollutants targeted, Availability of smart features (like AQI display, auto mode, app support). This helps cater to </a:t>
            </a:r>
            <a:r>
              <a:rPr lang="en-US" sz="2000" b="1" dirty="0">
                <a:solidFill>
                  <a:srgbClr val="EEF6FC"/>
                </a:solidFill>
              </a:rPr>
              <a:t>different income groups and user needs</a:t>
            </a:r>
            <a:r>
              <a:rPr lang="en-US" sz="2000" dirty="0">
                <a:solidFill>
                  <a:srgbClr val="EEF6FC"/>
                </a:solidFill>
              </a:rPr>
              <a:t>.</a:t>
            </a:r>
          </a:p>
          <a:p>
            <a:pPr marL="285750" indent="-285750">
              <a:buFont typeface="Wingdings" panose="05000000000000000000" pitchFamily="2" charset="2"/>
              <a:buChar char="Ø"/>
            </a:pPr>
            <a:endParaRPr lang="en-US" sz="2000" dirty="0">
              <a:solidFill>
                <a:srgbClr val="EEF6FC"/>
              </a:solidFill>
            </a:endParaRPr>
          </a:p>
          <a:p>
            <a:pPr marL="285750" indent="-285750">
              <a:buFont typeface="Wingdings" panose="05000000000000000000" pitchFamily="2" charset="2"/>
              <a:buChar char="Ø"/>
            </a:pPr>
            <a:r>
              <a:rPr lang="en-US" sz="2000" b="1" dirty="0">
                <a:solidFill>
                  <a:srgbClr val="EEF6FC"/>
                </a:solidFill>
              </a:rPr>
              <a:t>Focus Initial Launch on High-Demand Regions, </a:t>
            </a:r>
            <a:r>
              <a:rPr lang="en-US" sz="2000" dirty="0">
                <a:solidFill>
                  <a:srgbClr val="EEF6FC"/>
                </a:solidFill>
              </a:rPr>
              <a:t>Start with </a:t>
            </a:r>
            <a:r>
              <a:rPr lang="en-US" sz="2000" b="1" dirty="0">
                <a:solidFill>
                  <a:srgbClr val="EEF6FC"/>
                </a:solidFill>
              </a:rPr>
              <a:t>Delhi-NCR and surrounding areas</a:t>
            </a:r>
            <a:r>
              <a:rPr lang="en-US" sz="2000" dirty="0">
                <a:solidFill>
                  <a:srgbClr val="EEF6FC"/>
                </a:solidFill>
              </a:rPr>
              <a:t>, where demand is highest due to consistently hazardous AQI levels. Keep a close watch on </a:t>
            </a:r>
            <a:r>
              <a:rPr lang="en-US" sz="2000" b="1" dirty="0">
                <a:solidFill>
                  <a:srgbClr val="EEF6FC"/>
                </a:solidFill>
              </a:rPr>
              <a:t>fast-growing urban cities</a:t>
            </a:r>
            <a:r>
              <a:rPr lang="en-US" sz="2000" dirty="0">
                <a:solidFill>
                  <a:srgbClr val="EEF6FC"/>
                </a:solidFill>
              </a:rPr>
              <a:t> that are showing rising air quality concerns and growing health awareness.</a:t>
            </a:r>
          </a:p>
        </p:txBody>
      </p:sp>
    </p:spTree>
    <p:extLst>
      <p:ext uri="{BB962C8B-B14F-4D97-AF65-F5344CB8AC3E}">
        <p14:creationId xmlns:p14="http://schemas.microsoft.com/office/powerpoint/2010/main" val="2319691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450E0B1-4A0C-4FBA-D7F2-2267949938E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0FE6223F-D20B-3D3F-8D56-BE6A01E70403}"/>
              </a:ext>
            </a:extLst>
          </p:cNvPr>
          <p:cNvSpPr txBox="1">
            <a:spLocks/>
          </p:cNvSpPr>
          <p:nvPr/>
        </p:nvSpPr>
        <p:spPr>
          <a:xfrm>
            <a:off x="799420" y="927465"/>
            <a:ext cx="7952694" cy="4983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rgbClr val="EEF6FC"/>
                </a:solidFill>
                <a:latin typeface="Segoe UI" panose="020B0502040204020203" pitchFamily="34" charset="0"/>
                <a:cs typeface="Segoe UI" panose="020B0502040204020203" pitchFamily="34" charset="0"/>
              </a:rPr>
              <a:t>CONCLUSIONS – </a:t>
            </a:r>
            <a:r>
              <a:rPr lang="en-US" i="1" dirty="0">
                <a:solidFill>
                  <a:srgbClr val="EEF6FC"/>
                </a:solidFill>
              </a:rPr>
              <a:t>Key Takeaways from the Project</a:t>
            </a:r>
            <a:endParaRPr lang="en-IN" b="1" i="1" dirty="0">
              <a:solidFill>
                <a:srgbClr val="EEF6FC"/>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6D19344A-0F36-C337-24FA-3075BC95CBC1}"/>
              </a:ext>
            </a:extLst>
          </p:cNvPr>
          <p:cNvSpPr txBox="1"/>
          <p:nvPr/>
        </p:nvSpPr>
        <p:spPr>
          <a:xfrm>
            <a:off x="799420" y="1545571"/>
            <a:ext cx="10565266" cy="2554545"/>
          </a:xfrm>
          <a:prstGeom prst="rect">
            <a:avLst/>
          </a:prstGeom>
          <a:noFill/>
        </p:spPr>
        <p:txBody>
          <a:bodyPr wrap="square">
            <a:spAutoFit/>
          </a:bodyPr>
          <a:lstStyle/>
          <a:p>
            <a:r>
              <a:rPr lang="en-US" sz="2000" dirty="0">
                <a:solidFill>
                  <a:srgbClr val="EEF6FC"/>
                </a:solidFill>
                <a:latin typeface="Segoe UI" panose="020B0502040204020203" pitchFamily="34" charset="0"/>
                <a:cs typeface="Segoe UI" panose="020B0502040204020203" pitchFamily="34" charset="0"/>
              </a:rPr>
              <a:t>In conclusion, the overall AQI status in India falls under the ‘Moderate’ category, but this masks a much more serious problem. Many cities — especially metros — experience ‘Poor’ to ‘Severe’ air quality during the winter months, driven by rapid urbanization, industrial emissions, stubble burning, and low EV adoption.</a:t>
            </a:r>
          </a:p>
          <a:p>
            <a:endParaRPr lang="en-US" sz="2000" dirty="0">
              <a:solidFill>
                <a:srgbClr val="EEF6FC"/>
              </a:solidFill>
              <a:latin typeface="Segoe UI" panose="020B0502040204020203" pitchFamily="34" charset="0"/>
              <a:cs typeface="Segoe UI" panose="020B0502040204020203" pitchFamily="34" charset="0"/>
            </a:endParaRPr>
          </a:p>
          <a:p>
            <a:r>
              <a:rPr lang="en-US" sz="2000" dirty="0">
                <a:solidFill>
                  <a:srgbClr val="EEF6FC"/>
                </a:solidFill>
                <a:latin typeface="Segoe UI" panose="020B0502040204020203" pitchFamily="34" charset="0"/>
                <a:cs typeface="Segoe UI" panose="020B0502040204020203" pitchFamily="34" charset="0"/>
              </a:rPr>
              <a:t>These seasonal spikes in pollution also correlate with a sharp surge in air purifier demand, particularly during festive seasons. This presents a clear opportunity to align product offerings with regional and seasonal needs.</a:t>
            </a:r>
          </a:p>
        </p:txBody>
      </p:sp>
    </p:spTree>
    <p:extLst>
      <p:ext uri="{BB962C8B-B14F-4D97-AF65-F5344CB8AC3E}">
        <p14:creationId xmlns:p14="http://schemas.microsoft.com/office/powerpoint/2010/main" val="38156799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95FAD4A-100C-8B9D-CD16-1FF1F13F1A6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7E3E08D1-49F8-D4CF-94C8-1E91B65807D3}"/>
              </a:ext>
            </a:extLst>
          </p:cNvPr>
          <p:cNvSpPr txBox="1">
            <a:spLocks/>
          </p:cNvSpPr>
          <p:nvPr/>
        </p:nvSpPr>
        <p:spPr>
          <a:xfrm>
            <a:off x="2119653" y="3081747"/>
            <a:ext cx="7952694" cy="6945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EEF6FC"/>
                </a:solidFill>
                <a:latin typeface="Segoe UI" panose="020B0502040204020203" pitchFamily="34" charset="0"/>
                <a:cs typeface="Segoe UI" panose="020B0502040204020203" pitchFamily="34" charset="0"/>
              </a:rPr>
              <a:t>THANK YOU</a:t>
            </a:r>
            <a:endParaRPr lang="en-IN" sz="4000" b="1" i="1"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71976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9E49C9-D7B8-9BAD-3930-6339DD8332A2}"/>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2CB870F0-CAED-5F56-CB72-905F39466FE3}"/>
              </a:ext>
            </a:extLst>
          </p:cNvPr>
          <p:cNvSpPr txBox="1">
            <a:spLocks/>
          </p:cNvSpPr>
          <p:nvPr/>
        </p:nvSpPr>
        <p:spPr>
          <a:xfrm>
            <a:off x="4033157" y="1874723"/>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PROBLEM STATEMENT </a:t>
            </a:r>
          </a:p>
        </p:txBody>
      </p:sp>
      <p:sp>
        <p:nvSpPr>
          <p:cNvPr id="11" name="TextBox 10">
            <a:extLst>
              <a:ext uri="{FF2B5EF4-FFF2-40B4-BE49-F238E27FC236}">
                <a16:creationId xmlns:a16="http://schemas.microsoft.com/office/drawing/2014/main" id="{D8AF5B94-4842-9637-0345-4E76D9DFFA96}"/>
              </a:ext>
            </a:extLst>
          </p:cNvPr>
          <p:cNvSpPr txBox="1"/>
          <p:nvPr/>
        </p:nvSpPr>
        <p:spPr>
          <a:xfrm>
            <a:off x="2301649" y="2347003"/>
            <a:ext cx="7588702" cy="2246769"/>
          </a:xfrm>
          <a:prstGeom prst="rect">
            <a:avLst/>
          </a:prstGeom>
          <a:noFill/>
        </p:spPr>
        <p:txBody>
          <a:bodyPr wrap="square">
            <a:spAutoFit/>
          </a:bodyPr>
          <a:lstStyle/>
          <a:p>
            <a:pPr algn="ctr"/>
            <a:r>
              <a:rPr lang="en-US" sz="2000" dirty="0">
                <a:solidFill>
                  <a:srgbClr val="EEF6FC"/>
                </a:solidFill>
                <a:latin typeface="Segoe UI" panose="020B0502040204020203" pitchFamily="34" charset="0"/>
                <a:cs typeface="Segoe UI" panose="020B0502040204020203" pitchFamily="34" charset="0"/>
              </a:rPr>
              <a:t>AirPure Innovations is a startup tackling India’s air pollution crisis. With uncertainty around product features, target markets, and consumer demand, the company needs data-driven insights before investing in R&amp;D. Key questions include: which pollutants to target, where demand is highest, and how health impacts vary across cities. This project aims to guide strategic decisions by analyzing severity, health burden, and demand patterns.</a:t>
            </a:r>
            <a:endParaRPr lang="en-IN" sz="2000"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50729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DB474AD-0C0C-78BC-2839-BFC5E217924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82CDB66-9EE6-A0CF-191E-511C091B7311}"/>
              </a:ext>
            </a:extLst>
          </p:cNvPr>
          <p:cNvSpPr txBox="1">
            <a:spLocks/>
          </p:cNvSpPr>
          <p:nvPr/>
        </p:nvSpPr>
        <p:spPr>
          <a:xfrm>
            <a:off x="609601" y="699065"/>
            <a:ext cx="4789714" cy="4983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rPr>
              <a:t>DATA SOURCES &amp; METHODOLOGY</a:t>
            </a:r>
            <a:endParaRPr lang="en-IN" b="1" dirty="0">
              <a:solidFill>
                <a:srgbClr val="EEF6FC"/>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179BBF5-C403-6ABA-73D5-8363AC0AE82B}"/>
              </a:ext>
            </a:extLst>
          </p:cNvPr>
          <p:cNvSpPr txBox="1"/>
          <p:nvPr/>
        </p:nvSpPr>
        <p:spPr>
          <a:xfrm>
            <a:off x="799420" y="1306285"/>
            <a:ext cx="10401980" cy="5478423"/>
          </a:xfrm>
          <a:prstGeom prst="rect">
            <a:avLst/>
          </a:prstGeom>
          <a:noFill/>
        </p:spPr>
        <p:txBody>
          <a:bodyPr wrap="square">
            <a:spAutoFit/>
          </a:bodyPr>
          <a:lstStyle/>
          <a:p>
            <a:r>
              <a:rPr lang="en-IN" sz="2000" dirty="0">
                <a:solidFill>
                  <a:srgbClr val="EEF6FC"/>
                </a:solidFill>
                <a:latin typeface="Segoe UI" panose="020B0502040204020203" pitchFamily="34" charset="0"/>
                <a:cs typeface="Segoe UI" panose="020B0502040204020203" pitchFamily="34" charset="0"/>
              </a:rPr>
              <a:t>📊 </a:t>
            </a:r>
            <a:r>
              <a:rPr lang="en-IN" sz="2000" b="1" dirty="0">
                <a:solidFill>
                  <a:srgbClr val="EEF6FC"/>
                </a:solidFill>
                <a:latin typeface="Segoe UI" panose="020B0502040204020203" pitchFamily="34" charset="0"/>
                <a:cs typeface="Segoe UI" panose="020B0502040204020203" pitchFamily="34" charset="0"/>
              </a:rPr>
              <a:t>Data Sources</a:t>
            </a:r>
          </a:p>
          <a:p>
            <a:pPr marL="800100" lvl="1" indent="-342900">
              <a:lnSpc>
                <a:spcPct val="150000"/>
              </a:lnSpc>
              <a:buFont typeface="Wingdings" panose="05000000000000000000" pitchFamily="2" charset="2"/>
              <a:buChar char="ü"/>
            </a:pPr>
            <a:r>
              <a:rPr lang="en-US" sz="2000" i="1" dirty="0">
                <a:solidFill>
                  <a:srgbClr val="EEF6FC"/>
                </a:solidFill>
                <a:latin typeface="Segoe UI" panose="020B0502040204020203" pitchFamily="34" charset="0"/>
                <a:cs typeface="Segoe UI" panose="020B0502040204020203" pitchFamily="34" charset="0"/>
              </a:rPr>
              <a:t>Primary Datasets : </a:t>
            </a:r>
            <a:r>
              <a:rPr lang="en-US" sz="2000" dirty="0">
                <a:solidFill>
                  <a:srgbClr val="EEF6FC"/>
                </a:solidFill>
                <a:latin typeface="Segoe UI" panose="020B0502040204020203" pitchFamily="34" charset="0"/>
                <a:cs typeface="Segoe UI" panose="020B0502040204020203" pitchFamily="34" charset="0"/>
              </a:rPr>
              <a:t>Air Quality Index (AQI) data (2022–2025), </a:t>
            </a:r>
          </a:p>
          <a:p>
            <a:pPr marL="800100" lvl="1" indent="-342900">
              <a:lnSpc>
                <a:spcPct val="150000"/>
              </a:lnSpc>
              <a:buFont typeface="Wingdings" panose="05000000000000000000" pitchFamily="2" charset="2"/>
              <a:buChar char="ü"/>
            </a:pPr>
            <a:r>
              <a:rPr lang="en-US" sz="2000" i="1" dirty="0">
                <a:solidFill>
                  <a:srgbClr val="EEF6FC"/>
                </a:solidFill>
                <a:latin typeface="Segoe UI" panose="020B0502040204020203" pitchFamily="34" charset="0"/>
                <a:cs typeface="Segoe UI" panose="020B0502040204020203" pitchFamily="34" charset="0"/>
              </a:rPr>
              <a:t>Secondary Datasets : </a:t>
            </a:r>
            <a:r>
              <a:rPr lang="en-US" sz="2000" dirty="0">
                <a:solidFill>
                  <a:srgbClr val="EEF6FC"/>
                </a:solidFill>
                <a:latin typeface="Segoe UI" panose="020B0502040204020203" pitchFamily="34" charset="0"/>
                <a:cs typeface="Segoe UI" panose="020B0502040204020203" pitchFamily="34" charset="0"/>
              </a:rPr>
              <a:t>Health impact data, Vehicle registration data, Population data – </a:t>
            </a:r>
            <a:r>
              <a:rPr lang="en-US" sz="2000" b="1" i="1" dirty="0">
                <a:solidFill>
                  <a:srgbClr val="EEF6FC"/>
                </a:solidFill>
                <a:latin typeface="Segoe UI" panose="020B0502040204020203" pitchFamily="34" charset="0"/>
                <a:cs typeface="Segoe UI" panose="020B0502040204020203" pitchFamily="34" charset="0"/>
              </a:rPr>
              <a:t>Dataful</a:t>
            </a:r>
          </a:p>
          <a:p>
            <a:pPr marL="800100" lvl="1" indent="-342900">
              <a:lnSpc>
                <a:spcPct val="150000"/>
              </a:lnSpc>
              <a:buFont typeface="Wingdings" panose="05000000000000000000" pitchFamily="2" charset="2"/>
              <a:buChar char="ü"/>
            </a:pPr>
            <a:r>
              <a:rPr lang="en-US" sz="2000" i="1" dirty="0">
                <a:solidFill>
                  <a:srgbClr val="EEF6FC"/>
                </a:solidFill>
                <a:latin typeface="Segoe UI" panose="020B0502040204020203" pitchFamily="34" charset="0"/>
                <a:cs typeface="Segoe UI" panose="020B0502040204020203" pitchFamily="34" charset="0"/>
              </a:rPr>
              <a:t>Additional Data Sourced from </a:t>
            </a:r>
            <a:r>
              <a:rPr lang="en-IN" sz="2000" b="1" i="1" dirty="0">
                <a:solidFill>
                  <a:srgbClr val="EEF6FC"/>
                </a:solidFill>
                <a:latin typeface="Segoe UI" panose="020B0502040204020203" pitchFamily="34" charset="0"/>
                <a:cs typeface="Segoe UI" panose="020B0502040204020203" pitchFamily="34" charset="0"/>
              </a:rPr>
              <a:t>Google Trends data, Expert Market Research</a:t>
            </a:r>
          </a:p>
          <a:p>
            <a:endParaRPr lang="en-IN" sz="2000" b="1" i="1" dirty="0">
              <a:solidFill>
                <a:srgbClr val="EEF6FC"/>
              </a:solidFill>
              <a:latin typeface="Segoe UI" panose="020B0502040204020203" pitchFamily="34" charset="0"/>
              <a:cs typeface="Segoe UI" panose="020B0502040204020203" pitchFamily="34" charset="0"/>
            </a:endParaRPr>
          </a:p>
          <a:p>
            <a:r>
              <a:rPr lang="en-IN" sz="2000" b="1" dirty="0">
                <a:solidFill>
                  <a:srgbClr val="EEF6FC"/>
                </a:solidFill>
                <a:latin typeface="Segoe UI" panose="020B0502040204020203" pitchFamily="34" charset="0"/>
                <a:cs typeface="Segoe UI" panose="020B0502040204020203" pitchFamily="34" charset="0"/>
              </a:rPr>
              <a:t>⚙️ Methodology and Tools</a:t>
            </a:r>
            <a:endParaRPr lang="en-US" sz="2000" b="1" i="1" dirty="0">
              <a:solidFill>
                <a:srgbClr val="EEF6FC"/>
              </a:solidFill>
              <a:latin typeface="Segoe UI" panose="020B0502040204020203" pitchFamily="34" charset="0"/>
              <a:cs typeface="Segoe UI" panose="020B0502040204020203" pitchFamily="34" charset="0"/>
            </a:endParaRPr>
          </a:p>
          <a:p>
            <a:pPr marL="800100" lvl="1" indent="-342900">
              <a:lnSpc>
                <a:spcPct val="150000"/>
              </a:lnSpc>
              <a:buFont typeface="Wingdings" panose="05000000000000000000" pitchFamily="2" charset="2"/>
              <a:buChar char="ü"/>
            </a:pPr>
            <a:r>
              <a:rPr lang="en-US" sz="2000" dirty="0">
                <a:solidFill>
                  <a:srgbClr val="EEF6FC"/>
                </a:solidFill>
                <a:latin typeface="Segoe UI" panose="020B0502040204020203" pitchFamily="34" charset="0"/>
                <a:cs typeface="Segoe UI" panose="020B0502040204020203" pitchFamily="34" charset="0"/>
              </a:rPr>
              <a:t>Cleaned and integrated datasets in Power BI.</a:t>
            </a:r>
          </a:p>
          <a:p>
            <a:pPr marL="800100" lvl="1" indent="-342900">
              <a:lnSpc>
                <a:spcPct val="150000"/>
              </a:lnSpc>
              <a:buFont typeface="Wingdings" panose="05000000000000000000" pitchFamily="2" charset="2"/>
              <a:buChar char="ü"/>
            </a:pPr>
            <a:r>
              <a:rPr lang="en-US" sz="2000" dirty="0">
                <a:solidFill>
                  <a:srgbClr val="EEF6FC"/>
                </a:solidFill>
                <a:latin typeface="Segoe UI" panose="020B0502040204020203" pitchFamily="34" charset="0"/>
                <a:cs typeface="Segoe UI" panose="020B0502040204020203" pitchFamily="34" charset="0"/>
              </a:rPr>
              <a:t>Designed interactive dashboards to visualize – Severity Mapping, Market demand, Health impact, Competitor Analysis.</a:t>
            </a:r>
          </a:p>
          <a:p>
            <a:pPr marL="800100" lvl="1" indent="-342900">
              <a:lnSpc>
                <a:spcPct val="150000"/>
              </a:lnSpc>
              <a:buFont typeface="Wingdings" panose="05000000000000000000" pitchFamily="2" charset="2"/>
              <a:buChar char="ü"/>
            </a:pPr>
            <a:r>
              <a:rPr lang="en-IN" sz="2000" dirty="0">
                <a:solidFill>
                  <a:srgbClr val="EEF6FC"/>
                </a:solidFill>
                <a:latin typeface="Segoe UI" panose="020B0502040204020203" pitchFamily="34" charset="0"/>
                <a:cs typeface="Segoe UI" panose="020B0502040204020203" pitchFamily="34" charset="0"/>
              </a:rPr>
              <a:t>Created calculated fields and key KPI’s.</a:t>
            </a:r>
          </a:p>
          <a:p>
            <a:pPr marL="800100" lvl="1" indent="-342900">
              <a:lnSpc>
                <a:spcPct val="150000"/>
              </a:lnSpc>
              <a:buFont typeface="Wingdings" panose="05000000000000000000" pitchFamily="2" charset="2"/>
              <a:buChar char="ü"/>
            </a:pPr>
            <a:r>
              <a:rPr lang="en-IN" sz="2000" dirty="0">
                <a:solidFill>
                  <a:srgbClr val="EEF6FC"/>
                </a:solidFill>
                <a:latin typeface="Segoe UI" panose="020B0502040204020203" pitchFamily="34" charset="0"/>
                <a:cs typeface="Segoe UI" panose="020B0502040204020203" pitchFamily="34" charset="0"/>
              </a:rPr>
              <a:t>Tools used Excel and Power BI</a:t>
            </a:r>
            <a:endParaRPr lang="en-US" sz="2000" dirty="0">
              <a:solidFill>
                <a:srgbClr val="EEF6FC"/>
              </a:solidFill>
              <a:latin typeface="Segoe UI" panose="020B0502040204020203" pitchFamily="34" charset="0"/>
              <a:cs typeface="Segoe UI" panose="020B0502040204020203" pitchFamily="34" charset="0"/>
            </a:endParaRPr>
          </a:p>
          <a:p>
            <a:pPr algn="ctr"/>
            <a:endParaRPr lang="en-IN" sz="2000"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14205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28740EB-2E79-9600-82F6-243AB883F3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02462DD-B38C-33E9-C170-6362C3B6FBA4}"/>
              </a:ext>
            </a:extLst>
          </p:cNvPr>
          <p:cNvSpPr txBox="1"/>
          <p:nvPr/>
        </p:nvSpPr>
        <p:spPr>
          <a:xfrm>
            <a:off x="799420" y="816882"/>
            <a:ext cx="6506634"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EEF6FC"/>
                </a:solidFill>
                <a:latin typeface="Segoe UI" panose="020B0502040204020203" pitchFamily="34" charset="0"/>
                <a:cs typeface="Segoe UI" panose="020B0502040204020203" pitchFamily="34" charset="0"/>
              </a:rPr>
              <a:t>Areas with </a:t>
            </a:r>
            <a:r>
              <a:rPr lang="en-US" sz="2000" b="1" dirty="0">
                <a:solidFill>
                  <a:srgbClr val="EEF6FC"/>
                </a:solidFill>
                <a:latin typeface="Segoe UI" panose="020B0502040204020203" pitchFamily="34" charset="0"/>
                <a:cs typeface="Segoe UI" panose="020B0502040204020203" pitchFamily="34" charset="0"/>
              </a:rPr>
              <a:t>Highest average AQI </a:t>
            </a:r>
          </a:p>
        </p:txBody>
      </p:sp>
      <p:pic>
        <p:nvPicPr>
          <p:cNvPr id="13" name="Picture 12">
            <a:extLst>
              <a:ext uri="{FF2B5EF4-FFF2-40B4-BE49-F238E27FC236}">
                <a16:creationId xmlns:a16="http://schemas.microsoft.com/office/drawing/2014/main" id="{7D5718CE-2AA2-0AFA-A99F-7A0B9C38A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25" y="1531683"/>
            <a:ext cx="3776062" cy="2056117"/>
          </a:xfrm>
          <a:prstGeom prst="rect">
            <a:avLst/>
          </a:prstGeom>
        </p:spPr>
      </p:pic>
      <p:pic>
        <p:nvPicPr>
          <p:cNvPr id="15" name="Picture 14">
            <a:extLst>
              <a:ext uri="{FF2B5EF4-FFF2-40B4-BE49-F238E27FC236}">
                <a16:creationId xmlns:a16="http://schemas.microsoft.com/office/drawing/2014/main" id="{D127D471-49A4-1720-F013-5856E7330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9922" y="1531683"/>
            <a:ext cx="3776063" cy="2056117"/>
          </a:xfrm>
          <a:prstGeom prst="rect">
            <a:avLst/>
          </a:prstGeom>
        </p:spPr>
      </p:pic>
      <p:pic>
        <p:nvPicPr>
          <p:cNvPr id="18" name="Picture 17">
            <a:extLst>
              <a:ext uri="{FF2B5EF4-FFF2-40B4-BE49-F238E27FC236}">
                <a16:creationId xmlns:a16="http://schemas.microsoft.com/office/drawing/2014/main" id="{CD4038BB-605C-A60C-AD38-2E72F2AA2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244" y="4417945"/>
            <a:ext cx="3460928" cy="1905098"/>
          </a:xfrm>
          <a:prstGeom prst="rect">
            <a:avLst/>
          </a:prstGeom>
        </p:spPr>
      </p:pic>
      <p:pic>
        <p:nvPicPr>
          <p:cNvPr id="20" name="Picture 19">
            <a:extLst>
              <a:ext uri="{FF2B5EF4-FFF2-40B4-BE49-F238E27FC236}">
                <a16:creationId xmlns:a16="http://schemas.microsoft.com/office/drawing/2014/main" id="{64CFD688-5A11-F8D0-522E-7A3AD207B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2247" y="4417944"/>
            <a:ext cx="3467278" cy="1905373"/>
          </a:xfrm>
          <a:prstGeom prst="rect">
            <a:avLst/>
          </a:prstGeom>
        </p:spPr>
      </p:pic>
      <p:cxnSp>
        <p:nvCxnSpPr>
          <p:cNvPr id="22" name="Connector: Curved 21">
            <a:extLst>
              <a:ext uri="{FF2B5EF4-FFF2-40B4-BE49-F238E27FC236}">
                <a16:creationId xmlns:a16="http://schemas.microsoft.com/office/drawing/2014/main" id="{E2D95155-C0DA-EFAF-75B8-3AC7370811B1}"/>
              </a:ext>
            </a:extLst>
          </p:cNvPr>
          <p:cNvCxnSpPr>
            <a:stCxn id="13" idx="2"/>
            <a:endCxn id="18" idx="0"/>
          </p:cNvCxnSpPr>
          <p:nvPr/>
        </p:nvCxnSpPr>
        <p:spPr>
          <a:xfrm rot="16200000" flipH="1">
            <a:off x="3807810" y="2551046"/>
            <a:ext cx="830145" cy="2903652"/>
          </a:xfrm>
          <a:prstGeom prst="curvedConnector3">
            <a:avLst>
              <a:gd name="adj1" fmla="val 36887"/>
            </a:avLst>
          </a:prstGeom>
          <a:ln w="19050">
            <a:solidFill>
              <a:srgbClr val="EEF6FC"/>
            </a:solidFill>
            <a:prstDash val="solid"/>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CA50BEE5-5962-A97C-EF34-D453965E07A0}"/>
              </a:ext>
            </a:extLst>
          </p:cNvPr>
          <p:cNvCxnSpPr>
            <a:stCxn id="15" idx="2"/>
            <a:endCxn id="20" idx="0"/>
          </p:cNvCxnSpPr>
          <p:nvPr/>
        </p:nvCxnSpPr>
        <p:spPr>
          <a:xfrm rot="16200000" flipH="1">
            <a:off x="7766848" y="2648906"/>
            <a:ext cx="830144" cy="2707932"/>
          </a:xfrm>
          <a:prstGeom prst="curvedConnector3">
            <a:avLst>
              <a:gd name="adj1" fmla="val 40821"/>
            </a:avLst>
          </a:prstGeom>
          <a:ln w="19050">
            <a:solidFill>
              <a:srgbClr val="EEF6FC"/>
            </a:solidFill>
            <a:tailEnd type="stealth"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9E13FA9-6FC7-D866-6733-57C2D071192E}"/>
              </a:ext>
            </a:extLst>
          </p:cNvPr>
          <p:cNvSpPr txBox="1"/>
          <p:nvPr/>
        </p:nvSpPr>
        <p:spPr>
          <a:xfrm>
            <a:off x="679448" y="5047328"/>
            <a:ext cx="316320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EEF6FC"/>
                </a:solidFill>
                <a:latin typeface="Segoe UI" panose="020B0502040204020203" pitchFamily="34" charset="0"/>
                <a:cs typeface="Segoe UI" panose="020B0502040204020203" pitchFamily="34" charset="0"/>
              </a:rPr>
              <a:t>Last 6 months - November 2024 to April 2025 </a:t>
            </a:r>
          </a:p>
        </p:txBody>
      </p:sp>
    </p:spTree>
    <p:extLst>
      <p:ext uri="{BB962C8B-B14F-4D97-AF65-F5344CB8AC3E}">
        <p14:creationId xmlns:p14="http://schemas.microsoft.com/office/powerpoint/2010/main" val="4000370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23C31ED-0486-DB6E-3F13-DA9DB22FD89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DA562EF-8C7A-9036-3844-305B278B4FDC}"/>
              </a:ext>
            </a:extLst>
          </p:cNvPr>
          <p:cNvSpPr txBox="1"/>
          <p:nvPr/>
        </p:nvSpPr>
        <p:spPr>
          <a:xfrm>
            <a:off x="934758" y="804719"/>
            <a:ext cx="8083324" cy="400110"/>
          </a:xfrm>
          <a:prstGeom prst="rect">
            <a:avLst/>
          </a:prstGeom>
          <a:noFill/>
        </p:spPr>
        <p:txBody>
          <a:bodyPr wrap="square">
            <a:spAutoFit/>
          </a:bodyPr>
          <a:lstStyle/>
          <a:p>
            <a:pPr marL="285750" indent="-285750">
              <a:buFont typeface="Wingdings" panose="05000000000000000000" pitchFamily="2" charset="2"/>
              <a:buChar char="Ø"/>
            </a:pPr>
            <a:r>
              <a:rPr lang="en-US" sz="2000" b="1" dirty="0">
                <a:solidFill>
                  <a:srgbClr val="EEF6FC"/>
                </a:solidFill>
                <a:latin typeface="Segoe UI" panose="020B0502040204020203" pitchFamily="34" charset="0"/>
                <a:cs typeface="Segoe UI" panose="020B0502040204020203" pitchFamily="34" charset="0"/>
              </a:rPr>
              <a:t>Prominent pollutants </a:t>
            </a:r>
            <a:r>
              <a:rPr lang="en-US" sz="2000" dirty="0">
                <a:solidFill>
                  <a:srgbClr val="EEF6FC"/>
                </a:solidFill>
                <a:latin typeface="Segoe UI" panose="020B0502040204020203" pitchFamily="34" charset="0"/>
                <a:cs typeface="Segoe UI" panose="020B0502040204020203" pitchFamily="34" charset="0"/>
              </a:rPr>
              <a:t>for each state of southern India </a:t>
            </a:r>
          </a:p>
        </p:txBody>
      </p:sp>
      <p:pic>
        <p:nvPicPr>
          <p:cNvPr id="3" name="Picture 2">
            <a:extLst>
              <a:ext uri="{FF2B5EF4-FFF2-40B4-BE49-F238E27FC236}">
                <a16:creationId xmlns:a16="http://schemas.microsoft.com/office/drawing/2014/main" id="{965A5F48-B036-4522-B130-8B9060EEE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58" y="1395370"/>
            <a:ext cx="8492271" cy="3369950"/>
          </a:xfrm>
          <a:prstGeom prst="rect">
            <a:avLst/>
          </a:prstGeom>
        </p:spPr>
      </p:pic>
      <p:sp>
        <p:nvSpPr>
          <p:cNvPr id="2" name="TextBox 1">
            <a:extLst>
              <a:ext uri="{FF2B5EF4-FFF2-40B4-BE49-F238E27FC236}">
                <a16:creationId xmlns:a16="http://schemas.microsoft.com/office/drawing/2014/main" id="{46C517DA-8D9B-D266-0060-F7F82832FE1D}"/>
              </a:ext>
            </a:extLst>
          </p:cNvPr>
          <p:cNvSpPr txBox="1"/>
          <p:nvPr/>
        </p:nvSpPr>
        <p:spPr>
          <a:xfrm>
            <a:off x="934758" y="4955861"/>
            <a:ext cx="7850014" cy="1323439"/>
          </a:xfrm>
          <a:prstGeom prst="rect">
            <a:avLst/>
          </a:prstGeom>
          <a:noFill/>
        </p:spPr>
        <p:txBody>
          <a:bodyPr wrap="square">
            <a:spAutoFit/>
          </a:bodyPr>
          <a:lstStyle/>
          <a:p>
            <a:pPr algn="just"/>
            <a:r>
              <a:rPr lang="en-US" sz="2000" dirty="0">
                <a:solidFill>
                  <a:srgbClr val="EEF6FC"/>
                </a:solidFill>
                <a:latin typeface="Segoe UI" panose="020B0502040204020203" pitchFamily="34" charset="0"/>
                <a:cs typeface="Segoe UI" panose="020B0502040204020203" pitchFamily="34" charset="0"/>
              </a:rPr>
              <a:t>Most states are struggling with elevated PM10 levels, primarily due to rapid urbanization, increased construction activities, and rising road traffic — all of which contribute significantly to dust and other coarse particulate matter in the air.</a:t>
            </a:r>
          </a:p>
        </p:txBody>
      </p:sp>
      <p:cxnSp>
        <p:nvCxnSpPr>
          <p:cNvPr id="6" name="Connector: Curved 5">
            <a:extLst>
              <a:ext uri="{FF2B5EF4-FFF2-40B4-BE49-F238E27FC236}">
                <a16:creationId xmlns:a16="http://schemas.microsoft.com/office/drawing/2014/main" id="{8C06A8BE-58CF-0F21-EB68-64915A7AAB9A}"/>
              </a:ext>
            </a:extLst>
          </p:cNvPr>
          <p:cNvCxnSpPr>
            <a:cxnSpLocks/>
          </p:cNvCxnSpPr>
          <p:nvPr/>
        </p:nvCxnSpPr>
        <p:spPr>
          <a:xfrm flipH="1">
            <a:off x="8871858" y="2925394"/>
            <a:ext cx="642257" cy="2537236"/>
          </a:xfrm>
          <a:prstGeom prst="curvedConnector3">
            <a:avLst>
              <a:gd name="adj1" fmla="val -188135"/>
            </a:avLst>
          </a:prstGeom>
          <a:ln w="19050">
            <a:solidFill>
              <a:srgbClr val="EEF6FC"/>
            </a:solidFill>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1101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FD42827-9FB3-C05D-4F1E-A3B51E816AD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60DA794-F0BE-8CC1-CD50-0D87636C56F5}"/>
              </a:ext>
            </a:extLst>
          </p:cNvPr>
          <p:cNvSpPr txBox="1"/>
          <p:nvPr/>
        </p:nvSpPr>
        <p:spPr>
          <a:xfrm>
            <a:off x="875619" y="582606"/>
            <a:ext cx="8083324"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EEF6FC"/>
                </a:solidFill>
                <a:latin typeface="Segoe UI" panose="020B0502040204020203" pitchFamily="34" charset="0"/>
                <a:cs typeface="Segoe UI" panose="020B0502040204020203" pitchFamily="34" charset="0"/>
              </a:rPr>
              <a:t>AQI on </a:t>
            </a:r>
            <a:r>
              <a:rPr lang="en-US" sz="2000" b="1" dirty="0">
                <a:solidFill>
                  <a:srgbClr val="EEF6FC"/>
                </a:solidFill>
                <a:latin typeface="Segoe UI" panose="020B0502040204020203" pitchFamily="34" charset="0"/>
                <a:cs typeface="Segoe UI" panose="020B0502040204020203" pitchFamily="34" charset="0"/>
              </a:rPr>
              <a:t>Weekdays vs Weekends </a:t>
            </a:r>
            <a:r>
              <a:rPr lang="en-US" sz="2000" dirty="0">
                <a:solidFill>
                  <a:srgbClr val="EEF6FC"/>
                </a:solidFill>
                <a:latin typeface="Segoe UI" panose="020B0502040204020203" pitchFamily="34" charset="0"/>
                <a:cs typeface="Segoe UI" panose="020B0502040204020203" pitchFamily="34" charset="0"/>
              </a:rPr>
              <a:t>in Indian metro cities </a:t>
            </a:r>
          </a:p>
        </p:txBody>
      </p:sp>
      <p:grpSp>
        <p:nvGrpSpPr>
          <p:cNvPr id="2" name="Group 1">
            <a:extLst>
              <a:ext uri="{FF2B5EF4-FFF2-40B4-BE49-F238E27FC236}">
                <a16:creationId xmlns:a16="http://schemas.microsoft.com/office/drawing/2014/main" id="{6450E5F0-F6A2-ECF4-2B2B-E405EAEC472F}"/>
              </a:ext>
            </a:extLst>
          </p:cNvPr>
          <p:cNvGrpSpPr/>
          <p:nvPr/>
        </p:nvGrpSpPr>
        <p:grpSpPr>
          <a:xfrm>
            <a:off x="995362" y="1120507"/>
            <a:ext cx="8856210" cy="4616986"/>
            <a:chOff x="1203168" y="1510638"/>
            <a:chExt cx="9785664" cy="5101536"/>
          </a:xfrm>
        </p:grpSpPr>
        <p:pic>
          <p:nvPicPr>
            <p:cNvPr id="7" name="Picture 6">
              <a:extLst>
                <a:ext uri="{FF2B5EF4-FFF2-40B4-BE49-F238E27FC236}">
                  <a16:creationId xmlns:a16="http://schemas.microsoft.com/office/drawing/2014/main" id="{45C48B92-41B5-5F62-E838-930E85EBA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168" y="1510639"/>
              <a:ext cx="4707776" cy="2463655"/>
            </a:xfrm>
            <a:prstGeom prst="rect">
              <a:avLst/>
            </a:prstGeom>
          </p:spPr>
        </p:pic>
        <p:pic>
          <p:nvPicPr>
            <p:cNvPr id="9" name="Picture 8">
              <a:extLst>
                <a:ext uri="{FF2B5EF4-FFF2-40B4-BE49-F238E27FC236}">
                  <a16:creationId xmlns:a16="http://schemas.microsoft.com/office/drawing/2014/main" id="{D1BD9E97-1889-5E59-9354-DB278EF47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056" y="1510638"/>
              <a:ext cx="4707776" cy="2463655"/>
            </a:xfrm>
            <a:prstGeom prst="rect">
              <a:avLst/>
            </a:prstGeom>
          </p:spPr>
        </p:pic>
        <p:pic>
          <p:nvPicPr>
            <p:cNvPr id="12" name="Picture 11">
              <a:extLst>
                <a:ext uri="{FF2B5EF4-FFF2-40B4-BE49-F238E27FC236}">
                  <a16:creationId xmlns:a16="http://schemas.microsoft.com/office/drawing/2014/main" id="{BEC8A47E-6209-AAF1-2406-F6C1FA3AB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168" y="4107512"/>
              <a:ext cx="4707776" cy="2504662"/>
            </a:xfrm>
            <a:prstGeom prst="rect">
              <a:avLst/>
            </a:prstGeom>
          </p:spPr>
        </p:pic>
        <p:pic>
          <p:nvPicPr>
            <p:cNvPr id="14" name="Picture 13">
              <a:extLst>
                <a:ext uri="{FF2B5EF4-FFF2-40B4-BE49-F238E27FC236}">
                  <a16:creationId xmlns:a16="http://schemas.microsoft.com/office/drawing/2014/main" id="{C75D6433-8895-FE2B-4DF9-DFF502542C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058" y="4107513"/>
              <a:ext cx="4707774" cy="2504661"/>
            </a:xfrm>
            <a:prstGeom prst="rect">
              <a:avLst/>
            </a:prstGeom>
          </p:spPr>
        </p:pic>
      </p:grpSp>
      <p:sp>
        <p:nvSpPr>
          <p:cNvPr id="3" name="TextBox 2">
            <a:extLst>
              <a:ext uri="{FF2B5EF4-FFF2-40B4-BE49-F238E27FC236}">
                <a16:creationId xmlns:a16="http://schemas.microsoft.com/office/drawing/2014/main" id="{E01FDD84-71BA-3151-8DC3-B14EC60D430E}"/>
              </a:ext>
            </a:extLst>
          </p:cNvPr>
          <p:cNvSpPr txBox="1"/>
          <p:nvPr/>
        </p:nvSpPr>
        <p:spPr>
          <a:xfrm>
            <a:off x="1394847" y="5858058"/>
            <a:ext cx="8083324" cy="707886"/>
          </a:xfrm>
          <a:prstGeom prst="rect">
            <a:avLst/>
          </a:prstGeom>
          <a:noFill/>
        </p:spPr>
        <p:txBody>
          <a:bodyPr wrap="square">
            <a:spAutoFit/>
          </a:bodyPr>
          <a:lstStyle/>
          <a:p>
            <a:pPr algn="ctr"/>
            <a:r>
              <a:rPr lang="en-US" sz="2000" dirty="0">
                <a:solidFill>
                  <a:srgbClr val="EEF6FC"/>
                </a:solidFill>
                <a:latin typeface="Segoe UI" panose="020B0502040204020203" pitchFamily="34" charset="0"/>
                <a:cs typeface="Segoe UI" panose="020B0502040204020203" pitchFamily="34" charset="0"/>
              </a:rPr>
              <a:t>In metro cities, air quality doesn’t improve much on weekends, possibly because pollutants take longer to fade from the environment</a:t>
            </a:r>
          </a:p>
        </p:txBody>
      </p:sp>
      <p:cxnSp>
        <p:nvCxnSpPr>
          <p:cNvPr id="5" name="Connector: Curved 4">
            <a:extLst>
              <a:ext uri="{FF2B5EF4-FFF2-40B4-BE49-F238E27FC236}">
                <a16:creationId xmlns:a16="http://schemas.microsoft.com/office/drawing/2014/main" id="{F782A743-44C0-4E08-E7A5-3574E72EE853}"/>
              </a:ext>
            </a:extLst>
          </p:cNvPr>
          <p:cNvCxnSpPr>
            <a:cxnSpLocks/>
          </p:cNvCxnSpPr>
          <p:nvPr/>
        </p:nvCxnSpPr>
        <p:spPr>
          <a:xfrm flipH="1">
            <a:off x="9478171" y="3550836"/>
            <a:ext cx="642257" cy="2537236"/>
          </a:xfrm>
          <a:prstGeom prst="curvedConnector3">
            <a:avLst>
              <a:gd name="adj1" fmla="val -123729"/>
            </a:avLst>
          </a:prstGeom>
          <a:ln w="19050">
            <a:solidFill>
              <a:srgbClr val="EEF6FC"/>
            </a:solidFill>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832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4C53852-5A10-DC39-A491-D9B99738A57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065CAC3-DA50-A8ED-D0F0-6E6D66ECFD10}"/>
              </a:ext>
            </a:extLst>
          </p:cNvPr>
          <p:cNvSpPr txBox="1"/>
          <p:nvPr/>
        </p:nvSpPr>
        <p:spPr>
          <a:xfrm>
            <a:off x="755877" y="803897"/>
            <a:ext cx="9814152" cy="707886"/>
          </a:xfrm>
          <a:prstGeom prst="rect">
            <a:avLst/>
          </a:prstGeom>
          <a:noFill/>
        </p:spPr>
        <p:txBody>
          <a:bodyPr wrap="square">
            <a:spAutoFit/>
          </a:bodyPr>
          <a:lstStyle/>
          <a:p>
            <a:pPr marL="285750" indent="-285750">
              <a:buFont typeface="Wingdings" panose="05000000000000000000" pitchFamily="2" charset="2"/>
              <a:buChar char="Ø"/>
            </a:pPr>
            <a:r>
              <a:rPr lang="en-US" sz="2000" b="1" dirty="0">
                <a:solidFill>
                  <a:srgbClr val="EEF6FC"/>
                </a:solidFill>
                <a:latin typeface="Segoe UI" panose="020B0502040204020203" pitchFamily="34" charset="0"/>
                <a:cs typeface="Segoe UI" panose="020B0502040204020203" pitchFamily="34" charset="0"/>
              </a:rPr>
              <a:t>Months</a:t>
            </a:r>
            <a:r>
              <a:rPr lang="en-US" sz="2000" dirty="0">
                <a:solidFill>
                  <a:srgbClr val="EEF6FC"/>
                </a:solidFill>
                <a:latin typeface="Segoe UI" panose="020B0502040204020203" pitchFamily="34" charset="0"/>
                <a:cs typeface="Segoe UI" panose="020B0502040204020203" pitchFamily="34" charset="0"/>
              </a:rPr>
              <a:t> consistently showing the </a:t>
            </a:r>
            <a:r>
              <a:rPr lang="en-US" sz="2000" b="1" dirty="0">
                <a:solidFill>
                  <a:srgbClr val="EEF6FC"/>
                </a:solidFill>
                <a:latin typeface="Segoe UI" panose="020B0502040204020203" pitchFamily="34" charset="0"/>
                <a:cs typeface="Segoe UI" panose="020B0502040204020203" pitchFamily="34" charset="0"/>
              </a:rPr>
              <a:t>Worst air quality across Indian states </a:t>
            </a:r>
            <a:r>
              <a:rPr lang="en-US" sz="2000" dirty="0">
                <a:solidFill>
                  <a:srgbClr val="EEF6FC"/>
                </a:solidFill>
                <a:latin typeface="Segoe UI" panose="020B0502040204020203" pitchFamily="34" charset="0"/>
                <a:cs typeface="Segoe UI" panose="020B0502040204020203" pitchFamily="34" charset="0"/>
              </a:rPr>
              <a:t>—</a:t>
            </a:r>
          </a:p>
          <a:p>
            <a:r>
              <a:rPr lang="en-US" sz="2000" dirty="0">
                <a:solidFill>
                  <a:srgbClr val="EEF6FC"/>
                </a:solidFill>
                <a:latin typeface="Segoe UI" panose="020B0502040204020203" pitchFamily="34" charset="0"/>
                <a:cs typeface="Segoe UI" panose="020B0502040204020203" pitchFamily="34" charset="0"/>
              </a:rPr>
              <a:t> (Top 10 states with high distinct areas) </a:t>
            </a:r>
          </a:p>
        </p:txBody>
      </p:sp>
      <p:pic>
        <p:nvPicPr>
          <p:cNvPr id="6" name="Picture 5">
            <a:extLst>
              <a:ext uri="{FF2B5EF4-FFF2-40B4-BE49-F238E27FC236}">
                <a16:creationId xmlns:a16="http://schemas.microsoft.com/office/drawing/2014/main" id="{0F5A45BF-E707-D8EF-3B6A-FA88C8C5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41" y="1707241"/>
            <a:ext cx="8585745" cy="3255873"/>
          </a:xfrm>
          <a:prstGeom prst="rect">
            <a:avLst/>
          </a:prstGeom>
        </p:spPr>
      </p:pic>
      <p:sp>
        <p:nvSpPr>
          <p:cNvPr id="8" name="TextBox 7">
            <a:extLst>
              <a:ext uri="{FF2B5EF4-FFF2-40B4-BE49-F238E27FC236}">
                <a16:creationId xmlns:a16="http://schemas.microsoft.com/office/drawing/2014/main" id="{DA83D168-75A4-5AB3-C201-26EE48FA951D}"/>
              </a:ext>
            </a:extLst>
          </p:cNvPr>
          <p:cNvSpPr txBox="1"/>
          <p:nvPr/>
        </p:nvSpPr>
        <p:spPr>
          <a:xfrm>
            <a:off x="2181905" y="5259132"/>
            <a:ext cx="9814152" cy="1015663"/>
          </a:xfrm>
          <a:prstGeom prst="rect">
            <a:avLst/>
          </a:prstGeom>
          <a:noFill/>
        </p:spPr>
        <p:txBody>
          <a:bodyPr wrap="square">
            <a:spAutoFit/>
          </a:bodyPr>
          <a:lstStyle/>
          <a:p>
            <a:pPr algn="ctr"/>
            <a:r>
              <a:rPr lang="en-US" sz="2000" dirty="0">
                <a:solidFill>
                  <a:srgbClr val="EEF6FC"/>
                </a:solidFill>
                <a:latin typeface="Segoe UI" panose="020B0502040204020203" pitchFamily="34" charset="0"/>
                <a:cs typeface="Segoe UI" panose="020B0502040204020203" pitchFamily="34" charset="0"/>
              </a:rPr>
              <a:t>During the winter months, most states in India experience significantly poor AQI levels, primarily due to climatic conditions such as temperature inversion, low wind speeds, and increased pollutant accumulation in the atmosphere</a:t>
            </a:r>
          </a:p>
        </p:txBody>
      </p:sp>
      <p:cxnSp>
        <p:nvCxnSpPr>
          <p:cNvPr id="39" name="Connector: Curved 38">
            <a:extLst>
              <a:ext uri="{FF2B5EF4-FFF2-40B4-BE49-F238E27FC236}">
                <a16:creationId xmlns:a16="http://schemas.microsoft.com/office/drawing/2014/main" id="{820B6870-2848-A0B8-28F6-D53B8579A7DA}"/>
              </a:ext>
            </a:extLst>
          </p:cNvPr>
          <p:cNvCxnSpPr>
            <a:cxnSpLocks/>
            <a:endCxn id="8" idx="1"/>
          </p:cNvCxnSpPr>
          <p:nvPr/>
        </p:nvCxnSpPr>
        <p:spPr>
          <a:xfrm>
            <a:off x="873941" y="4963116"/>
            <a:ext cx="1307964" cy="803848"/>
          </a:xfrm>
          <a:prstGeom prst="curvedConnector3">
            <a:avLst>
              <a:gd name="adj1" fmla="val -29897"/>
            </a:avLst>
          </a:prstGeom>
          <a:ln w="19050">
            <a:solidFill>
              <a:srgbClr val="EEF6FC"/>
            </a:solidFill>
            <a:headEnd w="lg" len="med"/>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8427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B066409-16FA-511C-523B-111B3A4EDB4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DF99AE0-94A2-D928-C292-FB4F1AD039A0}"/>
              </a:ext>
            </a:extLst>
          </p:cNvPr>
          <p:cNvSpPr txBox="1"/>
          <p:nvPr/>
        </p:nvSpPr>
        <p:spPr>
          <a:xfrm>
            <a:off x="821191" y="705926"/>
            <a:ext cx="9814152"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EEF6FC"/>
                </a:solidFill>
                <a:latin typeface="Segoe UI" panose="020B0502040204020203" pitchFamily="34" charset="0"/>
                <a:cs typeface="Segoe UI" panose="020B0502040204020203" pitchFamily="34" charset="0"/>
              </a:rPr>
              <a:t>Top 5 states vs Other states </a:t>
            </a:r>
            <a:r>
              <a:rPr lang="en-US" sz="2000" b="1" dirty="0">
                <a:solidFill>
                  <a:srgbClr val="EEF6FC"/>
                </a:solidFill>
                <a:latin typeface="Segoe UI" panose="020B0502040204020203" pitchFamily="34" charset="0"/>
                <a:cs typeface="Segoe UI" panose="020B0502040204020203" pitchFamily="34" charset="0"/>
              </a:rPr>
              <a:t>EV adoption </a:t>
            </a:r>
            <a:r>
              <a:rPr lang="en-US" sz="2000" dirty="0">
                <a:solidFill>
                  <a:srgbClr val="EEF6FC"/>
                </a:solidFill>
                <a:latin typeface="Segoe UI" panose="020B0502040204020203" pitchFamily="34" charset="0"/>
                <a:cs typeface="Segoe UI" panose="020B0502040204020203" pitchFamily="34" charset="0"/>
              </a:rPr>
              <a:t>and their average AQI  </a:t>
            </a:r>
          </a:p>
        </p:txBody>
      </p:sp>
      <p:sp>
        <p:nvSpPr>
          <p:cNvPr id="5" name="TextBox 4">
            <a:extLst>
              <a:ext uri="{FF2B5EF4-FFF2-40B4-BE49-F238E27FC236}">
                <a16:creationId xmlns:a16="http://schemas.microsoft.com/office/drawing/2014/main" id="{2E9BF392-72CE-0318-4B45-AEEE3F94652D}"/>
              </a:ext>
            </a:extLst>
          </p:cNvPr>
          <p:cNvSpPr txBox="1"/>
          <p:nvPr/>
        </p:nvSpPr>
        <p:spPr>
          <a:xfrm>
            <a:off x="1054062" y="5441303"/>
            <a:ext cx="9814152" cy="1015663"/>
          </a:xfrm>
          <a:prstGeom prst="rect">
            <a:avLst/>
          </a:prstGeom>
          <a:noFill/>
        </p:spPr>
        <p:txBody>
          <a:bodyPr wrap="square">
            <a:spAutoFit/>
          </a:bodyPr>
          <a:lstStyle/>
          <a:p>
            <a:pPr algn="ctr"/>
            <a:r>
              <a:rPr lang="en-US" sz="2000" dirty="0">
                <a:solidFill>
                  <a:srgbClr val="EEF6FC"/>
                </a:solidFill>
                <a:latin typeface="Segoe UI" panose="020B0502040204020203" pitchFamily="34" charset="0"/>
                <a:cs typeface="Segoe UI" panose="020B0502040204020203" pitchFamily="34" charset="0"/>
              </a:rPr>
              <a:t>Except for the top 5 states, EV adoption across India remains low — even in regions with poor air quality — revealing a significant gap between pollution levels and clean mobility uptake.</a:t>
            </a:r>
          </a:p>
        </p:txBody>
      </p:sp>
      <p:pic>
        <p:nvPicPr>
          <p:cNvPr id="10" name="Picture 9">
            <a:extLst>
              <a:ext uri="{FF2B5EF4-FFF2-40B4-BE49-F238E27FC236}">
                <a16:creationId xmlns:a16="http://schemas.microsoft.com/office/drawing/2014/main" id="{C3538667-A899-AAE6-136B-A1BF0F78A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73" y="1381971"/>
            <a:ext cx="9814152" cy="3783397"/>
          </a:xfrm>
          <a:prstGeom prst="rect">
            <a:avLst/>
          </a:prstGeom>
        </p:spPr>
      </p:pic>
    </p:spTree>
    <p:extLst>
      <p:ext uri="{BB962C8B-B14F-4D97-AF65-F5344CB8AC3E}">
        <p14:creationId xmlns:p14="http://schemas.microsoft.com/office/powerpoint/2010/main" val="14545054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ADAA278-E4CE-AD11-D3ED-89F01EE5D83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EA92CFD-8DE6-9C5E-759F-3AEF23A2995A}"/>
              </a:ext>
            </a:extLst>
          </p:cNvPr>
          <p:cNvSpPr txBox="1"/>
          <p:nvPr/>
        </p:nvSpPr>
        <p:spPr>
          <a:xfrm>
            <a:off x="799418" y="534957"/>
            <a:ext cx="9814152"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EEF6FC"/>
                </a:solidFill>
              </a:rPr>
              <a:t>Major </a:t>
            </a:r>
            <a:r>
              <a:rPr lang="en-US" sz="2000" b="1" dirty="0">
                <a:solidFill>
                  <a:srgbClr val="EEF6FC"/>
                </a:solidFill>
              </a:rPr>
              <a:t>Competitors</a:t>
            </a:r>
            <a:r>
              <a:rPr lang="en-US" sz="2000" dirty="0">
                <a:solidFill>
                  <a:srgbClr val="EEF6FC"/>
                </a:solidFill>
              </a:rPr>
              <a:t> and their </a:t>
            </a:r>
            <a:r>
              <a:rPr lang="en-US" sz="2000" b="1" dirty="0">
                <a:solidFill>
                  <a:srgbClr val="EEF6FC"/>
                </a:solidFill>
              </a:rPr>
              <a:t>Key Differentiators </a:t>
            </a:r>
            <a:r>
              <a:rPr lang="en-US" sz="2000" dirty="0">
                <a:solidFill>
                  <a:srgbClr val="EEF6FC"/>
                </a:solidFill>
              </a:rPr>
              <a:t>- Indian air purifier market </a:t>
            </a:r>
          </a:p>
        </p:txBody>
      </p:sp>
      <p:pic>
        <p:nvPicPr>
          <p:cNvPr id="7" name="Picture 6">
            <a:extLst>
              <a:ext uri="{FF2B5EF4-FFF2-40B4-BE49-F238E27FC236}">
                <a16:creationId xmlns:a16="http://schemas.microsoft.com/office/drawing/2014/main" id="{83288B36-A303-FA02-3282-1215A9151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443" y="1422331"/>
            <a:ext cx="4843095" cy="4214912"/>
          </a:xfrm>
          <a:prstGeom prst="rect">
            <a:avLst/>
          </a:prstGeom>
        </p:spPr>
      </p:pic>
      <p:sp>
        <p:nvSpPr>
          <p:cNvPr id="8" name="TextBox 7">
            <a:extLst>
              <a:ext uri="{FF2B5EF4-FFF2-40B4-BE49-F238E27FC236}">
                <a16:creationId xmlns:a16="http://schemas.microsoft.com/office/drawing/2014/main" id="{58731DEC-C250-ADCD-CCAD-FA32C849E5F2}"/>
              </a:ext>
            </a:extLst>
          </p:cNvPr>
          <p:cNvSpPr txBox="1"/>
          <p:nvPr/>
        </p:nvSpPr>
        <p:spPr>
          <a:xfrm>
            <a:off x="6917189" y="2714179"/>
            <a:ext cx="4843094" cy="1631216"/>
          </a:xfrm>
          <a:prstGeom prst="rect">
            <a:avLst/>
          </a:prstGeom>
          <a:noFill/>
        </p:spPr>
        <p:txBody>
          <a:bodyPr wrap="square">
            <a:spAutoFit/>
          </a:bodyPr>
          <a:lstStyle/>
          <a:p>
            <a:pPr algn="ctr"/>
            <a:r>
              <a:rPr lang="en-US" sz="2000" dirty="0">
                <a:solidFill>
                  <a:srgbClr val="EEF6FC"/>
                </a:solidFill>
                <a:latin typeface="Segoe UI" panose="020B0502040204020203" pitchFamily="34" charset="0"/>
                <a:cs typeface="Segoe UI" panose="020B0502040204020203" pitchFamily="34" charset="0"/>
              </a:rPr>
              <a:t>Almost every brand offers a comparable set of smart features and targets a similar range of pollutants - with variations primarily based on product pricing and segment.</a:t>
            </a:r>
          </a:p>
        </p:txBody>
      </p:sp>
      <p:cxnSp>
        <p:nvCxnSpPr>
          <p:cNvPr id="10" name="Straight Arrow Connector 9">
            <a:extLst>
              <a:ext uri="{FF2B5EF4-FFF2-40B4-BE49-F238E27FC236}">
                <a16:creationId xmlns:a16="http://schemas.microsoft.com/office/drawing/2014/main" id="{CA61F0EB-C3D6-F520-FB7F-886736603682}"/>
              </a:ext>
            </a:extLst>
          </p:cNvPr>
          <p:cNvCxnSpPr>
            <a:stCxn id="7" idx="3"/>
            <a:endCxn id="8" idx="1"/>
          </p:cNvCxnSpPr>
          <p:nvPr/>
        </p:nvCxnSpPr>
        <p:spPr>
          <a:xfrm>
            <a:off x="5785538" y="3529787"/>
            <a:ext cx="1131651" cy="0"/>
          </a:xfrm>
          <a:prstGeom prst="straightConnector1">
            <a:avLst/>
          </a:prstGeom>
          <a:ln w="19050">
            <a:solidFill>
              <a:srgbClr val="EEF6FC"/>
            </a:solidFill>
            <a:headEnd w="lg" len="med"/>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1058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925</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Black</vt:lpstr>
      <vt:lpstr>Wingdings</vt:lpstr>
      <vt:lpstr>Office Theme</vt:lpstr>
      <vt:lpstr>Product Market Fit Research for Air Purifier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Saideep Vemunuri</dc:creator>
  <cp:lastModifiedBy>Saideep Vemunuri</cp:lastModifiedBy>
  <cp:revision>32</cp:revision>
  <dcterms:created xsi:type="dcterms:W3CDTF">2025-07-28T14:32:42Z</dcterms:created>
  <dcterms:modified xsi:type="dcterms:W3CDTF">2025-07-30T09:25:23Z</dcterms:modified>
</cp:coreProperties>
</file>