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6" r:id="rId2"/>
    <p:sldId id="272" r:id="rId3"/>
    <p:sldId id="257" r:id="rId4"/>
    <p:sldId id="276" r:id="rId5"/>
    <p:sldId id="258" r:id="rId6"/>
    <p:sldId id="279" r:id="rId7"/>
    <p:sldId id="280" r:id="rId8"/>
    <p:sldId id="281" r:id="rId9"/>
    <p:sldId id="275" r:id="rId10"/>
    <p:sldId id="282" r:id="rId11"/>
    <p:sldId id="283" r:id="rId12"/>
    <p:sldId id="27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F6FC"/>
    <a:srgbClr val="FFFFFF"/>
    <a:srgbClr val="1818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17FAB6-A95C-4FD5-9C60-65A3945DD71D}" type="doc">
      <dgm:prSet loTypeId="urn:microsoft.com/office/officeart/2005/8/layout/chevron1" loCatId="process" qsTypeId="urn:microsoft.com/office/officeart/2005/8/quickstyle/simple1" qsCatId="simple" csTypeId="urn:microsoft.com/office/officeart/2005/8/colors/colorful5" csCatId="colorful" phldr="1"/>
      <dgm:spPr/>
    </dgm:pt>
    <dgm:pt modelId="{66DDCA7D-CC96-4ECF-A8AD-6517710118CB}">
      <dgm:prSet phldrT="[Text]" custT="1"/>
      <dgm:spPr/>
      <dgm:t>
        <a:bodyPr/>
        <a:lstStyle/>
        <a:p>
          <a:r>
            <a:rPr lang="en-IN" sz="1600" b="1" dirty="0">
              <a:latin typeface="Segoe UI" panose="020B0502040204020203" pitchFamily="34" charset="0"/>
              <a:cs typeface="Segoe UI" panose="020B0502040204020203" pitchFamily="34" charset="0"/>
            </a:rPr>
            <a:t>Expand &amp; Monetize </a:t>
          </a:r>
        </a:p>
        <a:p>
          <a:r>
            <a:rPr lang="en-IN" sz="1600" b="1" dirty="0">
              <a:latin typeface="Segoe UI" panose="020B0502040204020203" pitchFamily="34" charset="0"/>
              <a:cs typeface="Segoe UI" panose="020B0502040204020203" pitchFamily="34" charset="0"/>
            </a:rPr>
            <a:t>(6-12 Months)</a:t>
          </a:r>
        </a:p>
      </dgm:t>
    </dgm:pt>
    <dgm:pt modelId="{F7642744-2D71-4762-AB2B-BC3EB61CB281}" type="parTrans" cxnId="{F5864E67-A205-49E8-8DA0-8DB83AD50A9C}">
      <dgm:prSet/>
      <dgm:spPr/>
      <dgm:t>
        <a:bodyPr/>
        <a:lstStyle/>
        <a:p>
          <a:endParaRPr lang="en-IN"/>
        </a:p>
      </dgm:t>
    </dgm:pt>
    <dgm:pt modelId="{44849757-5754-4CE8-9AB6-9B8FB159ABAC}" type="sibTrans" cxnId="{F5864E67-A205-49E8-8DA0-8DB83AD50A9C}">
      <dgm:prSet/>
      <dgm:spPr/>
      <dgm:t>
        <a:bodyPr/>
        <a:lstStyle/>
        <a:p>
          <a:endParaRPr lang="en-IN"/>
        </a:p>
      </dgm:t>
    </dgm:pt>
    <dgm:pt modelId="{F7385988-F3D4-4E97-95DD-5F395E7C5DE7}">
      <dgm:prSet phldrT="[Text]" custT="1"/>
      <dgm:spPr/>
      <dgm:t>
        <a:bodyPr/>
        <a:lstStyle/>
        <a:p>
          <a:r>
            <a:rPr lang="en-IN" sz="1600" b="1" dirty="0">
              <a:latin typeface="Segoe UI" panose="020B0502040204020203" pitchFamily="34" charset="0"/>
              <a:cs typeface="Segoe UI" panose="020B0502040204020203" pitchFamily="34" charset="0"/>
            </a:rPr>
            <a:t>Innovate &amp; Diversify </a:t>
          </a:r>
        </a:p>
        <a:p>
          <a:r>
            <a:rPr lang="en-IN" sz="1600" b="1" dirty="0">
              <a:latin typeface="Segoe UI" panose="020B0502040204020203" pitchFamily="34" charset="0"/>
              <a:cs typeface="Segoe UI" panose="020B0502040204020203" pitchFamily="34" charset="0"/>
            </a:rPr>
            <a:t>(12-24 Months)</a:t>
          </a:r>
        </a:p>
      </dgm:t>
    </dgm:pt>
    <dgm:pt modelId="{73456917-6AC3-44C4-9AB1-D89F797A011C}" type="parTrans" cxnId="{0D095190-45CE-4C35-9F88-3C143806AF5F}">
      <dgm:prSet/>
      <dgm:spPr/>
      <dgm:t>
        <a:bodyPr/>
        <a:lstStyle/>
        <a:p>
          <a:endParaRPr lang="en-IN"/>
        </a:p>
      </dgm:t>
    </dgm:pt>
    <dgm:pt modelId="{91CB259D-51E8-4B0E-94F1-1876255A0141}" type="sibTrans" cxnId="{0D095190-45CE-4C35-9F88-3C143806AF5F}">
      <dgm:prSet/>
      <dgm:spPr/>
      <dgm:t>
        <a:bodyPr/>
        <a:lstStyle/>
        <a:p>
          <a:endParaRPr lang="en-IN"/>
        </a:p>
      </dgm:t>
    </dgm:pt>
    <dgm:pt modelId="{EDAEEF4A-E993-45E8-891D-C936DFF2B5BA}">
      <dgm:prSet phldrT="[Text]" custT="1"/>
      <dgm:spPr/>
      <dgm:t>
        <a:bodyPr/>
        <a:lstStyle/>
        <a:p>
          <a:pPr algn="ctr"/>
          <a:r>
            <a:rPr lang="en-IN" sz="1600" b="1" dirty="0">
              <a:latin typeface="Segoe UI" panose="020B0502040204020203" pitchFamily="34" charset="0"/>
              <a:cs typeface="Segoe UI" panose="020B0502040204020203" pitchFamily="34" charset="0"/>
            </a:rPr>
            <a:t>Optimize &amp; Stabilize</a:t>
          </a:r>
        </a:p>
        <a:p>
          <a:pPr algn="ctr"/>
          <a:r>
            <a:rPr lang="en-IN" sz="1600" b="1" dirty="0">
              <a:latin typeface="Segoe UI" panose="020B0502040204020203" pitchFamily="34" charset="0"/>
              <a:cs typeface="Segoe UI" panose="020B0502040204020203" pitchFamily="34" charset="0"/>
            </a:rPr>
            <a:t>(0-6 Months)</a:t>
          </a:r>
        </a:p>
      </dgm:t>
    </dgm:pt>
    <dgm:pt modelId="{B09C6BF3-F401-429F-815B-88063E833796}" type="sibTrans" cxnId="{5B19E009-62EC-4531-B7A5-55D024DDDAD7}">
      <dgm:prSet/>
      <dgm:spPr/>
      <dgm:t>
        <a:bodyPr/>
        <a:lstStyle/>
        <a:p>
          <a:endParaRPr lang="en-IN"/>
        </a:p>
      </dgm:t>
    </dgm:pt>
    <dgm:pt modelId="{39005AC6-2B80-4B5C-9315-2ACD11ACCEB6}" type="parTrans" cxnId="{5B19E009-62EC-4531-B7A5-55D024DDDAD7}">
      <dgm:prSet/>
      <dgm:spPr/>
      <dgm:t>
        <a:bodyPr/>
        <a:lstStyle/>
        <a:p>
          <a:endParaRPr lang="en-IN"/>
        </a:p>
      </dgm:t>
    </dgm:pt>
    <dgm:pt modelId="{B91B8A59-B637-4015-B6FA-5653A23C092E}" type="pres">
      <dgm:prSet presAssocID="{4E17FAB6-A95C-4FD5-9C60-65A3945DD71D}" presName="Name0" presStyleCnt="0">
        <dgm:presLayoutVars>
          <dgm:dir/>
          <dgm:animLvl val="lvl"/>
          <dgm:resizeHandles val="exact"/>
        </dgm:presLayoutVars>
      </dgm:prSet>
      <dgm:spPr/>
    </dgm:pt>
    <dgm:pt modelId="{9B12D7B1-ACD3-4683-A4CD-5D6D9D4EA451}" type="pres">
      <dgm:prSet presAssocID="{EDAEEF4A-E993-45E8-891D-C936DFF2B5BA}" presName="parTxOnly" presStyleLbl="node1" presStyleIdx="0" presStyleCnt="3" custLinFactNeighborX="-3532">
        <dgm:presLayoutVars>
          <dgm:chMax val="0"/>
          <dgm:chPref val="0"/>
          <dgm:bulletEnabled val="1"/>
        </dgm:presLayoutVars>
      </dgm:prSet>
      <dgm:spPr/>
    </dgm:pt>
    <dgm:pt modelId="{07B283CF-E8BE-49AF-BA92-13A0D927531F}" type="pres">
      <dgm:prSet presAssocID="{B09C6BF3-F401-429F-815B-88063E833796}" presName="parTxOnlySpace" presStyleCnt="0"/>
      <dgm:spPr/>
    </dgm:pt>
    <dgm:pt modelId="{0A208285-D388-494F-92D7-DD77CDBDCE1D}" type="pres">
      <dgm:prSet presAssocID="{66DDCA7D-CC96-4ECF-A8AD-6517710118CB}" presName="parTxOnly" presStyleLbl="node1" presStyleIdx="1" presStyleCnt="3">
        <dgm:presLayoutVars>
          <dgm:chMax val="0"/>
          <dgm:chPref val="0"/>
          <dgm:bulletEnabled val="1"/>
        </dgm:presLayoutVars>
      </dgm:prSet>
      <dgm:spPr/>
    </dgm:pt>
    <dgm:pt modelId="{18D5E121-E379-4F0B-A257-2D697581C90D}" type="pres">
      <dgm:prSet presAssocID="{44849757-5754-4CE8-9AB6-9B8FB159ABAC}" presName="parTxOnlySpace" presStyleCnt="0"/>
      <dgm:spPr/>
    </dgm:pt>
    <dgm:pt modelId="{3BAA96BE-739E-4B46-B990-4D103E2C4C22}" type="pres">
      <dgm:prSet presAssocID="{F7385988-F3D4-4E97-95DD-5F395E7C5DE7}" presName="parTxOnly" presStyleLbl="node1" presStyleIdx="2" presStyleCnt="3">
        <dgm:presLayoutVars>
          <dgm:chMax val="0"/>
          <dgm:chPref val="0"/>
          <dgm:bulletEnabled val="1"/>
        </dgm:presLayoutVars>
      </dgm:prSet>
      <dgm:spPr/>
    </dgm:pt>
  </dgm:ptLst>
  <dgm:cxnLst>
    <dgm:cxn modelId="{5B19E009-62EC-4531-B7A5-55D024DDDAD7}" srcId="{4E17FAB6-A95C-4FD5-9C60-65A3945DD71D}" destId="{EDAEEF4A-E993-45E8-891D-C936DFF2B5BA}" srcOrd="0" destOrd="0" parTransId="{39005AC6-2B80-4B5C-9315-2ACD11ACCEB6}" sibTransId="{B09C6BF3-F401-429F-815B-88063E833796}"/>
    <dgm:cxn modelId="{0065E020-D859-42B8-841C-E598A699ABFD}" type="presOf" srcId="{4E17FAB6-A95C-4FD5-9C60-65A3945DD71D}" destId="{B91B8A59-B637-4015-B6FA-5653A23C092E}" srcOrd="0" destOrd="0" presId="urn:microsoft.com/office/officeart/2005/8/layout/chevron1"/>
    <dgm:cxn modelId="{F5864E67-A205-49E8-8DA0-8DB83AD50A9C}" srcId="{4E17FAB6-A95C-4FD5-9C60-65A3945DD71D}" destId="{66DDCA7D-CC96-4ECF-A8AD-6517710118CB}" srcOrd="1" destOrd="0" parTransId="{F7642744-2D71-4762-AB2B-BC3EB61CB281}" sibTransId="{44849757-5754-4CE8-9AB6-9B8FB159ABAC}"/>
    <dgm:cxn modelId="{029D0B90-3F9F-4F21-A67E-076034078A42}" type="presOf" srcId="{66DDCA7D-CC96-4ECF-A8AD-6517710118CB}" destId="{0A208285-D388-494F-92D7-DD77CDBDCE1D}" srcOrd="0" destOrd="0" presId="urn:microsoft.com/office/officeart/2005/8/layout/chevron1"/>
    <dgm:cxn modelId="{0D095190-45CE-4C35-9F88-3C143806AF5F}" srcId="{4E17FAB6-A95C-4FD5-9C60-65A3945DD71D}" destId="{F7385988-F3D4-4E97-95DD-5F395E7C5DE7}" srcOrd="2" destOrd="0" parTransId="{73456917-6AC3-44C4-9AB1-D89F797A011C}" sibTransId="{91CB259D-51E8-4B0E-94F1-1876255A0141}"/>
    <dgm:cxn modelId="{DEFF89B8-1931-4E8B-BFF4-EB3E8CB6F100}" type="presOf" srcId="{EDAEEF4A-E993-45E8-891D-C936DFF2B5BA}" destId="{9B12D7B1-ACD3-4683-A4CD-5D6D9D4EA451}" srcOrd="0" destOrd="0" presId="urn:microsoft.com/office/officeart/2005/8/layout/chevron1"/>
    <dgm:cxn modelId="{9AEADFD2-4ED6-47FF-8B47-D131EC3DE766}" type="presOf" srcId="{F7385988-F3D4-4E97-95DD-5F395E7C5DE7}" destId="{3BAA96BE-739E-4B46-B990-4D103E2C4C22}" srcOrd="0" destOrd="0" presId="urn:microsoft.com/office/officeart/2005/8/layout/chevron1"/>
    <dgm:cxn modelId="{1CFF314C-B192-47FA-AA5D-D085E0F56C64}" type="presParOf" srcId="{B91B8A59-B637-4015-B6FA-5653A23C092E}" destId="{9B12D7B1-ACD3-4683-A4CD-5D6D9D4EA451}" srcOrd="0" destOrd="0" presId="urn:microsoft.com/office/officeart/2005/8/layout/chevron1"/>
    <dgm:cxn modelId="{E55B9A15-1248-4DA6-A826-64145A982130}" type="presParOf" srcId="{B91B8A59-B637-4015-B6FA-5653A23C092E}" destId="{07B283CF-E8BE-49AF-BA92-13A0D927531F}" srcOrd="1" destOrd="0" presId="urn:microsoft.com/office/officeart/2005/8/layout/chevron1"/>
    <dgm:cxn modelId="{03D5BCA7-265D-4B0F-990B-A251F3CA74EA}" type="presParOf" srcId="{B91B8A59-B637-4015-B6FA-5653A23C092E}" destId="{0A208285-D388-494F-92D7-DD77CDBDCE1D}" srcOrd="2" destOrd="0" presId="urn:microsoft.com/office/officeart/2005/8/layout/chevron1"/>
    <dgm:cxn modelId="{E6CA3366-A97F-437C-B354-9FA1658D48F3}" type="presParOf" srcId="{B91B8A59-B637-4015-B6FA-5653A23C092E}" destId="{18D5E121-E379-4F0B-A257-2D697581C90D}" srcOrd="3" destOrd="0" presId="urn:microsoft.com/office/officeart/2005/8/layout/chevron1"/>
    <dgm:cxn modelId="{0E8DB03E-A506-40CA-9286-4D7A5F4CB7DC}" type="presParOf" srcId="{B91B8A59-B637-4015-B6FA-5653A23C092E}" destId="{3BAA96BE-739E-4B46-B990-4D103E2C4C22}" srcOrd="4" destOrd="0" presId="urn:microsoft.com/office/officeart/2005/8/layout/chevr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2D7B1-ACD3-4683-A4CD-5D6D9D4EA451}">
      <dsp:nvSpPr>
        <dsp:cNvPr id="0" name=""/>
        <dsp:cNvSpPr/>
      </dsp:nvSpPr>
      <dsp:spPr>
        <a:xfrm>
          <a:off x="0" y="245168"/>
          <a:ext cx="2763869" cy="1105547"/>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Segoe UI" panose="020B0502040204020203" pitchFamily="34" charset="0"/>
              <a:cs typeface="Segoe UI" panose="020B0502040204020203" pitchFamily="34" charset="0"/>
            </a:rPr>
            <a:t>Optimize &amp; Stabilize</a:t>
          </a:r>
        </a:p>
        <a:p>
          <a:pPr marL="0" lvl="0" indent="0" algn="ctr" defTabSz="711200">
            <a:lnSpc>
              <a:spcPct val="90000"/>
            </a:lnSpc>
            <a:spcBef>
              <a:spcPct val="0"/>
            </a:spcBef>
            <a:spcAft>
              <a:spcPct val="35000"/>
            </a:spcAft>
            <a:buNone/>
          </a:pPr>
          <a:r>
            <a:rPr lang="en-IN" sz="1600" b="1" kern="1200" dirty="0">
              <a:latin typeface="Segoe UI" panose="020B0502040204020203" pitchFamily="34" charset="0"/>
              <a:cs typeface="Segoe UI" panose="020B0502040204020203" pitchFamily="34" charset="0"/>
            </a:rPr>
            <a:t>(0-6 Months)</a:t>
          </a:r>
        </a:p>
      </dsp:txBody>
      <dsp:txXfrm>
        <a:off x="552774" y="245168"/>
        <a:ext cx="1658322" cy="1105547"/>
      </dsp:txXfrm>
    </dsp:sp>
    <dsp:sp modelId="{0A208285-D388-494F-92D7-DD77CDBDCE1D}">
      <dsp:nvSpPr>
        <dsp:cNvPr id="0" name=""/>
        <dsp:cNvSpPr/>
      </dsp:nvSpPr>
      <dsp:spPr>
        <a:xfrm>
          <a:off x="2489750" y="245168"/>
          <a:ext cx="2763869" cy="1105547"/>
        </a:xfrm>
        <a:prstGeom prst="chevron">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Segoe UI" panose="020B0502040204020203" pitchFamily="34" charset="0"/>
              <a:cs typeface="Segoe UI" panose="020B0502040204020203" pitchFamily="34" charset="0"/>
            </a:rPr>
            <a:t>Expand &amp; Monetize </a:t>
          </a:r>
        </a:p>
        <a:p>
          <a:pPr marL="0" lvl="0" indent="0" algn="ctr" defTabSz="711200">
            <a:lnSpc>
              <a:spcPct val="90000"/>
            </a:lnSpc>
            <a:spcBef>
              <a:spcPct val="0"/>
            </a:spcBef>
            <a:spcAft>
              <a:spcPct val="35000"/>
            </a:spcAft>
            <a:buNone/>
          </a:pPr>
          <a:r>
            <a:rPr lang="en-IN" sz="1600" b="1" kern="1200" dirty="0">
              <a:latin typeface="Segoe UI" panose="020B0502040204020203" pitchFamily="34" charset="0"/>
              <a:cs typeface="Segoe UI" panose="020B0502040204020203" pitchFamily="34" charset="0"/>
            </a:rPr>
            <a:t>(6-12 Months)</a:t>
          </a:r>
        </a:p>
      </dsp:txBody>
      <dsp:txXfrm>
        <a:off x="3042524" y="245168"/>
        <a:ext cx="1658322" cy="1105547"/>
      </dsp:txXfrm>
    </dsp:sp>
    <dsp:sp modelId="{3BAA96BE-739E-4B46-B990-4D103E2C4C22}">
      <dsp:nvSpPr>
        <dsp:cNvPr id="0" name=""/>
        <dsp:cNvSpPr/>
      </dsp:nvSpPr>
      <dsp:spPr>
        <a:xfrm>
          <a:off x="4977233" y="245168"/>
          <a:ext cx="2763869" cy="1105547"/>
        </a:xfrm>
        <a:prstGeom prst="chevron">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008" tIns="21336" rIns="21336" bIns="21336" numCol="1" spcCol="1270" anchor="ctr" anchorCtr="0">
          <a:noAutofit/>
        </a:bodyPr>
        <a:lstStyle/>
        <a:p>
          <a:pPr marL="0" lvl="0" indent="0" algn="ctr" defTabSz="711200">
            <a:lnSpc>
              <a:spcPct val="90000"/>
            </a:lnSpc>
            <a:spcBef>
              <a:spcPct val="0"/>
            </a:spcBef>
            <a:spcAft>
              <a:spcPct val="35000"/>
            </a:spcAft>
            <a:buNone/>
          </a:pPr>
          <a:r>
            <a:rPr lang="en-IN" sz="1600" b="1" kern="1200" dirty="0">
              <a:latin typeface="Segoe UI" panose="020B0502040204020203" pitchFamily="34" charset="0"/>
              <a:cs typeface="Segoe UI" panose="020B0502040204020203" pitchFamily="34" charset="0"/>
            </a:rPr>
            <a:t>Innovate &amp; Diversify </a:t>
          </a:r>
        </a:p>
        <a:p>
          <a:pPr marL="0" lvl="0" indent="0" algn="ctr" defTabSz="711200">
            <a:lnSpc>
              <a:spcPct val="90000"/>
            </a:lnSpc>
            <a:spcBef>
              <a:spcPct val="0"/>
            </a:spcBef>
            <a:spcAft>
              <a:spcPct val="35000"/>
            </a:spcAft>
            <a:buNone/>
          </a:pPr>
          <a:r>
            <a:rPr lang="en-IN" sz="1600" b="1" kern="1200" dirty="0">
              <a:latin typeface="Segoe UI" panose="020B0502040204020203" pitchFamily="34" charset="0"/>
              <a:cs typeface="Segoe UI" panose="020B0502040204020203" pitchFamily="34" charset="0"/>
            </a:rPr>
            <a:t>(12-24 Months)</a:t>
          </a:r>
        </a:p>
      </dsp:txBody>
      <dsp:txXfrm>
        <a:off x="5530007" y="245168"/>
        <a:ext cx="1658322" cy="1105547"/>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89E2CB-BAC1-4015-ADAC-4864C67F6F7E}" type="datetimeFigureOut">
              <a:rPr lang="en-IN" smtClean="0"/>
              <a:t>27-09-2025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D4227B-F3B4-481B-9D96-A6524941BDC6}" type="slidenum">
              <a:rPr lang="en-IN" smtClean="0"/>
              <a:t>‹#›</a:t>
            </a:fld>
            <a:endParaRPr lang="en-IN"/>
          </a:p>
        </p:txBody>
      </p:sp>
    </p:spTree>
    <p:extLst>
      <p:ext uri="{BB962C8B-B14F-4D97-AF65-F5344CB8AC3E}">
        <p14:creationId xmlns:p14="http://schemas.microsoft.com/office/powerpoint/2010/main" val="27077424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ED4227B-F3B4-481B-9D96-A6524941BDC6}" type="slidenum">
              <a:rPr lang="en-IN" smtClean="0"/>
              <a:t>2</a:t>
            </a:fld>
            <a:endParaRPr lang="en-IN"/>
          </a:p>
        </p:txBody>
      </p:sp>
    </p:spTree>
    <p:extLst>
      <p:ext uri="{BB962C8B-B14F-4D97-AF65-F5344CB8AC3E}">
        <p14:creationId xmlns:p14="http://schemas.microsoft.com/office/powerpoint/2010/main" val="3346640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BDC75-3384-D51E-38C7-28090C752F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7D8019-18DF-783D-4066-5037346B78C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A277479E-BB05-415F-18BF-C62920148C38}"/>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5" name="Footer Placeholder 4">
            <a:extLst>
              <a:ext uri="{FF2B5EF4-FFF2-40B4-BE49-F238E27FC236}">
                <a16:creationId xmlns:a16="http://schemas.microsoft.com/office/drawing/2014/main" id="{5DCC093E-AAFC-96EB-B177-AC1ACBCABA3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BD13E7-11A8-D4FA-F34A-C8EE4DEE58FB}"/>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3056794603"/>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9B291-E1CC-6943-E26C-D3FE63D5F67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52A2596-C6C9-E59A-7531-48C1A7257BA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EBAC14-ADCA-B01A-D236-162B67E62D9F}"/>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5" name="Footer Placeholder 4">
            <a:extLst>
              <a:ext uri="{FF2B5EF4-FFF2-40B4-BE49-F238E27FC236}">
                <a16:creationId xmlns:a16="http://schemas.microsoft.com/office/drawing/2014/main" id="{3A756A42-BFEB-BB61-A7BF-5BF32AB28B4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FA1C114-A559-0B7E-BEC3-DFBE9B61549F}"/>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291582550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AE922C-3D64-82CB-ED22-B9D6A1AF1C4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5D27C8-527D-0331-7CB7-FBCE73501A6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6D8E28F-E285-B00C-1A0D-9BFEC253BC61}"/>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5" name="Footer Placeholder 4">
            <a:extLst>
              <a:ext uri="{FF2B5EF4-FFF2-40B4-BE49-F238E27FC236}">
                <a16:creationId xmlns:a16="http://schemas.microsoft.com/office/drawing/2014/main" id="{DC2D7ED9-3466-B8EB-D448-B6907F5980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F7F0788-4C66-CFE1-FE67-17C7D2E65BF6}"/>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2543556044"/>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AAF40-DCC0-6AE4-70BE-747787A4E16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C5DD88-A586-5EEE-7302-E628FA2742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7A74D6-32AD-2DF6-D1B0-AD6D579D19F5}"/>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5" name="Footer Placeholder 4">
            <a:extLst>
              <a:ext uri="{FF2B5EF4-FFF2-40B4-BE49-F238E27FC236}">
                <a16:creationId xmlns:a16="http://schemas.microsoft.com/office/drawing/2014/main" id="{3DCD2C4A-EE27-1647-4E31-7DED8C039E0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41FBEE1-F6FF-D810-A11F-ACFF49261E09}"/>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165695795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C8B6A-1BAB-BB0F-1C30-BE227B6ACE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48E8C1C-8427-C9D9-764E-DD8E54D0E1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9D9F04-D079-4FF8-3E6A-73072CDB538E}"/>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5" name="Footer Placeholder 4">
            <a:extLst>
              <a:ext uri="{FF2B5EF4-FFF2-40B4-BE49-F238E27FC236}">
                <a16:creationId xmlns:a16="http://schemas.microsoft.com/office/drawing/2014/main" id="{7743A2D5-7557-7FBF-BE18-5F534A1D383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4FFFE-A2C2-F7BC-1C47-372E9D047B0E}"/>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348750983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4ECED-A29A-74B8-3121-094408E21ED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338346-9C4C-AAB6-F722-03C2461CAD5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43126E1-F46D-4D95-05E9-A91DE1418F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0A7C2AA-6BCA-70F0-FC4A-E37BDBF2F122}"/>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6" name="Footer Placeholder 5">
            <a:extLst>
              <a:ext uri="{FF2B5EF4-FFF2-40B4-BE49-F238E27FC236}">
                <a16:creationId xmlns:a16="http://schemas.microsoft.com/office/drawing/2014/main" id="{957CD124-9F71-E448-A63E-BB0FB08724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BBA11F3-6BD1-7786-DDC5-807410D42886}"/>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423786638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D2BAE-F333-2BA8-C397-852C9000930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B2D3752-AFCC-481B-26CB-889C11589ED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E925155-EAF2-D4F8-6BC1-9F90C3D2C2B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07524D9-2115-8035-2527-BE7706CB4FA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CC623B3-6167-22EE-7226-9BA9F0978A2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F53DD94-4DAF-40A1-A1FA-89701CF73863}"/>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8" name="Footer Placeholder 7">
            <a:extLst>
              <a:ext uri="{FF2B5EF4-FFF2-40B4-BE49-F238E27FC236}">
                <a16:creationId xmlns:a16="http://schemas.microsoft.com/office/drawing/2014/main" id="{C6DAAF47-524D-CDB8-33B8-6FFC6AC8D9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3E95EC-1ABD-9E5A-4B83-B38BC6CBF148}"/>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103276160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5AB79-123E-2AFD-A5CD-26555A88333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5A760D4-AE51-AED3-EFDF-413E1AA9917E}"/>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4" name="Footer Placeholder 3">
            <a:extLst>
              <a:ext uri="{FF2B5EF4-FFF2-40B4-BE49-F238E27FC236}">
                <a16:creationId xmlns:a16="http://schemas.microsoft.com/office/drawing/2014/main" id="{26D30DDB-525F-7271-AF88-1B7AAE5D4B5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3ABA77-A672-41E1-CCF5-83E63E04C316}"/>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402604179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79CE3C-7E70-B5BF-C967-A47B5B0CE12E}"/>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3" name="Footer Placeholder 2">
            <a:extLst>
              <a:ext uri="{FF2B5EF4-FFF2-40B4-BE49-F238E27FC236}">
                <a16:creationId xmlns:a16="http://schemas.microsoft.com/office/drawing/2014/main" id="{40D68966-F7C1-45B5-80A8-FFFFC6389B9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68B66DBE-253C-AD74-D3AC-C548951C0A45}"/>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64903236"/>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85DE2E-DBBC-C41F-0432-3D5A8A02D2F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D7D0FDD-F6E8-4DBE-9648-16E43599975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FBC2FD69-795E-E14C-DB44-B6267459A2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2AD0C20-22B6-20A4-4F6C-0D1E669901B1}"/>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6" name="Footer Placeholder 5">
            <a:extLst>
              <a:ext uri="{FF2B5EF4-FFF2-40B4-BE49-F238E27FC236}">
                <a16:creationId xmlns:a16="http://schemas.microsoft.com/office/drawing/2014/main" id="{D3FBEA6F-D388-182F-9284-A5B393CA9F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0ABDC1-5F49-4AD4-AF5D-81BC6A472B3A}"/>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2415043672"/>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66253-CCDE-CA1F-1342-2303E69031F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4912E8-3DE8-0784-AF2C-6C8416E6D3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5962C65-D9F4-4E34-24C0-51EDA2DA45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907A8E-9BF9-8911-746C-731B8758186F}"/>
              </a:ext>
            </a:extLst>
          </p:cNvPr>
          <p:cNvSpPr>
            <a:spLocks noGrp="1"/>
          </p:cNvSpPr>
          <p:nvPr>
            <p:ph type="dt" sz="half" idx="10"/>
          </p:nvPr>
        </p:nvSpPr>
        <p:spPr/>
        <p:txBody>
          <a:bodyPr/>
          <a:lstStyle/>
          <a:p>
            <a:fld id="{FFCD5FA2-292A-4780-BE2C-FFAAC667E3C3}" type="datetimeFigureOut">
              <a:rPr lang="en-IN" smtClean="0"/>
              <a:t>27-09-2025</a:t>
            </a:fld>
            <a:endParaRPr lang="en-IN"/>
          </a:p>
        </p:txBody>
      </p:sp>
      <p:sp>
        <p:nvSpPr>
          <p:cNvPr id="6" name="Footer Placeholder 5">
            <a:extLst>
              <a:ext uri="{FF2B5EF4-FFF2-40B4-BE49-F238E27FC236}">
                <a16:creationId xmlns:a16="http://schemas.microsoft.com/office/drawing/2014/main" id="{13CAFF28-6BBB-CBD7-6922-C92AC19389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BB8922A-B5A0-3F3F-4F76-F4ED370FCB0E}"/>
              </a:ext>
            </a:extLst>
          </p:cNvPr>
          <p:cNvSpPr>
            <a:spLocks noGrp="1"/>
          </p:cNvSpPr>
          <p:nvPr>
            <p:ph type="sldNum" sz="quarter" idx="12"/>
          </p:nvPr>
        </p:nvSpPr>
        <p:spPr/>
        <p:txBody>
          <a:bodyPr/>
          <a:lstStyle/>
          <a:p>
            <a:fld id="{D5E18A95-984C-4B34-8D57-08B5D5AFD6BD}" type="slidenum">
              <a:rPr lang="en-IN" smtClean="0"/>
              <a:t>‹#›</a:t>
            </a:fld>
            <a:endParaRPr lang="en-IN"/>
          </a:p>
        </p:txBody>
      </p:sp>
    </p:spTree>
    <p:extLst>
      <p:ext uri="{BB962C8B-B14F-4D97-AF65-F5344CB8AC3E}">
        <p14:creationId xmlns:p14="http://schemas.microsoft.com/office/powerpoint/2010/main" val="10690188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FC89C92-212E-094B-9C91-CFE097A1D2C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054158-72EB-D783-B069-7B72CDE187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98C2ADB-9A78-4394-D0FF-472479CA4FE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FCD5FA2-292A-4780-BE2C-FFAAC667E3C3}" type="datetimeFigureOut">
              <a:rPr lang="en-IN" smtClean="0"/>
              <a:t>27-09-2025</a:t>
            </a:fld>
            <a:endParaRPr lang="en-IN"/>
          </a:p>
        </p:txBody>
      </p:sp>
      <p:sp>
        <p:nvSpPr>
          <p:cNvPr id="5" name="Footer Placeholder 4">
            <a:extLst>
              <a:ext uri="{FF2B5EF4-FFF2-40B4-BE49-F238E27FC236}">
                <a16:creationId xmlns:a16="http://schemas.microsoft.com/office/drawing/2014/main" id="{43D56546-AF41-F4B8-65E8-F05D98084B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B338CF7-4B42-0004-DBF7-88D9AF50A8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E18A95-984C-4B34-8D57-08B5D5AFD6BD}" type="slidenum">
              <a:rPr lang="en-IN" smtClean="0"/>
              <a:t>‹#›</a:t>
            </a:fld>
            <a:endParaRPr lang="en-IN"/>
          </a:p>
        </p:txBody>
      </p:sp>
    </p:spTree>
    <p:extLst>
      <p:ext uri="{BB962C8B-B14F-4D97-AF65-F5344CB8AC3E}">
        <p14:creationId xmlns:p14="http://schemas.microsoft.com/office/powerpoint/2010/main" val="6638158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fade/>
  </p:transition>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tmp"/></Relationships>
</file>

<file path=ppt/slides/_rels/slide7.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6.tmp"/></Relationships>
</file>

<file path=ppt/slides/_rels/slide9.xml.rels><?xml version="1.0" encoding="UTF-8" standalone="yes"?>
<Relationships xmlns="http://schemas.openxmlformats.org/package/2006/relationships"><Relationship Id="rId8" Type="http://schemas.openxmlformats.org/officeDocument/2006/relationships/hyperlink" Target="https://www.pwc.in/india-entertainment-media-outlook-2024-28.html?utm_source=chatgpt.com" TargetMode="External"/><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hyperlink" Target="https://blume.vc/commentaries/cracking-the-code-emerging-monetization-strategies-for-digital-businesses-in-india-2?utm_source=chatgpt.c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0A501-29AA-96AD-5F00-C3DA5B227C3E}"/>
              </a:ext>
            </a:extLst>
          </p:cNvPr>
          <p:cNvSpPr>
            <a:spLocks noGrp="1"/>
          </p:cNvSpPr>
          <p:nvPr>
            <p:ph type="ctrTitle"/>
          </p:nvPr>
        </p:nvSpPr>
        <p:spPr>
          <a:xfrm>
            <a:off x="1382485" y="2749549"/>
            <a:ext cx="9144000" cy="679451"/>
          </a:xfrm>
        </p:spPr>
        <p:txBody>
          <a:bodyPr>
            <a:normAutofit/>
          </a:bodyPr>
          <a:lstStyle/>
          <a:p>
            <a:r>
              <a:rPr lang="en-US" sz="3600" dirty="0">
                <a:solidFill>
                  <a:srgbClr val="EEF6FC"/>
                </a:solidFill>
                <a:latin typeface="Segoe UI Black" panose="020B0A02040204020203" pitchFamily="34" charset="0"/>
                <a:ea typeface="Segoe UI Black" panose="020B0A02040204020203" pitchFamily="34" charset="0"/>
                <a:cs typeface="Segoe UI" panose="020B0502040204020203" pitchFamily="34" charset="0"/>
              </a:rPr>
              <a:t>MEDIA SURVIVAL ANALYSIS</a:t>
            </a:r>
            <a:endParaRPr lang="en-IN" sz="3600" dirty="0">
              <a:solidFill>
                <a:srgbClr val="EEF6FC"/>
              </a:solidFill>
              <a:latin typeface="Segoe UI Black" panose="020B0A02040204020203" pitchFamily="34" charset="0"/>
              <a:ea typeface="Segoe UI Black" panose="020B0A02040204020203" pitchFamily="34" charset="0"/>
              <a:cs typeface="Segoe UI" panose="020B0502040204020203" pitchFamily="34" charset="0"/>
            </a:endParaRPr>
          </a:p>
        </p:txBody>
      </p:sp>
      <p:sp>
        <p:nvSpPr>
          <p:cNvPr id="4" name="Subtitle 2">
            <a:extLst>
              <a:ext uri="{FF2B5EF4-FFF2-40B4-BE49-F238E27FC236}">
                <a16:creationId xmlns:a16="http://schemas.microsoft.com/office/drawing/2014/main" id="{F6040A99-376B-8656-7902-D1C290C6C5D4}"/>
              </a:ext>
            </a:extLst>
          </p:cNvPr>
          <p:cNvSpPr txBox="1">
            <a:spLocks/>
          </p:cNvSpPr>
          <p:nvPr/>
        </p:nvSpPr>
        <p:spPr>
          <a:xfrm>
            <a:off x="1523999" y="2514032"/>
            <a:ext cx="9144000" cy="383495"/>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sz="1800" b="1" dirty="0">
                <a:solidFill>
                  <a:srgbClr val="EEF6FC"/>
                </a:solidFill>
                <a:latin typeface="Segoe UI" panose="020B0502040204020203" pitchFamily="34" charset="0"/>
                <a:cs typeface="Segoe UI" panose="020B0502040204020203" pitchFamily="34" charset="0"/>
              </a:rPr>
              <a:t>WELCOME TO THE PRESENTATION ON</a:t>
            </a:r>
            <a:endParaRPr lang="en-IN" sz="2000" b="1" dirty="0">
              <a:solidFill>
                <a:srgbClr val="EEF6FC"/>
              </a:solidFill>
              <a:latin typeface="Segoe UI" panose="020B0502040204020203" pitchFamily="34" charset="0"/>
              <a:cs typeface="Segoe UI" panose="020B0502040204020203" pitchFamily="34" charset="0"/>
            </a:endParaRPr>
          </a:p>
        </p:txBody>
      </p:sp>
      <p:sp>
        <p:nvSpPr>
          <p:cNvPr id="11" name="TextBox 10">
            <a:extLst>
              <a:ext uri="{FF2B5EF4-FFF2-40B4-BE49-F238E27FC236}">
                <a16:creationId xmlns:a16="http://schemas.microsoft.com/office/drawing/2014/main" id="{34E582FE-C68B-9830-398E-ACF322DBD8EB}"/>
              </a:ext>
            </a:extLst>
          </p:cNvPr>
          <p:cNvSpPr txBox="1"/>
          <p:nvPr/>
        </p:nvSpPr>
        <p:spPr>
          <a:xfrm>
            <a:off x="3951514" y="3429000"/>
            <a:ext cx="4288971" cy="923330"/>
          </a:xfrm>
          <a:prstGeom prst="rect">
            <a:avLst/>
          </a:prstGeom>
          <a:noFill/>
        </p:spPr>
        <p:txBody>
          <a:bodyPr wrap="square">
            <a:spAutoFit/>
          </a:bodyPr>
          <a:lstStyle/>
          <a:p>
            <a:pPr algn="ctr"/>
            <a:r>
              <a:rPr lang="en-IN" sz="1800" b="1" dirty="0">
                <a:solidFill>
                  <a:srgbClr val="EEF6FC"/>
                </a:solidFill>
                <a:latin typeface="Segoe UI" panose="020B0502040204020203" pitchFamily="34" charset="0"/>
                <a:cs typeface="Segoe UI" panose="020B0502040204020203" pitchFamily="34" charset="0"/>
              </a:rPr>
              <a:t>Domain – </a:t>
            </a:r>
            <a:r>
              <a:rPr lang="en-IN" sz="1800" dirty="0">
                <a:solidFill>
                  <a:srgbClr val="EEF6FC"/>
                </a:solidFill>
                <a:latin typeface="Segoe UI" panose="020B0502040204020203" pitchFamily="34" charset="0"/>
                <a:cs typeface="Segoe UI" panose="020B0502040204020203" pitchFamily="34" charset="0"/>
              </a:rPr>
              <a:t>Media/Broadcasting</a:t>
            </a:r>
          </a:p>
          <a:p>
            <a:pPr algn="ctr"/>
            <a:r>
              <a:rPr lang="en-IN" b="1" dirty="0">
                <a:solidFill>
                  <a:srgbClr val="EEF6FC"/>
                </a:solidFill>
                <a:latin typeface="Segoe UI" panose="020B0502040204020203" pitchFamily="34" charset="0"/>
                <a:cs typeface="Segoe UI" panose="020B0502040204020203" pitchFamily="34" charset="0"/>
              </a:rPr>
              <a:t>Function – </a:t>
            </a:r>
            <a:r>
              <a:rPr lang="en-IN" dirty="0">
                <a:solidFill>
                  <a:srgbClr val="EEF6FC"/>
                </a:solidFill>
                <a:latin typeface="Segoe UI" panose="020B0502040204020203" pitchFamily="34" charset="0"/>
                <a:cs typeface="Segoe UI" panose="020B0502040204020203" pitchFamily="34" charset="0"/>
              </a:rPr>
              <a:t>Strategy</a:t>
            </a:r>
          </a:p>
          <a:p>
            <a:endParaRPr lang="en-IN" sz="1800" dirty="0">
              <a:solidFill>
                <a:srgbClr val="EEF6F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727475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66A60C6-44D4-7BE9-EAD0-AC9D49EE24DF}"/>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AFB8BAB3-B2EA-2B61-CD5C-38AC9713F706}"/>
              </a:ext>
            </a:extLst>
          </p:cNvPr>
          <p:cNvSpPr txBox="1"/>
          <p:nvPr/>
        </p:nvSpPr>
        <p:spPr>
          <a:xfrm>
            <a:off x="720555" y="589126"/>
            <a:ext cx="4338637" cy="612091"/>
          </a:xfrm>
          <a:prstGeom prst="rect">
            <a:avLst/>
          </a:prstGeom>
          <a:noFill/>
        </p:spPr>
        <p:txBody>
          <a:bodyPr wrap="square">
            <a:spAutoFit/>
          </a:bodyPr>
          <a:lstStyle/>
          <a:p>
            <a:pPr>
              <a:lnSpc>
                <a:spcPct val="200000"/>
              </a:lnSpc>
            </a:pPr>
            <a:r>
              <a:rPr lang="en-IN" sz="2000" b="1" dirty="0">
                <a:solidFill>
                  <a:schemeClr val="bg1"/>
                </a:solidFill>
                <a:latin typeface="Segoe UI" panose="020B0502040204020203" pitchFamily="34" charset="0"/>
                <a:cs typeface="Segoe UI" panose="020B0502040204020203" pitchFamily="34" charset="0"/>
              </a:rPr>
              <a:t>RECOMMENDATIONS</a:t>
            </a:r>
          </a:p>
        </p:txBody>
      </p:sp>
      <p:sp>
        <p:nvSpPr>
          <p:cNvPr id="6" name="TextBox 5">
            <a:extLst>
              <a:ext uri="{FF2B5EF4-FFF2-40B4-BE49-F238E27FC236}">
                <a16:creationId xmlns:a16="http://schemas.microsoft.com/office/drawing/2014/main" id="{06193973-F06D-3606-AEFD-58CD28000F30}"/>
              </a:ext>
            </a:extLst>
          </p:cNvPr>
          <p:cNvSpPr txBox="1"/>
          <p:nvPr/>
        </p:nvSpPr>
        <p:spPr>
          <a:xfrm>
            <a:off x="720555" y="1283378"/>
            <a:ext cx="5968433" cy="369332"/>
          </a:xfrm>
          <a:prstGeom prst="rect">
            <a:avLst/>
          </a:prstGeom>
          <a:noFill/>
        </p:spPr>
        <p:txBody>
          <a:bodyPr wrap="square">
            <a:spAutoFit/>
          </a:bodyPr>
          <a:lstStyle/>
          <a:p>
            <a:r>
              <a:rPr lang="en-IN" b="1" dirty="0">
                <a:solidFill>
                  <a:schemeClr val="bg1"/>
                </a:solidFill>
                <a:latin typeface="Segoe UI" panose="020B0502040204020203" pitchFamily="34" charset="0"/>
                <a:cs typeface="Segoe UI" panose="020B0502040204020203" pitchFamily="34" charset="0"/>
              </a:rPr>
              <a:t>Bharat Herald’s - Enhancing Digital Engagement</a:t>
            </a:r>
            <a:endParaRPr lang="en-US" b="1"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D77915C1-A614-6976-EC28-0A5D7955DDC1}"/>
              </a:ext>
            </a:extLst>
          </p:cNvPr>
          <p:cNvSpPr txBox="1"/>
          <p:nvPr/>
        </p:nvSpPr>
        <p:spPr>
          <a:xfrm>
            <a:off x="720555" y="1734871"/>
            <a:ext cx="10655016" cy="2308324"/>
          </a:xfrm>
          <a:prstGeom prst="rect">
            <a:avLst/>
          </a:prstGeom>
          <a:noFill/>
        </p:spPr>
        <p:txBody>
          <a:bodyPr wrap="square">
            <a:spAutoFit/>
          </a:bodyPr>
          <a:lstStyle/>
          <a:p>
            <a:pPr marL="285750" indent="-285750">
              <a:buFont typeface="Wingdings" panose="05000000000000000000" pitchFamily="2" charset="2"/>
              <a:buChar char="ü"/>
            </a:pPr>
            <a:r>
              <a:rPr lang="en-IN" dirty="0">
                <a:solidFill>
                  <a:schemeClr val="bg1"/>
                </a:solidFill>
                <a:latin typeface="Segoe UI" panose="020B0502040204020203" pitchFamily="34" charset="0"/>
                <a:cs typeface="Segoe UI" panose="020B0502040204020203" pitchFamily="34" charset="0"/>
              </a:rPr>
              <a:t>WhatsApp Integration - </a:t>
            </a:r>
            <a:r>
              <a:rPr lang="en-US" dirty="0">
                <a:solidFill>
                  <a:schemeClr val="bg1"/>
                </a:solidFill>
                <a:latin typeface="Segoe UI" panose="020B0502040204020203" pitchFamily="34" charset="0"/>
                <a:cs typeface="Segoe UI" panose="020B0502040204020203" pitchFamily="34" charset="0"/>
              </a:rPr>
              <a:t>Develop a WhatsApp channel to deliver daily news summaries, leveraging its high engagement rates.</a:t>
            </a:r>
          </a:p>
          <a:p>
            <a:pPr marL="285750" indent="-285750">
              <a:buFont typeface="Wingdings" panose="05000000000000000000" pitchFamily="2" charset="2"/>
              <a:buChar char="ü"/>
            </a:pPr>
            <a:endParaRPr lang="en-US" dirty="0">
              <a:solidFill>
                <a:schemeClr val="bg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US" b="1" dirty="0">
                <a:solidFill>
                  <a:schemeClr val="bg1"/>
                </a:solidFill>
                <a:latin typeface="Segoe UI" panose="020B0502040204020203" pitchFamily="34" charset="0"/>
                <a:cs typeface="Segoe UI" panose="020B0502040204020203" pitchFamily="34" charset="0"/>
              </a:rPr>
              <a:t>E-Paper Optimization - </a:t>
            </a:r>
            <a:r>
              <a:rPr lang="en-US" dirty="0">
                <a:solidFill>
                  <a:schemeClr val="bg1"/>
                </a:solidFill>
                <a:latin typeface="Segoe UI" panose="020B0502040204020203" pitchFamily="34" charset="0"/>
                <a:cs typeface="Segoe UI" panose="020B0502040204020203" pitchFamily="34" charset="0"/>
              </a:rPr>
              <a:t>Redesign the e-paper interface to ensure compatibility with mobile devices, enhancing accessibility.</a:t>
            </a:r>
          </a:p>
          <a:p>
            <a:pPr marL="285750" indent="-285750">
              <a:buFont typeface="Wingdings" panose="05000000000000000000" pitchFamily="2" charset="2"/>
              <a:buChar char="ü"/>
            </a:pPr>
            <a:endParaRPr lang="en-US" dirty="0">
              <a:solidFill>
                <a:schemeClr val="bg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US" b="1" dirty="0">
                <a:solidFill>
                  <a:schemeClr val="bg1"/>
                </a:solidFill>
                <a:latin typeface="Segoe UI" panose="020B0502040204020203" pitchFamily="34" charset="0"/>
                <a:cs typeface="Segoe UI" panose="020B0502040204020203" pitchFamily="34" charset="0"/>
              </a:rPr>
              <a:t>Content Diversification - </a:t>
            </a:r>
            <a:r>
              <a:rPr lang="en-US" dirty="0">
                <a:solidFill>
                  <a:schemeClr val="bg1"/>
                </a:solidFill>
                <a:latin typeface="Segoe UI" panose="020B0502040204020203" pitchFamily="34" charset="0"/>
                <a:cs typeface="Segoe UI" panose="020B0502040204020203" pitchFamily="34" charset="0"/>
              </a:rPr>
              <a:t>Introduce multimedia content such as videos and podcasts to cater to diverse audience preferences.</a:t>
            </a:r>
          </a:p>
        </p:txBody>
      </p:sp>
    </p:spTree>
    <p:extLst>
      <p:ext uri="{BB962C8B-B14F-4D97-AF65-F5344CB8AC3E}">
        <p14:creationId xmlns:p14="http://schemas.microsoft.com/office/powerpoint/2010/main" val="23998279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796C8D76-35F6-3EE2-8A19-1F81D58186B5}"/>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D04AE16D-E252-082D-24AC-1406CDF2C1E6}"/>
              </a:ext>
            </a:extLst>
          </p:cNvPr>
          <p:cNvSpPr txBox="1"/>
          <p:nvPr/>
        </p:nvSpPr>
        <p:spPr>
          <a:xfrm>
            <a:off x="720555" y="589126"/>
            <a:ext cx="4338637" cy="612091"/>
          </a:xfrm>
          <a:prstGeom prst="rect">
            <a:avLst/>
          </a:prstGeom>
          <a:noFill/>
        </p:spPr>
        <p:txBody>
          <a:bodyPr wrap="square">
            <a:spAutoFit/>
          </a:bodyPr>
          <a:lstStyle/>
          <a:p>
            <a:pPr>
              <a:lnSpc>
                <a:spcPct val="200000"/>
              </a:lnSpc>
            </a:pPr>
            <a:r>
              <a:rPr lang="en-IN" sz="2000" b="1" dirty="0">
                <a:solidFill>
                  <a:schemeClr val="bg1"/>
                </a:solidFill>
                <a:latin typeface="Segoe UI" panose="020B0502040204020203" pitchFamily="34" charset="0"/>
                <a:cs typeface="Segoe UI" panose="020B0502040204020203" pitchFamily="34" charset="0"/>
              </a:rPr>
              <a:t>RECOMMENDATIONS</a:t>
            </a:r>
          </a:p>
        </p:txBody>
      </p:sp>
      <p:sp>
        <p:nvSpPr>
          <p:cNvPr id="6" name="TextBox 5">
            <a:extLst>
              <a:ext uri="{FF2B5EF4-FFF2-40B4-BE49-F238E27FC236}">
                <a16:creationId xmlns:a16="http://schemas.microsoft.com/office/drawing/2014/main" id="{C1616EEC-1068-6098-FC8F-994E630D683A}"/>
              </a:ext>
            </a:extLst>
          </p:cNvPr>
          <p:cNvSpPr txBox="1"/>
          <p:nvPr/>
        </p:nvSpPr>
        <p:spPr>
          <a:xfrm>
            <a:off x="720555" y="1283378"/>
            <a:ext cx="5968433" cy="369332"/>
          </a:xfrm>
          <a:prstGeom prst="rect">
            <a:avLst/>
          </a:prstGeom>
          <a:noFill/>
        </p:spPr>
        <p:txBody>
          <a:bodyPr wrap="square">
            <a:spAutoFit/>
          </a:bodyPr>
          <a:lstStyle/>
          <a:p>
            <a:r>
              <a:rPr lang="en-IN" b="1" dirty="0">
                <a:solidFill>
                  <a:schemeClr val="bg1"/>
                </a:solidFill>
                <a:latin typeface="Segoe UI" panose="020B0502040204020203" pitchFamily="34" charset="0"/>
                <a:cs typeface="Segoe UI" panose="020B0502040204020203" pitchFamily="34" charset="0"/>
              </a:rPr>
              <a:t>Bharat Herald’s – Revenue Recovery</a:t>
            </a:r>
            <a:endParaRPr lang="en-US" b="1" dirty="0">
              <a:solidFill>
                <a:schemeClr val="bg1"/>
              </a:solidFill>
              <a:latin typeface="Segoe UI" panose="020B0502040204020203" pitchFamily="34" charset="0"/>
              <a:cs typeface="Segoe UI" panose="020B0502040204020203" pitchFamily="34" charset="0"/>
            </a:endParaRPr>
          </a:p>
        </p:txBody>
      </p:sp>
      <p:sp>
        <p:nvSpPr>
          <p:cNvPr id="4" name="TextBox 3">
            <a:extLst>
              <a:ext uri="{FF2B5EF4-FFF2-40B4-BE49-F238E27FC236}">
                <a16:creationId xmlns:a16="http://schemas.microsoft.com/office/drawing/2014/main" id="{DFE2ECA3-7F4D-138F-136A-3249EA4A6AC2}"/>
              </a:ext>
            </a:extLst>
          </p:cNvPr>
          <p:cNvSpPr txBox="1"/>
          <p:nvPr/>
        </p:nvSpPr>
        <p:spPr>
          <a:xfrm>
            <a:off x="720555" y="1734871"/>
            <a:ext cx="10578816" cy="2308324"/>
          </a:xfrm>
          <a:prstGeom prst="rect">
            <a:avLst/>
          </a:prstGeom>
          <a:noFill/>
        </p:spPr>
        <p:txBody>
          <a:bodyPr wrap="square">
            <a:spAutoFit/>
          </a:bodyPr>
          <a:lstStyle/>
          <a:p>
            <a:pPr marL="285750" indent="-285750">
              <a:buFont typeface="Wingdings" panose="05000000000000000000" pitchFamily="2" charset="2"/>
              <a:buChar char="ü"/>
            </a:pPr>
            <a:r>
              <a:rPr lang="en-US" b="1" dirty="0">
                <a:solidFill>
                  <a:schemeClr val="bg1"/>
                </a:solidFill>
                <a:latin typeface="Segoe UI" panose="020B0502040204020203" pitchFamily="34" charset="0"/>
                <a:cs typeface="Segoe UI" panose="020B0502040204020203" pitchFamily="34" charset="0"/>
              </a:rPr>
              <a:t>Subscription Bundling - </a:t>
            </a:r>
            <a:r>
              <a:rPr lang="en-US" dirty="0">
                <a:solidFill>
                  <a:schemeClr val="bg1"/>
                </a:solidFill>
                <a:latin typeface="Segoe UI" panose="020B0502040204020203" pitchFamily="34" charset="0"/>
                <a:cs typeface="Segoe UI" panose="020B0502040204020203" pitchFamily="34" charset="0"/>
              </a:rPr>
              <a:t>Partner with telecom providers to offer bundled subscriptions, increasing reach and reducing customer acquisition costs.</a:t>
            </a:r>
          </a:p>
          <a:p>
            <a:pPr marL="285750" indent="-285750">
              <a:buFont typeface="Wingdings" panose="05000000000000000000" pitchFamily="2" charset="2"/>
              <a:buChar char="ü"/>
            </a:pPr>
            <a:endParaRPr lang="en-US" dirty="0">
              <a:solidFill>
                <a:schemeClr val="bg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US" b="1" dirty="0">
                <a:solidFill>
                  <a:schemeClr val="bg1"/>
                </a:solidFill>
                <a:latin typeface="Segoe UI" panose="020B0502040204020203" pitchFamily="34" charset="0"/>
                <a:cs typeface="Segoe UI" panose="020B0502040204020203" pitchFamily="34" charset="0"/>
              </a:rPr>
              <a:t>Loyalty Program Launch - </a:t>
            </a:r>
            <a:r>
              <a:rPr lang="en-US" dirty="0">
                <a:solidFill>
                  <a:schemeClr val="bg1"/>
                </a:solidFill>
                <a:latin typeface="Segoe UI" panose="020B0502040204020203" pitchFamily="34" charset="0"/>
                <a:cs typeface="Segoe UI" panose="020B0502040204020203" pitchFamily="34" charset="0"/>
              </a:rPr>
              <a:t>Introduce a tiered loyalty program that rewards subscribers with exclusive content, early access, and discounts, enhancing customer retention.</a:t>
            </a:r>
          </a:p>
          <a:p>
            <a:pPr marL="285750" indent="-285750">
              <a:buFont typeface="Wingdings" panose="05000000000000000000" pitchFamily="2" charset="2"/>
              <a:buChar char="ü"/>
            </a:pPr>
            <a:endParaRPr lang="en-US" dirty="0">
              <a:solidFill>
                <a:schemeClr val="bg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US" b="1" dirty="0">
                <a:solidFill>
                  <a:schemeClr val="bg1"/>
                </a:solidFill>
                <a:latin typeface="Segoe UI" panose="020B0502040204020203" pitchFamily="34" charset="0"/>
                <a:cs typeface="Segoe UI" panose="020B0502040204020203" pitchFamily="34" charset="0"/>
              </a:rPr>
              <a:t>Pay-Per-Article Option - </a:t>
            </a:r>
            <a:r>
              <a:rPr lang="en-US" dirty="0">
                <a:solidFill>
                  <a:schemeClr val="bg1"/>
                </a:solidFill>
                <a:latin typeface="Segoe UI" panose="020B0502040204020203" pitchFamily="34" charset="0"/>
                <a:cs typeface="Segoe UI" panose="020B0502040204020203" pitchFamily="34" charset="0"/>
              </a:rPr>
              <a:t>Implement a pay-per-article model for premium content, attracting occasional readers and generating additional revenue.</a:t>
            </a:r>
          </a:p>
        </p:txBody>
      </p:sp>
    </p:spTree>
    <p:extLst>
      <p:ext uri="{BB962C8B-B14F-4D97-AF65-F5344CB8AC3E}">
        <p14:creationId xmlns:p14="http://schemas.microsoft.com/office/powerpoint/2010/main" val="29018280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95FAD4A-100C-8B9D-CD16-1FF1F13F1A64}"/>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7E3E08D1-49F8-D4CF-94C8-1E91B65807D3}"/>
              </a:ext>
            </a:extLst>
          </p:cNvPr>
          <p:cNvSpPr txBox="1">
            <a:spLocks/>
          </p:cNvSpPr>
          <p:nvPr/>
        </p:nvSpPr>
        <p:spPr>
          <a:xfrm>
            <a:off x="2119653" y="3081747"/>
            <a:ext cx="7952694" cy="694506"/>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000" b="1" dirty="0">
                <a:solidFill>
                  <a:srgbClr val="EEF6FC"/>
                </a:solidFill>
                <a:latin typeface="Segoe UI" panose="020B0502040204020203" pitchFamily="34" charset="0"/>
                <a:cs typeface="Segoe UI" panose="020B0502040204020203" pitchFamily="34" charset="0"/>
              </a:rPr>
              <a:t>THANK YOU</a:t>
            </a:r>
            <a:endParaRPr lang="en-IN" sz="4000" b="1" i="1" dirty="0">
              <a:solidFill>
                <a:srgbClr val="EEF6F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507197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a:extLst>
            <a:ext uri="{FF2B5EF4-FFF2-40B4-BE49-F238E27FC236}">
              <a16:creationId xmlns:a16="http://schemas.microsoft.com/office/drawing/2014/main" id="{745927BB-9D6A-D7D4-0A73-1F48C0BFD42B}"/>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9D1D308A-2131-41FA-4225-B916D81EA0A8}"/>
              </a:ext>
            </a:extLst>
          </p:cNvPr>
          <p:cNvSpPr txBox="1">
            <a:spLocks/>
          </p:cNvSpPr>
          <p:nvPr/>
        </p:nvSpPr>
        <p:spPr>
          <a:xfrm>
            <a:off x="766763" y="971208"/>
            <a:ext cx="4125686" cy="396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EEF6FC"/>
                </a:solidFill>
                <a:latin typeface="Segoe UI" panose="020B0502040204020203" pitchFamily="34" charset="0"/>
                <a:cs typeface="Segoe UI" panose="020B0502040204020203" pitchFamily="34" charset="0"/>
              </a:rPr>
              <a:t>TABLE OF CONTENTS</a:t>
            </a:r>
          </a:p>
        </p:txBody>
      </p:sp>
      <p:sp>
        <p:nvSpPr>
          <p:cNvPr id="11" name="TextBox 10">
            <a:extLst>
              <a:ext uri="{FF2B5EF4-FFF2-40B4-BE49-F238E27FC236}">
                <a16:creationId xmlns:a16="http://schemas.microsoft.com/office/drawing/2014/main" id="{F8D6C6E3-05E8-1EC4-EFA1-772E50771B0E}"/>
              </a:ext>
            </a:extLst>
          </p:cNvPr>
          <p:cNvSpPr txBox="1"/>
          <p:nvPr/>
        </p:nvSpPr>
        <p:spPr>
          <a:xfrm>
            <a:off x="1234849" y="1497918"/>
            <a:ext cx="5372780" cy="3074303"/>
          </a:xfrm>
          <a:prstGeom prst="rect">
            <a:avLst/>
          </a:prstGeom>
          <a:noFill/>
        </p:spPr>
        <p:txBody>
          <a:bodyPr wrap="square">
            <a:spAutoFit/>
          </a:bodyPr>
          <a:lstStyle/>
          <a:p>
            <a:pPr marL="457200" indent="-457200">
              <a:lnSpc>
                <a:spcPct val="200000"/>
              </a:lnSpc>
              <a:buFont typeface="+mj-lt"/>
              <a:buAutoNum type="arabicPeriod"/>
            </a:pPr>
            <a:r>
              <a:rPr lang="en-US" sz="2000" dirty="0">
                <a:solidFill>
                  <a:schemeClr val="bg1"/>
                </a:solidFill>
                <a:latin typeface="Segoe UI" panose="020B0502040204020203" pitchFamily="34" charset="0"/>
                <a:cs typeface="Segoe UI" panose="020B0502040204020203" pitchFamily="34" charset="0"/>
              </a:rPr>
              <a:t>Problem Statement</a:t>
            </a:r>
          </a:p>
          <a:p>
            <a:pPr marL="457200" indent="-457200">
              <a:lnSpc>
                <a:spcPct val="200000"/>
              </a:lnSpc>
              <a:buFont typeface="+mj-lt"/>
              <a:buAutoNum type="arabicPeriod"/>
            </a:pPr>
            <a:r>
              <a:rPr lang="en-US" sz="2000" dirty="0">
                <a:solidFill>
                  <a:schemeClr val="bg1"/>
                </a:solidFill>
                <a:latin typeface="Segoe UI" panose="020B0502040204020203" pitchFamily="34" charset="0"/>
                <a:cs typeface="Segoe UI" panose="020B0502040204020203" pitchFamily="34" charset="0"/>
              </a:rPr>
              <a:t>Project Objective</a:t>
            </a:r>
          </a:p>
          <a:p>
            <a:pPr marL="457200" indent="-457200">
              <a:lnSpc>
                <a:spcPct val="200000"/>
              </a:lnSpc>
              <a:buFont typeface="+mj-lt"/>
              <a:buAutoNum type="arabicPeriod"/>
            </a:pPr>
            <a:r>
              <a:rPr lang="en-IN" sz="2000" dirty="0">
                <a:solidFill>
                  <a:schemeClr val="bg1"/>
                </a:solidFill>
                <a:latin typeface="Segoe UI" panose="020B0502040204020203" pitchFamily="34" charset="0"/>
                <a:cs typeface="Segoe UI" panose="020B0502040204020203" pitchFamily="34" charset="0"/>
              </a:rPr>
              <a:t>Data Sources and Methodologies</a:t>
            </a:r>
          </a:p>
          <a:p>
            <a:pPr marL="457200" indent="-457200">
              <a:lnSpc>
                <a:spcPct val="200000"/>
              </a:lnSpc>
              <a:buFont typeface="+mj-lt"/>
              <a:buAutoNum type="arabicPeriod"/>
            </a:pPr>
            <a:r>
              <a:rPr lang="en-IN" sz="2000" dirty="0">
                <a:solidFill>
                  <a:schemeClr val="bg1"/>
                </a:solidFill>
                <a:latin typeface="Segoe UI" panose="020B0502040204020203" pitchFamily="34" charset="0"/>
                <a:cs typeface="Segoe UI" panose="020B0502040204020203" pitchFamily="34" charset="0"/>
              </a:rPr>
              <a:t>Key Findings &amp; Insights</a:t>
            </a:r>
          </a:p>
          <a:p>
            <a:pPr marL="457200" indent="-457200">
              <a:lnSpc>
                <a:spcPct val="200000"/>
              </a:lnSpc>
              <a:buFont typeface="+mj-lt"/>
              <a:buAutoNum type="arabicPeriod"/>
            </a:pPr>
            <a:r>
              <a:rPr lang="en-IN" sz="2000" dirty="0">
                <a:solidFill>
                  <a:schemeClr val="bg1"/>
                </a:solidFill>
                <a:latin typeface="Segoe UI" panose="020B0502040204020203" pitchFamily="34" charset="0"/>
                <a:cs typeface="Segoe UI" panose="020B0502040204020203" pitchFamily="34" charset="0"/>
              </a:rPr>
              <a:t>Recommendations</a:t>
            </a:r>
          </a:p>
        </p:txBody>
      </p:sp>
    </p:spTree>
    <p:extLst>
      <p:ext uri="{BB962C8B-B14F-4D97-AF65-F5344CB8AC3E}">
        <p14:creationId xmlns:p14="http://schemas.microsoft.com/office/powerpoint/2010/main" val="27238314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249E49C9-D7B8-9BAD-3930-6339DD8332A2}"/>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2CB870F0-CAED-5F56-CB72-905F39466FE3}"/>
              </a:ext>
            </a:extLst>
          </p:cNvPr>
          <p:cNvSpPr txBox="1">
            <a:spLocks/>
          </p:cNvSpPr>
          <p:nvPr/>
        </p:nvSpPr>
        <p:spPr>
          <a:xfrm>
            <a:off x="4033157" y="1406637"/>
            <a:ext cx="4125686" cy="396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EEF6FC"/>
                </a:solidFill>
                <a:latin typeface="Segoe UI" panose="020B0502040204020203" pitchFamily="34" charset="0"/>
                <a:cs typeface="Segoe UI" panose="020B0502040204020203" pitchFamily="34" charset="0"/>
              </a:rPr>
              <a:t>PROBLEM STATEMENT</a:t>
            </a:r>
          </a:p>
        </p:txBody>
      </p:sp>
      <p:sp>
        <p:nvSpPr>
          <p:cNvPr id="11" name="TextBox 10">
            <a:extLst>
              <a:ext uri="{FF2B5EF4-FFF2-40B4-BE49-F238E27FC236}">
                <a16:creationId xmlns:a16="http://schemas.microsoft.com/office/drawing/2014/main" id="{D8AF5B94-4842-9637-0345-4E76D9DFFA96}"/>
              </a:ext>
            </a:extLst>
          </p:cNvPr>
          <p:cNvSpPr txBox="1"/>
          <p:nvPr/>
        </p:nvSpPr>
        <p:spPr>
          <a:xfrm>
            <a:off x="748053" y="1911574"/>
            <a:ext cx="10695894" cy="2554545"/>
          </a:xfrm>
          <a:prstGeom prst="rect">
            <a:avLst/>
          </a:prstGeom>
          <a:noFill/>
        </p:spPr>
        <p:txBody>
          <a:bodyPr wrap="square">
            <a:spAutoFit/>
          </a:bodyPr>
          <a:lstStyle/>
          <a:p>
            <a:pPr algn="ctr"/>
            <a:r>
              <a:rPr lang="en-US" sz="2000" b="1" dirty="0">
                <a:solidFill>
                  <a:schemeClr val="bg1"/>
                </a:solidFill>
                <a:latin typeface="Segoe UI" panose="020B0502040204020203" pitchFamily="34" charset="0"/>
                <a:cs typeface="Segoe UI" panose="020B0502040204020203" pitchFamily="34" charset="0"/>
              </a:rPr>
              <a:t>Bharat Herald</a:t>
            </a:r>
            <a:r>
              <a:rPr lang="en-US" sz="2000" dirty="0">
                <a:solidFill>
                  <a:schemeClr val="bg1"/>
                </a:solidFill>
                <a:latin typeface="Segoe UI" panose="020B0502040204020203" pitchFamily="34" charset="0"/>
                <a:cs typeface="Segoe UI" panose="020B0502040204020203" pitchFamily="34" charset="0"/>
              </a:rPr>
              <a:t>, a 70-year-old legacy newspaper operating across five Indian states, is facing an existential crisis. Print circulation has plunged from 1.2 million to under 560,000 (2019–2024), as mobile-first rivals like </a:t>
            </a:r>
            <a:r>
              <a:rPr lang="en-US" sz="2000" dirty="0" err="1">
                <a:solidFill>
                  <a:schemeClr val="bg1"/>
                </a:solidFill>
                <a:latin typeface="Segoe UI" panose="020B0502040204020203" pitchFamily="34" charset="0"/>
                <a:cs typeface="Segoe UI" panose="020B0502040204020203" pitchFamily="34" charset="0"/>
              </a:rPr>
              <a:t>DigiHindi</a:t>
            </a:r>
            <a:r>
              <a:rPr lang="en-US" sz="2000" dirty="0">
                <a:solidFill>
                  <a:schemeClr val="bg1"/>
                </a:solidFill>
                <a:latin typeface="Segoe UI" panose="020B0502040204020203" pitchFamily="34" charset="0"/>
                <a:cs typeface="Segoe UI" panose="020B0502040204020203" pitchFamily="34" charset="0"/>
              </a:rPr>
              <a:t> Post and </a:t>
            </a:r>
            <a:r>
              <a:rPr lang="en-US" sz="2000" dirty="0" err="1">
                <a:solidFill>
                  <a:schemeClr val="bg1"/>
                </a:solidFill>
                <a:latin typeface="Segoe UI" panose="020B0502040204020203" pitchFamily="34" charset="0"/>
                <a:cs typeface="Segoe UI" panose="020B0502040204020203" pitchFamily="34" charset="0"/>
              </a:rPr>
              <a:t>InShorts</a:t>
            </a:r>
            <a:r>
              <a:rPr lang="en-US" sz="2000" dirty="0">
                <a:solidFill>
                  <a:schemeClr val="bg1"/>
                </a:solidFill>
                <a:latin typeface="Segoe UI" panose="020B0502040204020203" pitchFamily="34" charset="0"/>
                <a:cs typeface="Segoe UI" panose="020B0502040204020203" pitchFamily="34" charset="0"/>
              </a:rPr>
              <a:t> captured digital audience's post-pandemic.</a:t>
            </a:r>
          </a:p>
          <a:p>
            <a:pPr algn="ctr"/>
            <a:r>
              <a:rPr lang="en-US" sz="2000" dirty="0">
                <a:solidFill>
                  <a:schemeClr val="bg1"/>
                </a:solidFill>
                <a:latin typeface="Segoe UI" panose="020B0502040204020203" pitchFamily="34" charset="0"/>
                <a:cs typeface="Segoe UI" panose="020B0502040204020203" pitchFamily="34" charset="0"/>
              </a:rPr>
              <a:t>A failed 2021 e-paper pilot, marked by poor mobile UX and financial losses, eroded advertiser trust, delayed vendor payments, and led to bureau closures. With over 60 layoffs and a fiscal crisis revealed by internal audits, Bharat Herald must now embrace a data-driven digital strategy - or risk becoming obsolete.</a:t>
            </a:r>
          </a:p>
        </p:txBody>
      </p:sp>
    </p:spTree>
    <p:extLst>
      <p:ext uri="{BB962C8B-B14F-4D97-AF65-F5344CB8AC3E}">
        <p14:creationId xmlns:p14="http://schemas.microsoft.com/office/powerpoint/2010/main" val="24650729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4BD7954F-A75B-39F7-98A0-2E7804F51572}"/>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5D4DB386-A736-E82D-009E-3B9DF7A3C729}"/>
              </a:ext>
            </a:extLst>
          </p:cNvPr>
          <p:cNvSpPr txBox="1">
            <a:spLocks/>
          </p:cNvSpPr>
          <p:nvPr/>
        </p:nvSpPr>
        <p:spPr>
          <a:xfrm>
            <a:off x="4033157" y="1903114"/>
            <a:ext cx="4125686" cy="396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EEF6FC"/>
                </a:solidFill>
                <a:latin typeface="Segoe UI" panose="020B0502040204020203" pitchFamily="34" charset="0"/>
                <a:cs typeface="Segoe UI" panose="020B0502040204020203" pitchFamily="34" charset="0"/>
              </a:rPr>
              <a:t>PROJECT OBJECTIVE</a:t>
            </a:r>
          </a:p>
        </p:txBody>
      </p:sp>
      <p:sp>
        <p:nvSpPr>
          <p:cNvPr id="11" name="TextBox 10">
            <a:extLst>
              <a:ext uri="{FF2B5EF4-FFF2-40B4-BE49-F238E27FC236}">
                <a16:creationId xmlns:a16="http://schemas.microsoft.com/office/drawing/2014/main" id="{6DE35B79-503E-796E-D018-80879FF50A63}"/>
              </a:ext>
            </a:extLst>
          </p:cNvPr>
          <p:cNvSpPr txBox="1"/>
          <p:nvPr/>
        </p:nvSpPr>
        <p:spPr>
          <a:xfrm>
            <a:off x="1488281" y="2408052"/>
            <a:ext cx="9484518" cy="1323439"/>
          </a:xfrm>
          <a:prstGeom prst="rect">
            <a:avLst/>
          </a:prstGeom>
          <a:noFill/>
        </p:spPr>
        <p:txBody>
          <a:bodyPr wrap="square">
            <a:spAutoFit/>
          </a:bodyPr>
          <a:lstStyle/>
          <a:p>
            <a:pPr algn="ctr"/>
            <a:r>
              <a:rPr lang="en-US" sz="2000" dirty="0">
                <a:solidFill>
                  <a:schemeClr val="bg1"/>
                </a:solidFill>
                <a:latin typeface="Segoe UI" panose="020B0502040204020203" pitchFamily="34" charset="0"/>
                <a:cs typeface="Segoe UI" panose="020B0502040204020203" pitchFamily="34" charset="0"/>
              </a:rPr>
              <a:t>To assess Bharat Herald’s operational and financial decline from 2019–2024, quantify key challenges - including print ad revenue loss and digital pilot failure - evaluate recovery opportunities in mobile and regional markets, and recommend a phased, data-driven roadmap for digital transformation.</a:t>
            </a:r>
          </a:p>
        </p:txBody>
      </p:sp>
    </p:spTree>
    <p:extLst>
      <p:ext uri="{BB962C8B-B14F-4D97-AF65-F5344CB8AC3E}">
        <p14:creationId xmlns:p14="http://schemas.microsoft.com/office/powerpoint/2010/main" val="75606887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DB474AD-0C0C-78BC-2839-BFC5E2179248}"/>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482CDB66-9EE6-A0CF-191E-511C091B7311}"/>
              </a:ext>
            </a:extLst>
          </p:cNvPr>
          <p:cNvSpPr txBox="1">
            <a:spLocks/>
          </p:cNvSpPr>
          <p:nvPr/>
        </p:nvSpPr>
        <p:spPr>
          <a:xfrm>
            <a:off x="799420" y="720837"/>
            <a:ext cx="4795837" cy="498363"/>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IN" b="1" dirty="0">
                <a:solidFill>
                  <a:srgbClr val="EEF6FC"/>
                </a:solidFill>
              </a:rPr>
              <a:t>DATA SOURCES &amp; METHODOLOGIES </a:t>
            </a:r>
            <a:endParaRPr lang="en-IN" b="1" dirty="0">
              <a:solidFill>
                <a:srgbClr val="EEF6FC"/>
              </a:solidFill>
              <a:latin typeface="Segoe UI" panose="020B0502040204020203" pitchFamily="34" charset="0"/>
              <a:cs typeface="Segoe UI" panose="020B0502040204020203" pitchFamily="34" charset="0"/>
            </a:endParaRPr>
          </a:p>
        </p:txBody>
      </p:sp>
      <p:sp>
        <p:nvSpPr>
          <p:cNvPr id="2" name="TextBox 1">
            <a:extLst>
              <a:ext uri="{FF2B5EF4-FFF2-40B4-BE49-F238E27FC236}">
                <a16:creationId xmlns:a16="http://schemas.microsoft.com/office/drawing/2014/main" id="{C64E59A2-6EF8-4AB2-2E6F-C71482D7D9BA}"/>
              </a:ext>
            </a:extLst>
          </p:cNvPr>
          <p:cNvSpPr txBox="1"/>
          <p:nvPr/>
        </p:nvSpPr>
        <p:spPr>
          <a:xfrm>
            <a:off x="799420" y="1219200"/>
            <a:ext cx="10401980" cy="3323987"/>
          </a:xfrm>
          <a:prstGeom prst="rect">
            <a:avLst/>
          </a:prstGeom>
          <a:noFill/>
        </p:spPr>
        <p:txBody>
          <a:bodyPr wrap="square">
            <a:spAutoFit/>
          </a:bodyPr>
          <a:lstStyle/>
          <a:p>
            <a:r>
              <a:rPr lang="en-IN" sz="2000" dirty="0">
                <a:solidFill>
                  <a:srgbClr val="EEF6FC"/>
                </a:solidFill>
                <a:latin typeface="Segoe UI" panose="020B0502040204020203" pitchFamily="34" charset="0"/>
                <a:cs typeface="Segoe UI" panose="020B0502040204020203" pitchFamily="34" charset="0"/>
              </a:rPr>
              <a:t>📊 </a:t>
            </a:r>
            <a:r>
              <a:rPr lang="en-IN" sz="2000" b="1" dirty="0">
                <a:solidFill>
                  <a:srgbClr val="EEF6FC"/>
                </a:solidFill>
                <a:latin typeface="Segoe UI" panose="020B0502040204020203" pitchFamily="34" charset="0"/>
                <a:cs typeface="Segoe UI" panose="020B0502040204020203" pitchFamily="34" charset="0"/>
              </a:rPr>
              <a:t>Data Sources</a:t>
            </a:r>
          </a:p>
          <a:p>
            <a:pPr marL="800100" lvl="1" indent="-342900">
              <a:lnSpc>
                <a:spcPct val="150000"/>
              </a:lnSpc>
              <a:buFont typeface="Wingdings" panose="05000000000000000000" pitchFamily="2" charset="2"/>
              <a:buChar char="ü"/>
            </a:pPr>
            <a:r>
              <a:rPr lang="en-IN" sz="2000" i="1" dirty="0">
                <a:solidFill>
                  <a:srgbClr val="EEF6FC"/>
                </a:solidFill>
                <a:latin typeface="Segoe UI" panose="020B0502040204020203" pitchFamily="34" charset="0"/>
                <a:cs typeface="Segoe UI" panose="020B0502040204020203" pitchFamily="34" charset="0"/>
              </a:rPr>
              <a:t>6 CSV files of </a:t>
            </a:r>
            <a:r>
              <a:rPr lang="en-IN" sz="2000" i="1" dirty="0" err="1">
                <a:solidFill>
                  <a:srgbClr val="EEF6FC"/>
                </a:solidFill>
                <a:latin typeface="Segoe UI" panose="020B0502040204020203" pitchFamily="34" charset="0"/>
                <a:cs typeface="Segoe UI" panose="020B0502040204020203" pitchFamily="34" charset="0"/>
              </a:rPr>
              <a:t>dim_ad_category</a:t>
            </a:r>
            <a:r>
              <a:rPr lang="en-IN" sz="2000" i="1" dirty="0">
                <a:solidFill>
                  <a:srgbClr val="EEF6FC"/>
                </a:solidFill>
                <a:latin typeface="Segoe UI" panose="020B0502040204020203" pitchFamily="34" charset="0"/>
                <a:cs typeface="Segoe UI" panose="020B0502040204020203" pitchFamily="34" charset="0"/>
              </a:rPr>
              <a:t>, </a:t>
            </a:r>
            <a:r>
              <a:rPr lang="en-IN" sz="2000" i="1" dirty="0" err="1">
                <a:solidFill>
                  <a:srgbClr val="EEF6FC"/>
                </a:solidFill>
                <a:latin typeface="Segoe UI" panose="020B0502040204020203" pitchFamily="34" charset="0"/>
                <a:cs typeface="Segoe UI" panose="020B0502040204020203" pitchFamily="34" charset="0"/>
              </a:rPr>
              <a:t>dim_city</a:t>
            </a:r>
            <a:r>
              <a:rPr lang="en-IN" sz="2000" i="1" dirty="0">
                <a:solidFill>
                  <a:srgbClr val="EEF6FC"/>
                </a:solidFill>
                <a:latin typeface="Segoe UI" panose="020B0502040204020203" pitchFamily="34" charset="0"/>
                <a:cs typeface="Segoe UI" panose="020B0502040204020203" pitchFamily="34" charset="0"/>
              </a:rPr>
              <a:t>, </a:t>
            </a:r>
            <a:r>
              <a:rPr lang="en-IN" sz="2000" i="1" dirty="0" err="1">
                <a:solidFill>
                  <a:srgbClr val="EEF6FC"/>
                </a:solidFill>
                <a:latin typeface="Segoe UI" panose="020B0502040204020203" pitchFamily="34" charset="0"/>
                <a:cs typeface="Segoe UI" panose="020B0502040204020203" pitchFamily="34" charset="0"/>
              </a:rPr>
              <a:t>fact_ad_revenue</a:t>
            </a:r>
            <a:r>
              <a:rPr lang="en-IN" sz="2000" i="1" dirty="0">
                <a:solidFill>
                  <a:srgbClr val="EEF6FC"/>
                </a:solidFill>
                <a:latin typeface="Segoe UI" panose="020B0502040204020203" pitchFamily="34" charset="0"/>
                <a:cs typeface="Segoe UI" panose="020B0502040204020203" pitchFamily="34" charset="0"/>
              </a:rPr>
              <a:t>, </a:t>
            </a:r>
            <a:r>
              <a:rPr lang="en-IN" sz="2000" i="1" dirty="0" err="1">
                <a:solidFill>
                  <a:srgbClr val="EEF6FC"/>
                </a:solidFill>
                <a:latin typeface="Segoe UI" panose="020B0502040204020203" pitchFamily="34" charset="0"/>
                <a:cs typeface="Segoe UI" panose="020B0502040204020203" pitchFamily="34" charset="0"/>
              </a:rPr>
              <a:t>fact_city_readiness</a:t>
            </a:r>
            <a:r>
              <a:rPr lang="en-IN" sz="2000" i="1" dirty="0">
                <a:solidFill>
                  <a:srgbClr val="EEF6FC"/>
                </a:solidFill>
                <a:latin typeface="Segoe UI" panose="020B0502040204020203" pitchFamily="34" charset="0"/>
                <a:cs typeface="Segoe UI" panose="020B0502040204020203" pitchFamily="34" charset="0"/>
              </a:rPr>
              <a:t>, </a:t>
            </a:r>
            <a:r>
              <a:rPr lang="en-IN" sz="2000" i="1" dirty="0" err="1">
                <a:solidFill>
                  <a:srgbClr val="EEF6FC"/>
                </a:solidFill>
                <a:latin typeface="Segoe UI" panose="020B0502040204020203" pitchFamily="34" charset="0"/>
                <a:cs typeface="Segoe UI" panose="020B0502040204020203" pitchFamily="34" charset="0"/>
              </a:rPr>
              <a:t>fact_digital_pilot</a:t>
            </a:r>
            <a:r>
              <a:rPr lang="en-IN" sz="2000" i="1" dirty="0">
                <a:solidFill>
                  <a:srgbClr val="EEF6FC"/>
                </a:solidFill>
                <a:latin typeface="Segoe UI" panose="020B0502040204020203" pitchFamily="34" charset="0"/>
                <a:cs typeface="Segoe UI" panose="020B0502040204020203" pitchFamily="34" charset="0"/>
              </a:rPr>
              <a:t> and </a:t>
            </a:r>
            <a:r>
              <a:rPr lang="en-IN" sz="2000" i="1" dirty="0" err="1">
                <a:solidFill>
                  <a:srgbClr val="EEF6FC"/>
                </a:solidFill>
                <a:latin typeface="Segoe UI" panose="020B0502040204020203" pitchFamily="34" charset="0"/>
                <a:cs typeface="Segoe UI" panose="020B0502040204020203" pitchFamily="34" charset="0"/>
              </a:rPr>
              <a:t>fact_print_sales</a:t>
            </a:r>
            <a:r>
              <a:rPr lang="en-IN" sz="2000" i="1" dirty="0">
                <a:solidFill>
                  <a:srgbClr val="EEF6FC"/>
                </a:solidFill>
                <a:latin typeface="Segoe UI" panose="020B0502040204020203" pitchFamily="34" charset="0"/>
                <a:cs typeface="Segoe UI" panose="020B0502040204020203" pitchFamily="34" charset="0"/>
              </a:rPr>
              <a:t>. </a:t>
            </a:r>
          </a:p>
          <a:p>
            <a:pPr marL="800100" lvl="1" indent="-342900">
              <a:lnSpc>
                <a:spcPct val="150000"/>
              </a:lnSpc>
              <a:buFont typeface="Wingdings" panose="05000000000000000000" pitchFamily="2" charset="2"/>
              <a:buChar char="ü"/>
            </a:pPr>
            <a:endParaRPr lang="en-IN" sz="2000" b="1" i="1" dirty="0">
              <a:solidFill>
                <a:srgbClr val="EEF6FC"/>
              </a:solidFill>
              <a:latin typeface="Segoe UI" panose="020B0502040204020203" pitchFamily="34" charset="0"/>
              <a:cs typeface="Segoe UI" panose="020B0502040204020203" pitchFamily="34" charset="0"/>
            </a:endParaRPr>
          </a:p>
          <a:p>
            <a:r>
              <a:rPr lang="en-IN" sz="2000" b="1" dirty="0">
                <a:solidFill>
                  <a:srgbClr val="EEF6FC"/>
                </a:solidFill>
                <a:latin typeface="Segoe UI" panose="020B0502040204020203" pitchFamily="34" charset="0"/>
                <a:cs typeface="Segoe UI" panose="020B0502040204020203" pitchFamily="34" charset="0"/>
              </a:rPr>
              <a:t>⚙️ Methodology and Tools</a:t>
            </a:r>
            <a:endParaRPr lang="en-US" sz="2000" b="1" i="1" dirty="0">
              <a:solidFill>
                <a:srgbClr val="EEF6FC"/>
              </a:solidFill>
              <a:latin typeface="Segoe UI" panose="020B0502040204020203" pitchFamily="34" charset="0"/>
              <a:cs typeface="Segoe UI" panose="020B0502040204020203" pitchFamily="34" charset="0"/>
            </a:endParaRPr>
          </a:p>
          <a:p>
            <a:pPr marL="800100" lvl="1" indent="-342900">
              <a:lnSpc>
                <a:spcPct val="150000"/>
              </a:lnSpc>
              <a:buFont typeface="Wingdings" panose="05000000000000000000" pitchFamily="2" charset="2"/>
              <a:buChar char="ü"/>
            </a:pPr>
            <a:r>
              <a:rPr lang="en-IN" sz="2000" dirty="0">
                <a:solidFill>
                  <a:srgbClr val="EEF6FC"/>
                </a:solidFill>
                <a:latin typeface="Segoe UI" panose="020B0502040204020203" pitchFamily="34" charset="0"/>
                <a:cs typeface="Segoe UI" panose="020B0502040204020203" pitchFamily="34" charset="0"/>
              </a:rPr>
              <a:t>Tools : Python, MySQL and Power BI</a:t>
            </a:r>
          </a:p>
          <a:p>
            <a:pPr marL="800100" lvl="1" indent="-342900">
              <a:lnSpc>
                <a:spcPct val="150000"/>
              </a:lnSpc>
              <a:buFont typeface="Wingdings" panose="05000000000000000000" pitchFamily="2" charset="2"/>
              <a:buChar char="ü"/>
            </a:pPr>
            <a:r>
              <a:rPr lang="en-IN" sz="2000" dirty="0">
                <a:solidFill>
                  <a:srgbClr val="EEF6FC"/>
                </a:solidFill>
                <a:latin typeface="Segoe UI" panose="020B0502040204020203" pitchFamily="34" charset="0"/>
                <a:cs typeface="Segoe UI" panose="020B0502040204020203" pitchFamily="34" charset="0"/>
              </a:rPr>
              <a:t>Techniques – Data cleaning, Visualizing key metrics, KPI tracking. </a:t>
            </a:r>
            <a:endParaRPr lang="en-US" sz="2000" dirty="0">
              <a:solidFill>
                <a:srgbClr val="EEF6FC"/>
              </a:solidFill>
              <a:latin typeface="Segoe UI" panose="020B0502040204020203" pitchFamily="34" charset="0"/>
              <a:cs typeface="Segoe UI" panose="020B0502040204020203" pitchFamily="34" charset="0"/>
            </a:endParaRPr>
          </a:p>
          <a:p>
            <a:pPr algn="ctr"/>
            <a:endParaRPr lang="en-IN" sz="2000" dirty="0">
              <a:solidFill>
                <a:srgbClr val="EEF6FC"/>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9714205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FFEA448E-E90B-1650-2A65-E786249BC472}"/>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740D4FBA-8633-3C9C-3D92-742BF6184675}"/>
              </a:ext>
            </a:extLst>
          </p:cNvPr>
          <p:cNvSpPr txBox="1">
            <a:spLocks/>
          </p:cNvSpPr>
          <p:nvPr/>
        </p:nvSpPr>
        <p:spPr>
          <a:xfrm>
            <a:off x="593272" y="662142"/>
            <a:ext cx="4125686" cy="396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EEF6FC"/>
                </a:solidFill>
                <a:latin typeface="Segoe UI" panose="020B0502040204020203" pitchFamily="34" charset="0"/>
                <a:cs typeface="Segoe UI" panose="020B0502040204020203" pitchFamily="34" charset="0"/>
              </a:rPr>
              <a:t>KEY FINDINGS / INSIGHTS</a:t>
            </a:r>
          </a:p>
        </p:txBody>
      </p:sp>
      <p:sp>
        <p:nvSpPr>
          <p:cNvPr id="11" name="TextBox 10">
            <a:extLst>
              <a:ext uri="{FF2B5EF4-FFF2-40B4-BE49-F238E27FC236}">
                <a16:creationId xmlns:a16="http://schemas.microsoft.com/office/drawing/2014/main" id="{8598A7C2-2926-5375-194F-7701B9D8836C}"/>
              </a:ext>
            </a:extLst>
          </p:cNvPr>
          <p:cNvSpPr txBox="1"/>
          <p:nvPr/>
        </p:nvSpPr>
        <p:spPr>
          <a:xfrm>
            <a:off x="737167" y="1058222"/>
            <a:ext cx="10518662" cy="1420004"/>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US" sz="2000" dirty="0">
                <a:solidFill>
                  <a:schemeClr val="bg1"/>
                </a:solidFill>
                <a:latin typeface="Segoe UI" panose="020B0502040204020203" pitchFamily="34" charset="0"/>
                <a:cs typeface="Segoe UI" panose="020B0502040204020203" pitchFamily="34" charset="0"/>
              </a:rPr>
              <a:t>Despite a decline in copies printed and net circulation, advertising revenue continues to trend upward - a promising indicator of growing advertiser confidence.</a:t>
            </a:r>
          </a:p>
          <a:p>
            <a:pPr marL="342900" indent="-342900">
              <a:lnSpc>
                <a:spcPct val="150000"/>
              </a:lnSpc>
              <a:buFont typeface="Wingdings" panose="05000000000000000000" pitchFamily="2" charset="2"/>
              <a:buChar char="ü"/>
            </a:pPr>
            <a:r>
              <a:rPr lang="en-US" sz="2000" dirty="0">
                <a:solidFill>
                  <a:schemeClr val="bg1"/>
                </a:solidFill>
                <a:latin typeface="Segoe UI" panose="020B0502040204020203" pitchFamily="34" charset="0"/>
                <a:cs typeface="Segoe UI" panose="020B0502040204020203" pitchFamily="34" charset="0"/>
              </a:rPr>
              <a:t>Ad revenue is well-diversified, with nearly all categories contributing substantial shares.</a:t>
            </a:r>
          </a:p>
        </p:txBody>
      </p:sp>
      <p:pic>
        <p:nvPicPr>
          <p:cNvPr id="8" name="Picture 7">
            <a:extLst>
              <a:ext uri="{FF2B5EF4-FFF2-40B4-BE49-F238E27FC236}">
                <a16:creationId xmlns:a16="http://schemas.microsoft.com/office/drawing/2014/main" id="{9AB04056-CF53-044D-B794-CD3E833D4C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1236" y="2795320"/>
            <a:ext cx="6242327" cy="3509369"/>
          </a:xfrm>
          <a:prstGeom prst="rect">
            <a:avLst/>
          </a:prstGeom>
        </p:spPr>
      </p:pic>
      <p:pic>
        <p:nvPicPr>
          <p:cNvPr id="3" name="Picture 2">
            <a:extLst>
              <a:ext uri="{FF2B5EF4-FFF2-40B4-BE49-F238E27FC236}">
                <a16:creationId xmlns:a16="http://schemas.microsoft.com/office/drawing/2014/main" id="{5E873E1F-638E-5D04-5C87-2FA6AF95A65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29179" y="2795320"/>
            <a:ext cx="3465392" cy="3507652"/>
          </a:xfrm>
          <a:prstGeom prst="rect">
            <a:avLst/>
          </a:prstGeom>
        </p:spPr>
      </p:pic>
    </p:spTree>
    <p:extLst>
      <p:ext uri="{BB962C8B-B14F-4D97-AF65-F5344CB8AC3E}">
        <p14:creationId xmlns:p14="http://schemas.microsoft.com/office/powerpoint/2010/main" val="38460932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845A6DEA-2A45-3432-084C-978D25045594}"/>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4878E38C-4F5E-DDEB-42B7-59F327CC81FE}"/>
              </a:ext>
            </a:extLst>
          </p:cNvPr>
          <p:cNvSpPr txBox="1">
            <a:spLocks/>
          </p:cNvSpPr>
          <p:nvPr/>
        </p:nvSpPr>
        <p:spPr>
          <a:xfrm>
            <a:off x="593272" y="662142"/>
            <a:ext cx="4125686" cy="396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EEF6FC"/>
                </a:solidFill>
                <a:latin typeface="Segoe UI" panose="020B0502040204020203" pitchFamily="34" charset="0"/>
                <a:cs typeface="Segoe UI" panose="020B0502040204020203" pitchFamily="34" charset="0"/>
              </a:rPr>
              <a:t>KEY FINDINGS / INSIGHTS</a:t>
            </a:r>
          </a:p>
        </p:txBody>
      </p:sp>
      <p:sp>
        <p:nvSpPr>
          <p:cNvPr id="11" name="TextBox 10">
            <a:extLst>
              <a:ext uri="{FF2B5EF4-FFF2-40B4-BE49-F238E27FC236}">
                <a16:creationId xmlns:a16="http://schemas.microsoft.com/office/drawing/2014/main" id="{B9BA43A5-F4CC-629F-42F6-30268DA9F9CD}"/>
              </a:ext>
            </a:extLst>
          </p:cNvPr>
          <p:cNvSpPr txBox="1"/>
          <p:nvPr/>
        </p:nvSpPr>
        <p:spPr>
          <a:xfrm>
            <a:off x="737166" y="1058222"/>
            <a:ext cx="10861561" cy="1420004"/>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US" sz="2000" dirty="0">
                <a:solidFill>
                  <a:schemeClr val="bg1"/>
                </a:solidFill>
                <a:latin typeface="Segoe UI" panose="020B0502040204020203" pitchFamily="34" charset="0"/>
                <a:cs typeface="Segoe UI" panose="020B0502040204020203" pitchFamily="34" charset="0"/>
              </a:rPr>
              <a:t>Some cities generated higher ad revenue despite lower net circulation. These high-performing cities should be prioritized to increase circulation and further maximize revenue potential.</a:t>
            </a:r>
          </a:p>
        </p:txBody>
      </p:sp>
      <p:pic>
        <p:nvPicPr>
          <p:cNvPr id="3" name="Picture 2">
            <a:extLst>
              <a:ext uri="{FF2B5EF4-FFF2-40B4-BE49-F238E27FC236}">
                <a16:creationId xmlns:a16="http://schemas.microsoft.com/office/drawing/2014/main" id="{14D0F02D-7FEA-AD23-9BC1-A7AF648770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24640" y="2874306"/>
            <a:ext cx="7742720" cy="2689713"/>
          </a:xfrm>
          <a:prstGeom prst="rect">
            <a:avLst/>
          </a:prstGeom>
        </p:spPr>
      </p:pic>
    </p:spTree>
    <p:extLst>
      <p:ext uri="{BB962C8B-B14F-4D97-AF65-F5344CB8AC3E}">
        <p14:creationId xmlns:p14="http://schemas.microsoft.com/office/powerpoint/2010/main" val="586498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05D92D1C-8B1A-196A-84D6-C808F0FB8C03}"/>
            </a:ext>
          </a:extLst>
        </p:cNvPr>
        <p:cNvGrpSpPr/>
        <p:nvPr/>
      </p:nvGrpSpPr>
      <p:grpSpPr>
        <a:xfrm>
          <a:off x="0" y="0"/>
          <a:ext cx="0" cy="0"/>
          <a:chOff x="0" y="0"/>
          <a:chExt cx="0" cy="0"/>
        </a:xfrm>
      </p:grpSpPr>
      <p:sp>
        <p:nvSpPr>
          <p:cNvPr id="4" name="Subtitle 2">
            <a:extLst>
              <a:ext uri="{FF2B5EF4-FFF2-40B4-BE49-F238E27FC236}">
                <a16:creationId xmlns:a16="http://schemas.microsoft.com/office/drawing/2014/main" id="{3F33D2B3-9DC4-EF8B-7302-93A8CDEE6C6A}"/>
              </a:ext>
            </a:extLst>
          </p:cNvPr>
          <p:cNvSpPr txBox="1">
            <a:spLocks/>
          </p:cNvSpPr>
          <p:nvPr/>
        </p:nvSpPr>
        <p:spPr>
          <a:xfrm>
            <a:off x="593272" y="662142"/>
            <a:ext cx="4125686" cy="396080"/>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b="1" dirty="0">
                <a:solidFill>
                  <a:srgbClr val="EEF6FC"/>
                </a:solidFill>
                <a:latin typeface="Segoe UI" panose="020B0502040204020203" pitchFamily="34" charset="0"/>
                <a:cs typeface="Segoe UI" panose="020B0502040204020203" pitchFamily="34" charset="0"/>
              </a:rPr>
              <a:t>KEY FINDINGS / INSIGHTS</a:t>
            </a:r>
          </a:p>
        </p:txBody>
      </p:sp>
      <p:sp>
        <p:nvSpPr>
          <p:cNvPr id="11" name="TextBox 10">
            <a:extLst>
              <a:ext uri="{FF2B5EF4-FFF2-40B4-BE49-F238E27FC236}">
                <a16:creationId xmlns:a16="http://schemas.microsoft.com/office/drawing/2014/main" id="{4955B9CC-78F4-F8DA-F876-2C8E050217A6}"/>
              </a:ext>
            </a:extLst>
          </p:cNvPr>
          <p:cNvSpPr txBox="1"/>
          <p:nvPr/>
        </p:nvSpPr>
        <p:spPr>
          <a:xfrm>
            <a:off x="737166" y="1058222"/>
            <a:ext cx="10861561" cy="2343334"/>
          </a:xfrm>
          <a:prstGeom prst="rect">
            <a:avLst/>
          </a:prstGeom>
          <a:noFill/>
        </p:spPr>
        <p:txBody>
          <a:bodyPr wrap="square">
            <a:spAutoFit/>
          </a:bodyPr>
          <a:lstStyle/>
          <a:p>
            <a:pPr marL="342900" indent="-342900">
              <a:lnSpc>
                <a:spcPct val="150000"/>
              </a:lnSpc>
              <a:buFont typeface="Wingdings" panose="05000000000000000000" pitchFamily="2" charset="2"/>
              <a:buChar char="ü"/>
            </a:pPr>
            <a:r>
              <a:rPr lang="en-US" sz="2000" dirty="0">
                <a:solidFill>
                  <a:schemeClr val="bg1"/>
                </a:solidFill>
                <a:latin typeface="Segoe UI" panose="020B0502040204020203" pitchFamily="34" charset="0"/>
                <a:cs typeface="Segoe UI" panose="020B0502040204020203" pitchFamily="34" charset="0"/>
              </a:rPr>
              <a:t>The 2021 digital pilot largely failed - while a few cities showed promise, most exhibited engagement rates below their digital readiness levels</a:t>
            </a:r>
          </a:p>
          <a:p>
            <a:pPr marL="342900" indent="-342900">
              <a:lnSpc>
                <a:spcPct val="150000"/>
              </a:lnSpc>
              <a:buFont typeface="Wingdings" panose="05000000000000000000" pitchFamily="2" charset="2"/>
              <a:buChar char="ü"/>
            </a:pPr>
            <a:r>
              <a:rPr lang="en-US" sz="2000" dirty="0">
                <a:solidFill>
                  <a:schemeClr val="bg1"/>
                </a:solidFill>
                <a:latin typeface="Segoe UI" panose="020B0502040204020203" pitchFamily="34" charset="0"/>
                <a:cs typeface="Segoe UI" panose="020B0502040204020203" pitchFamily="34" charset="0"/>
              </a:rPr>
              <a:t>By platform, the mobile app shows positive signs, reaching </a:t>
            </a:r>
            <a:r>
              <a:rPr lang="en-US" sz="2000" b="1" dirty="0">
                <a:solidFill>
                  <a:schemeClr val="bg1"/>
                </a:solidFill>
                <a:latin typeface="Segoe UI" panose="020B0502040204020203" pitchFamily="34" charset="0"/>
                <a:cs typeface="Segoe UI" panose="020B0502040204020203" pitchFamily="34" charset="0"/>
              </a:rPr>
              <a:t>27.44% of users</a:t>
            </a:r>
            <a:r>
              <a:rPr lang="en-US" sz="2000" dirty="0">
                <a:solidFill>
                  <a:schemeClr val="bg1"/>
                </a:solidFill>
                <a:latin typeface="Segoe UI" panose="020B0502040204020203" pitchFamily="34" charset="0"/>
                <a:cs typeface="Segoe UI" panose="020B0502040204020203" pitchFamily="34" charset="0"/>
              </a:rPr>
              <a:t> with </a:t>
            </a:r>
            <a:r>
              <a:rPr lang="en-US" sz="2000" b="1" dirty="0">
                <a:solidFill>
                  <a:schemeClr val="bg1"/>
                </a:solidFill>
                <a:latin typeface="Segoe UI" panose="020B0502040204020203" pitchFamily="34" charset="0"/>
                <a:cs typeface="Segoe UI" panose="020B0502040204020203" pitchFamily="34" charset="0"/>
              </a:rPr>
              <a:t>30.61% accessing or downloading content</a:t>
            </a:r>
            <a:r>
              <a:rPr lang="en-US" sz="2000" dirty="0">
                <a:solidFill>
                  <a:schemeClr val="bg1"/>
                </a:solidFill>
                <a:latin typeface="Segoe UI" panose="020B0502040204020203" pitchFamily="34" charset="0"/>
                <a:cs typeface="Segoe UI" panose="020B0502040204020203" pitchFamily="34" charset="0"/>
              </a:rPr>
              <a:t>, whereas engagement on other platforms remains below these levels.</a:t>
            </a:r>
          </a:p>
        </p:txBody>
      </p:sp>
      <p:pic>
        <p:nvPicPr>
          <p:cNvPr id="3" name="Picture 2">
            <a:extLst>
              <a:ext uri="{FF2B5EF4-FFF2-40B4-BE49-F238E27FC236}">
                <a16:creationId xmlns:a16="http://schemas.microsoft.com/office/drawing/2014/main" id="{B58E87D3-FE27-2B42-CC82-E6BA2C61ABA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7166" y="3660203"/>
            <a:ext cx="7017420" cy="2590323"/>
          </a:xfrm>
          <a:prstGeom prst="rect">
            <a:avLst/>
          </a:prstGeom>
        </p:spPr>
      </p:pic>
      <p:pic>
        <p:nvPicPr>
          <p:cNvPr id="7" name="Picture 6">
            <a:extLst>
              <a:ext uri="{FF2B5EF4-FFF2-40B4-BE49-F238E27FC236}">
                <a16:creationId xmlns:a16="http://schemas.microsoft.com/office/drawing/2014/main" id="{FBF93BEE-B751-3F2F-197B-AAAF61BD50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20623" y="4015000"/>
            <a:ext cx="3746853" cy="1784778"/>
          </a:xfrm>
          <a:prstGeom prst="rect">
            <a:avLst/>
          </a:prstGeom>
        </p:spPr>
      </p:pic>
    </p:spTree>
    <p:extLst>
      <p:ext uri="{BB962C8B-B14F-4D97-AF65-F5344CB8AC3E}">
        <p14:creationId xmlns:p14="http://schemas.microsoft.com/office/powerpoint/2010/main" val="20959551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3039F494-3077-A7CB-5F54-14A99254B02B}"/>
            </a:ext>
          </a:extLst>
        </p:cNvPr>
        <p:cNvGrpSpPr/>
        <p:nvPr/>
      </p:nvGrpSpPr>
      <p:grpSpPr>
        <a:xfrm>
          <a:off x="0" y="0"/>
          <a:ext cx="0" cy="0"/>
          <a:chOff x="0" y="0"/>
          <a:chExt cx="0" cy="0"/>
        </a:xfrm>
      </p:grpSpPr>
      <p:sp>
        <p:nvSpPr>
          <p:cNvPr id="11" name="TextBox 10">
            <a:extLst>
              <a:ext uri="{FF2B5EF4-FFF2-40B4-BE49-F238E27FC236}">
                <a16:creationId xmlns:a16="http://schemas.microsoft.com/office/drawing/2014/main" id="{E58A9EF7-B9A5-2E31-806B-26BA1955A722}"/>
              </a:ext>
            </a:extLst>
          </p:cNvPr>
          <p:cNvSpPr txBox="1"/>
          <p:nvPr/>
        </p:nvSpPr>
        <p:spPr>
          <a:xfrm>
            <a:off x="720555" y="200319"/>
            <a:ext cx="4338637" cy="612091"/>
          </a:xfrm>
          <a:prstGeom prst="rect">
            <a:avLst/>
          </a:prstGeom>
          <a:noFill/>
        </p:spPr>
        <p:txBody>
          <a:bodyPr wrap="square">
            <a:spAutoFit/>
          </a:bodyPr>
          <a:lstStyle/>
          <a:p>
            <a:pPr>
              <a:lnSpc>
                <a:spcPct val="200000"/>
              </a:lnSpc>
            </a:pPr>
            <a:r>
              <a:rPr lang="en-IN" sz="2000" b="1" dirty="0">
                <a:solidFill>
                  <a:schemeClr val="bg1"/>
                </a:solidFill>
                <a:latin typeface="Segoe UI" panose="020B0502040204020203" pitchFamily="34" charset="0"/>
                <a:cs typeface="Segoe UI" panose="020B0502040204020203" pitchFamily="34" charset="0"/>
              </a:rPr>
              <a:t>RECOMMENDATIONS</a:t>
            </a:r>
          </a:p>
        </p:txBody>
      </p:sp>
      <p:sp>
        <p:nvSpPr>
          <p:cNvPr id="6" name="TextBox 5">
            <a:extLst>
              <a:ext uri="{FF2B5EF4-FFF2-40B4-BE49-F238E27FC236}">
                <a16:creationId xmlns:a16="http://schemas.microsoft.com/office/drawing/2014/main" id="{3DC674B5-74FD-3A68-27A0-2845CFF425AA}"/>
              </a:ext>
            </a:extLst>
          </p:cNvPr>
          <p:cNvSpPr txBox="1"/>
          <p:nvPr/>
        </p:nvSpPr>
        <p:spPr>
          <a:xfrm>
            <a:off x="720555" y="874247"/>
            <a:ext cx="5968433" cy="369332"/>
          </a:xfrm>
          <a:prstGeom prst="rect">
            <a:avLst/>
          </a:prstGeom>
          <a:noFill/>
        </p:spPr>
        <p:txBody>
          <a:bodyPr wrap="square">
            <a:spAutoFit/>
          </a:bodyPr>
          <a:lstStyle/>
          <a:p>
            <a:r>
              <a:rPr lang="en-IN" b="1" dirty="0">
                <a:solidFill>
                  <a:schemeClr val="bg1"/>
                </a:solidFill>
                <a:latin typeface="Segoe UI" panose="020B0502040204020203" pitchFamily="34" charset="0"/>
                <a:cs typeface="Segoe UI" panose="020B0502040204020203" pitchFamily="34" charset="0"/>
              </a:rPr>
              <a:t>Bharat Herald’s Phased Digital Transition Strategy  </a:t>
            </a:r>
            <a:endParaRPr lang="en-US" b="1" dirty="0">
              <a:solidFill>
                <a:schemeClr val="bg1"/>
              </a:solidFill>
              <a:latin typeface="Segoe UI" panose="020B0502040204020203" pitchFamily="34" charset="0"/>
              <a:cs typeface="Segoe UI" panose="020B0502040204020203" pitchFamily="34" charset="0"/>
            </a:endParaRPr>
          </a:p>
        </p:txBody>
      </p:sp>
      <p:graphicFrame>
        <p:nvGraphicFramePr>
          <p:cNvPr id="2" name="Diagram 1">
            <a:extLst>
              <a:ext uri="{FF2B5EF4-FFF2-40B4-BE49-F238E27FC236}">
                <a16:creationId xmlns:a16="http://schemas.microsoft.com/office/drawing/2014/main" id="{59C0B8C9-5CF7-387D-9178-41D6A613EAF9}"/>
              </a:ext>
            </a:extLst>
          </p:cNvPr>
          <p:cNvGraphicFramePr/>
          <p:nvPr>
            <p:extLst>
              <p:ext uri="{D42A27DB-BD31-4B8C-83A1-F6EECF244321}">
                <p14:modId xmlns:p14="http://schemas.microsoft.com/office/powerpoint/2010/main" val="329648960"/>
              </p:ext>
            </p:extLst>
          </p:nvPr>
        </p:nvGraphicFramePr>
        <p:xfrm>
          <a:off x="2224314" y="1243579"/>
          <a:ext cx="7743371" cy="159588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TextBox 3">
            <a:extLst>
              <a:ext uri="{FF2B5EF4-FFF2-40B4-BE49-F238E27FC236}">
                <a16:creationId xmlns:a16="http://schemas.microsoft.com/office/drawing/2014/main" id="{F32223F9-18FB-92DE-3655-EFF130C88DA8}"/>
              </a:ext>
            </a:extLst>
          </p:cNvPr>
          <p:cNvSpPr txBox="1"/>
          <p:nvPr/>
        </p:nvSpPr>
        <p:spPr>
          <a:xfrm>
            <a:off x="720555" y="2887975"/>
            <a:ext cx="10997633" cy="3139321"/>
          </a:xfrm>
          <a:prstGeom prst="rect">
            <a:avLst/>
          </a:prstGeom>
          <a:noFill/>
        </p:spPr>
        <p:txBody>
          <a:bodyPr wrap="square">
            <a:spAutoFit/>
          </a:bodyPr>
          <a:lstStyle/>
          <a:p>
            <a:pPr marL="285750" indent="-285750">
              <a:buFont typeface="Wingdings" panose="05000000000000000000" pitchFamily="2" charset="2"/>
              <a:buChar char="ü"/>
            </a:pPr>
            <a:r>
              <a:rPr lang="en-IN" dirty="0">
                <a:solidFill>
                  <a:schemeClr val="bg1"/>
                </a:solidFill>
                <a:latin typeface="Segoe UI" panose="020B0502040204020203" pitchFamily="34" charset="0"/>
                <a:cs typeface="Segoe UI" panose="020B0502040204020203" pitchFamily="34" charset="0"/>
              </a:rPr>
              <a:t>Optimize and Stabilize – </a:t>
            </a:r>
            <a:r>
              <a:rPr lang="en-US" dirty="0">
                <a:solidFill>
                  <a:schemeClr val="bg1"/>
                </a:solidFill>
                <a:latin typeface="Segoe UI" panose="020B0502040204020203" pitchFamily="34" charset="0"/>
                <a:cs typeface="Segoe UI" panose="020B0502040204020203" pitchFamily="34" charset="0"/>
              </a:rPr>
              <a:t>Enhance the existing digital infrastructure, focusing on mobile-first design, as Indians spend 82% of their time on entertainment and media apps (as per </a:t>
            </a:r>
            <a:r>
              <a:rPr lang="en-US" dirty="0">
                <a:solidFill>
                  <a:schemeClr val="bg1"/>
                </a:solidFill>
                <a:latin typeface="Segoe UI" panose="020B0502040204020203" pitchFamily="34" charset="0"/>
                <a:cs typeface="Segoe UI" panose="020B0502040204020203" pitchFamily="34" charset="0"/>
                <a:hlinkClick r:id="rId8">
                  <a:extLst>
                    <a:ext uri="{A12FA001-AC4F-418D-AE19-62706E023703}">
                      <ahyp:hlinkClr xmlns:ahyp="http://schemas.microsoft.com/office/drawing/2018/hyperlinkcolor" val="tx"/>
                    </a:ext>
                  </a:extLst>
                </a:hlinkClick>
              </a:rPr>
              <a:t>PwC</a:t>
            </a:r>
            <a:r>
              <a:rPr lang="en-US" dirty="0">
                <a:solidFill>
                  <a:schemeClr val="bg1"/>
                </a:solidFill>
                <a:latin typeface="Segoe UI" panose="020B0502040204020203" pitchFamily="34" charset="0"/>
                <a:cs typeface="Segoe UI" panose="020B0502040204020203" pitchFamily="34" charset="0"/>
              </a:rPr>
              <a:t>). This period should also involve improving user experience and addressing technical issues.</a:t>
            </a:r>
          </a:p>
          <a:p>
            <a:pPr marL="285750" indent="-285750">
              <a:buFont typeface="Wingdings" panose="05000000000000000000" pitchFamily="2" charset="2"/>
              <a:buChar char="ü"/>
            </a:pPr>
            <a:endParaRPr lang="en-US" dirty="0">
              <a:solidFill>
                <a:schemeClr val="bg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US" dirty="0">
                <a:solidFill>
                  <a:schemeClr val="bg1"/>
                </a:solidFill>
                <a:latin typeface="Segoe UI" panose="020B0502040204020203" pitchFamily="34" charset="0"/>
                <a:cs typeface="Segoe UI" panose="020B0502040204020203" pitchFamily="34" charset="0"/>
              </a:rPr>
              <a:t>Expand &amp; Monetize – Gradually introduce subscription models after building trust through free access, aligning with emerging monetization strategies in India's digital businesses (as per </a:t>
            </a:r>
            <a:r>
              <a:rPr lang="en-US" dirty="0">
                <a:solidFill>
                  <a:schemeClr val="bg1"/>
                </a:solidFill>
                <a:latin typeface="Segoe UI" panose="020B0502040204020203" pitchFamily="34" charset="0"/>
                <a:cs typeface="Segoe UI" panose="020B0502040204020203" pitchFamily="34" charset="0"/>
                <a:hlinkClick r:id="rId9">
                  <a:extLst>
                    <a:ext uri="{A12FA001-AC4F-418D-AE19-62706E023703}">
                      <ahyp:hlinkClr xmlns:ahyp="http://schemas.microsoft.com/office/drawing/2018/hyperlinkcolor" val="tx"/>
                    </a:ext>
                  </a:extLst>
                </a:hlinkClick>
              </a:rPr>
              <a:t>Blume Ventures</a:t>
            </a:r>
            <a:r>
              <a:rPr lang="en-US" dirty="0">
                <a:solidFill>
                  <a:schemeClr val="bg1"/>
                </a:solidFill>
                <a:latin typeface="Segoe UI" panose="020B0502040204020203" pitchFamily="34" charset="0"/>
                <a:cs typeface="Segoe UI" panose="020B0502040204020203" pitchFamily="34" charset="0"/>
              </a:rPr>
              <a:t>). This phase should focus on converting engaged users into paying subscribers.</a:t>
            </a:r>
          </a:p>
          <a:p>
            <a:pPr marL="285750" indent="-285750">
              <a:buFont typeface="Wingdings" panose="05000000000000000000" pitchFamily="2" charset="2"/>
              <a:buChar char="ü"/>
            </a:pPr>
            <a:endParaRPr lang="en-US" dirty="0">
              <a:solidFill>
                <a:schemeClr val="bg1"/>
              </a:solidFill>
              <a:latin typeface="Segoe UI" panose="020B0502040204020203" pitchFamily="34" charset="0"/>
              <a:cs typeface="Segoe UI" panose="020B0502040204020203" pitchFamily="34" charset="0"/>
            </a:endParaRPr>
          </a:p>
          <a:p>
            <a:pPr marL="285750" indent="-285750">
              <a:buFont typeface="Wingdings" panose="05000000000000000000" pitchFamily="2" charset="2"/>
              <a:buChar char="ü"/>
            </a:pPr>
            <a:r>
              <a:rPr lang="en-US" dirty="0">
                <a:solidFill>
                  <a:schemeClr val="bg1"/>
                </a:solidFill>
                <a:latin typeface="Segoe UI" panose="020B0502040204020203" pitchFamily="34" charset="0"/>
                <a:cs typeface="Segoe UI" panose="020B0502040204020203" pitchFamily="34" charset="0"/>
              </a:rPr>
              <a:t>Innovate &amp; Diversify – Diversify content into various digital formats, such as podcasts, newsletters, and interactive media, to enhance customer experience and engagement. This approach aligns with trends in content diversification in the Indian media landscape.</a:t>
            </a:r>
          </a:p>
        </p:txBody>
      </p:sp>
    </p:spTree>
    <p:extLst>
      <p:ext uri="{BB962C8B-B14F-4D97-AF65-F5344CB8AC3E}">
        <p14:creationId xmlns:p14="http://schemas.microsoft.com/office/powerpoint/2010/main" val="7419663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2521</TotalTime>
  <Words>677</Words>
  <Application>Microsoft Office PowerPoint</Application>
  <PresentationFormat>Widescreen</PresentationFormat>
  <Paragraphs>59</Paragraphs>
  <Slides>12</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Segoe UI</vt:lpstr>
      <vt:lpstr>Segoe UI Black</vt:lpstr>
      <vt:lpstr>Wingdings</vt:lpstr>
      <vt:lpstr>Office Theme</vt:lpstr>
      <vt:lpstr>MEDIA SURVIVAL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Saideep Vemunuri</dc:creator>
  <cp:lastModifiedBy>Saideep Vemunuri</cp:lastModifiedBy>
  <cp:revision>58</cp:revision>
  <dcterms:created xsi:type="dcterms:W3CDTF">2025-07-28T14:32:42Z</dcterms:created>
  <dcterms:modified xsi:type="dcterms:W3CDTF">2025-09-27T17:48:51Z</dcterms:modified>
</cp:coreProperties>
</file>