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2"/>
  </p:notesMasterIdLst>
  <p:sldIdLst>
    <p:sldId id="278" r:id="rId2"/>
    <p:sldId id="279" r:id="rId3"/>
    <p:sldId id="280" r:id="rId4"/>
    <p:sldId id="294" r:id="rId5"/>
    <p:sldId id="295" r:id="rId6"/>
    <p:sldId id="296" r:id="rId7"/>
    <p:sldId id="297" r:id="rId8"/>
    <p:sldId id="298" r:id="rId9"/>
    <p:sldId id="292" r:id="rId10"/>
    <p:sldId id="293"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5" d="100"/>
          <a:sy n="85" d="100"/>
        </p:scale>
        <p:origin x="590" y="6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371600"/>
            <a:ext cx="5385816" cy="1225296"/>
          </a:xfrm>
        </p:spPr>
        <p:txBody>
          <a:bodyPr/>
          <a:lstStyle/>
          <a:p>
            <a:r>
              <a:rPr lang="en-US" sz="2000" dirty="0"/>
              <a:t>Online Payments Fraud Detection with Machine Learning</a:t>
            </a:r>
            <a:br>
              <a:rPr lang="en-US" sz="2000" dirty="0"/>
            </a:br>
            <a:br>
              <a:rPr lang="en-US" sz="2000" dirty="0"/>
            </a:br>
            <a:endParaRPr lang="en-US" sz="2000"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964013" y="3462528"/>
            <a:ext cx="4439412" cy="878908"/>
          </a:xfrm>
        </p:spPr>
        <p:txBody>
          <a:bodyPr/>
          <a:lstStyle/>
          <a:p>
            <a:r>
              <a:rPr lang="en-IN" b="1" dirty="0">
                <a:solidFill>
                  <a:srgbClr val="1F1F1F"/>
                </a:solidFill>
                <a:effectLst/>
                <a:latin typeface="Google Sans"/>
              </a:rPr>
              <a:t>Guide: Prof. Srinivasa Reddy Konda</a:t>
            </a:r>
            <a:endParaRPr lang="en-IN" b="1" dirty="0">
              <a:solidFill>
                <a:srgbClr val="5F6368"/>
              </a:solidFill>
              <a:effectLst/>
              <a:latin typeface="Google Sans"/>
            </a:endParaRP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K SAI DEEPAK  20BCD7092</a:t>
            </a:r>
          </a:p>
          <a:p>
            <a:r>
              <a:rPr lang="en-US" dirty="0"/>
              <a:t>G HARISH         20BCD7101</a:t>
            </a:r>
          </a:p>
          <a:p>
            <a:r>
              <a:rPr lang="en-US" dirty="0"/>
              <a:t>U MANISH         20BCE7589</a:t>
            </a:r>
          </a:p>
          <a:p>
            <a:endParaRPr lang="en-US"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Literature review</a:t>
            </a:r>
          </a:p>
          <a:p>
            <a:r>
              <a:rPr lang="en-US" dirty="0"/>
              <a:t>Design</a:t>
            </a:r>
          </a:p>
          <a:p>
            <a:r>
              <a:rPr lang="en-US" dirty="0"/>
              <a:t>conclusion</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78808" y="1209040"/>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78808" y="2238548"/>
            <a:ext cx="6766560" cy="3597476"/>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02C8F"/>
                </a:solidFill>
                <a:effectLst/>
                <a:latin typeface="Söhne"/>
              </a:rPr>
              <a:t>Online payment fraud has become a significant challenge for businesses and financial institutions, as fraudulent activities have been increasing rapidly in recent years. Fraudsters use various techniques such as stolen credit card information, account takeover, and phishing to commit fraud, which can cause significant financial losses and damage to the reputation of businesses. Traditional fraud detection methods, such as rule-based systems, are becoming less effective in detecting sophisticated fraudulent activities.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02C8F"/>
                </a:solidFill>
                <a:effectLst/>
                <a:latin typeface="Söhne"/>
              </a:rPr>
              <a:t>It can analyze large amounts of data and identify patterns that are indicative of fraudulent activities</a:t>
            </a:r>
          </a:p>
          <a:p>
            <a:pPr algn="l"/>
            <a:r>
              <a:rPr lang="en-US" sz="1600" b="0" i="0" dirty="0">
                <a:solidFill>
                  <a:srgbClr val="202C8F"/>
                </a:solidFill>
                <a:effectLst/>
                <a:latin typeface="Söhne"/>
              </a:rPr>
              <a:t>Machine learning has emerged as a powerful tool for fraud detection in online payments.</a:t>
            </a:r>
          </a:p>
          <a:p>
            <a:pPr algn="l"/>
            <a:r>
              <a:rPr lang="en-US" sz="1600" b="0" i="0" dirty="0">
                <a:solidFill>
                  <a:srgbClr val="202C8F"/>
                </a:solidFill>
                <a:effectLst/>
                <a:latin typeface="Söhne"/>
              </a:rPr>
              <a:t>In this research paper, we present a comprehensive overview of machine learning techniques used in online payment fraud detection</a:t>
            </a:r>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sz="1200" dirty="0"/>
              <a:t>Online Payments Fraud Detection with Machine Learning</a:t>
            </a:r>
            <a:br>
              <a:rPr lang="en-US" sz="1200" dirty="0"/>
            </a:br>
            <a:br>
              <a:rPr lang="en-US" sz="1200" dirty="0"/>
            </a:b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E0D0F-6B0B-3B2D-D8BC-B52D87FA0DA4}"/>
              </a:ext>
            </a:extLst>
          </p:cNvPr>
          <p:cNvSpPr>
            <a:spLocks noGrp="1"/>
          </p:cNvSpPr>
          <p:nvPr>
            <p:ph type="title"/>
          </p:nvPr>
        </p:nvSpPr>
        <p:spPr>
          <a:xfrm>
            <a:off x="1163619" y="5844809"/>
            <a:ext cx="100046" cy="71897"/>
          </a:xfrm>
        </p:spPr>
        <p:txBody>
          <a:bodyPr/>
          <a:lstStyle/>
          <a:p>
            <a:endParaRPr lang="en-IN" sz="100" dirty="0"/>
          </a:p>
        </p:txBody>
      </p:sp>
      <p:sp>
        <p:nvSpPr>
          <p:cNvPr id="3" name="Content Placeholder 2">
            <a:extLst>
              <a:ext uri="{FF2B5EF4-FFF2-40B4-BE49-F238E27FC236}">
                <a16:creationId xmlns:a16="http://schemas.microsoft.com/office/drawing/2014/main" id="{2BC6852C-A4D1-3CF9-04C4-2E558D4AC086}"/>
              </a:ext>
            </a:extLst>
          </p:cNvPr>
          <p:cNvSpPr>
            <a:spLocks noGrp="1"/>
          </p:cNvSpPr>
          <p:nvPr>
            <p:ph idx="1"/>
          </p:nvPr>
        </p:nvSpPr>
        <p:spPr>
          <a:xfrm>
            <a:off x="4224528" y="1219201"/>
            <a:ext cx="6766560" cy="4697505"/>
          </a:xfrm>
        </p:spPr>
        <p:txBody>
          <a:bodyPr/>
          <a:lstStyle/>
          <a:p>
            <a:pPr algn="l"/>
            <a:r>
              <a:rPr lang="en-US" sz="1600" b="0" i="0" dirty="0">
                <a:solidFill>
                  <a:srgbClr val="202C8F"/>
                </a:solidFill>
                <a:effectLst/>
                <a:latin typeface="Söhne"/>
              </a:rPr>
              <a:t>Machine learning models can be trained on various types of data, such as transaction data, user behavior data, and device information. These models can then be used to predict the likelihood of a transaction being fraudulent based on the input data.</a:t>
            </a:r>
          </a:p>
          <a:p>
            <a:pPr algn="l"/>
            <a:r>
              <a:rPr lang="en-US" sz="1600" dirty="0">
                <a:solidFill>
                  <a:srgbClr val="202C8F"/>
                </a:solidFill>
                <a:latin typeface="Söhne"/>
              </a:rPr>
              <a:t>A</a:t>
            </a:r>
            <a:r>
              <a:rPr lang="en-US" sz="1600" b="0" i="0" dirty="0">
                <a:solidFill>
                  <a:srgbClr val="202C8F"/>
                </a:solidFill>
                <a:effectLst/>
                <a:latin typeface="Söhne"/>
              </a:rPr>
              <a:t>nalysis of various machine learning algorithms and techniques that are commonly used in online payment fraud detection. These techniques include logistic regression, decision trees, random forests, support vector machines, </a:t>
            </a:r>
            <a:r>
              <a:rPr lang="en-US" sz="1600" b="0" i="0" dirty="0" err="1">
                <a:solidFill>
                  <a:srgbClr val="202C8F"/>
                </a:solidFill>
                <a:effectLst/>
                <a:latin typeface="Söhne"/>
              </a:rPr>
              <a:t>knn,and</a:t>
            </a:r>
            <a:r>
              <a:rPr lang="en-US" sz="1600" b="0" i="0" dirty="0">
                <a:solidFill>
                  <a:srgbClr val="202C8F"/>
                </a:solidFill>
                <a:effectLst/>
                <a:latin typeface="Söhne"/>
              </a:rPr>
              <a:t> </a:t>
            </a:r>
            <a:r>
              <a:rPr lang="en-US" sz="1600" b="0" i="0" dirty="0" err="1">
                <a:solidFill>
                  <a:srgbClr val="202C8F"/>
                </a:solidFill>
                <a:effectLst/>
                <a:latin typeface="Söhne"/>
              </a:rPr>
              <a:t>xgboost</a:t>
            </a:r>
            <a:r>
              <a:rPr lang="en-US" sz="1600" b="0" i="0" dirty="0">
                <a:solidFill>
                  <a:srgbClr val="202C8F"/>
                </a:solidFill>
                <a:effectLst/>
                <a:latin typeface="Söhne"/>
              </a:rPr>
              <a:t>.</a:t>
            </a:r>
          </a:p>
          <a:p>
            <a:r>
              <a:rPr lang="en-US" sz="1600" b="0" i="0" dirty="0">
                <a:solidFill>
                  <a:srgbClr val="202C8F"/>
                </a:solidFill>
                <a:effectLst/>
                <a:latin typeface="Söhne"/>
              </a:rPr>
              <a:t>The traditional fraud detection methods use rule-based systems that identify suspicious patterns in the transaction data. However, these methods have limitations in detecting sophisticated fraud techniques that can bypass the rule-based systems. Machine learning can overcome these limitations by learning from the historical transaction data and identifying the patterns that are indicative of fraudulent activities.</a:t>
            </a:r>
          </a:p>
          <a:p>
            <a:pPr algn="l"/>
            <a:r>
              <a:rPr lang="en-US" sz="1600" b="0" i="0" dirty="0">
                <a:solidFill>
                  <a:srgbClr val="202C8F"/>
                </a:solidFill>
                <a:effectLst/>
                <a:latin typeface="Söhne"/>
              </a:rPr>
              <a:t>We present a case study that demonstrates the effectiveness of machine learning in detecting online payment fraud. We use a real-world dataset to train and evaluate several machine learning models. We compare the performance of different models based on accuracy, and F1 score.</a:t>
            </a:r>
          </a:p>
          <a:p>
            <a:endParaRPr lang="en-IN" sz="1600" dirty="0"/>
          </a:p>
          <a:p>
            <a:endParaRPr lang="en-IN" dirty="0"/>
          </a:p>
        </p:txBody>
      </p:sp>
      <p:sp>
        <p:nvSpPr>
          <p:cNvPr id="4" name="Footer Placeholder 3">
            <a:extLst>
              <a:ext uri="{FF2B5EF4-FFF2-40B4-BE49-F238E27FC236}">
                <a16:creationId xmlns:a16="http://schemas.microsoft.com/office/drawing/2014/main" id="{4020CF49-4B90-E7BF-2153-57541CC10B94}"/>
              </a:ext>
            </a:extLst>
          </p:cNvPr>
          <p:cNvSpPr>
            <a:spLocks noGrp="1"/>
          </p:cNvSpPr>
          <p:nvPr>
            <p:ph type="ftr" sz="quarter" idx="11"/>
          </p:nvPr>
        </p:nvSpPr>
        <p:spPr/>
        <p:txBody>
          <a:bodyPr/>
          <a:lstStyle/>
          <a:p>
            <a:r>
              <a:rPr lang="en-US" sz="1200" dirty="0"/>
              <a:t>Online Payments Fraud Detection with Machine Learning</a:t>
            </a:r>
            <a:br>
              <a:rPr lang="en-US" sz="1200" dirty="0"/>
            </a:br>
            <a:br>
              <a:rPr lang="en-US" sz="1200" dirty="0"/>
            </a:br>
            <a:endParaRPr lang="en-US" dirty="0"/>
          </a:p>
        </p:txBody>
      </p:sp>
      <p:sp>
        <p:nvSpPr>
          <p:cNvPr id="5" name="Slide Number Placeholder 4">
            <a:extLst>
              <a:ext uri="{FF2B5EF4-FFF2-40B4-BE49-F238E27FC236}">
                <a16:creationId xmlns:a16="http://schemas.microsoft.com/office/drawing/2014/main" id="{F3C25F41-170E-E3AB-8ED4-C8DB46BB7926}"/>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432500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58E43-7146-4654-0A5D-4B1E0356C31C}"/>
              </a:ext>
            </a:extLst>
          </p:cNvPr>
          <p:cNvSpPr>
            <a:spLocks noGrp="1"/>
          </p:cNvSpPr>
          <p:nvPr>
            <p:ph type="title"/>
          </p:nvPr>
        </p:nvSpPr>
        <p:spPr>
          <a:xfrm>
            <a:off x="1499616" y="1133856"/>
            <a:ext cx="5693664" cy="768096"/>
          </a:xfrm>
        </p:spPr>
        <p:txBody>
          <a:bodyPr/>
          <a:lstStyle/>
          <a:p>
            <a:r>
              <a:rPr lang="en-IN" dirty="0"/>
              <a:t>DATASET</a:t>
            </a:r>
          </a:p>
        </p:txBody>
      </p:sp>
      <p:sp>
        <p:nvSpPr>
          <p:cNvPr id="3" name="Content Placeholder 2">
            <a:extLst>
              <a:ext uri="{FF2B5EF4-FFF2-40B4-BE49-F238E27FC236}">
                <a16:creationId xmlns:a16="http://schemas.microsoft.com/office/drawing/2014/main" id="{5DE69C01-9DF0-B61E-002B-411676273533}"/>
              </a:ext>
            </a:extLst>
          </p:cNvPr>
          <p:cNvSpPr>
            <a:spLocks noGrp="1"/>
          </p:cNvSpPr>
          <p:nvPr>
            <p:ph idx="1"/>
          </p:nvPr>
        </p:nvSpPr>
        <p:spPr>
          <a:xfrm>
            <a:off x="1499616" y="2492725"/>
            <a:ext cx="5693664" cy="3567415"/>
          </a:xfrm>
        </p:spPr>
        <p:txBody>
          <a:bodyPr/>
          <a:lstStyle/>
          <a:p>
            <a:r>
              <a:rPr lang="en-IN" sz="1800" dirty="0">
                <a:solidFill>
                  <a:srgbClr val="202C8F"/>
                </a:solidFill>
                <a:latin typeface="Calibri" panose="020F0502020204030204" pitchFamily="34" charset="0"/>
                <a:ea typeface="Calibri" panose="020F0502020204030204" pitchFamily="34" charset="0"/>
              </a:rPr>
              <a:t>In</a:t>
            </a:r>
            <a:r>
              <a:rPr lang="en-IN" sz="1800" dirty="0">
                <a:solidFill>
                  <a:srgbClr val="202C8F"/>
                </a:solidFill>
                <a:effectLst/>
                <a:latin typeface="Calibri" panose="020F0502020204030204" pitchFamily="34" charset="0"/>
                <a:ea typeface="Calibri" panose="020F0502020204030204" pitchFamily="34" charset="0"/>
              </a:rPr>
              <a:t> this project, we have used a Kaggle provided dataset </a:t>
            </a:r>
            <a:r>
              <a:rPr lang="en-US" sz="1800" b="0" i="0" dirty="0">
                <a:solidFill>
                  <a:srgbClr val="202C8F"/>
                </a:solidFill>
                <a:effectLst/>
                <a:latin typeface="Söhne"/>
              </a:rPr>
              <a:t>.</a:t>
            </a:r>
          </a:p>
          <a:p>
            <a:r>
              <a:rPr lang="en-US" sz="1800" b="0" i="0" dirty="0">
                <a:solidFill>
                  <a:srgbClr val="202C8F"/>
                </a:solidFill>
                <a:effectLst/>
                <a:latin typeface="Söhne"/>
              </a:rPr>
              <a:t>The creditcard.csv dataset </a:t>
            </a:r>
            <a:r>
              <a:rPr lang="en-US" sz="1800" dirty="0">
                <a:solidFill>
                  <a:srgbClr val="202C8F"/>
                </a:solidFill>
                <a:latin typeface="Söhne"/>
              </a:rPr>
              <a:t>.</a:t>
            </a:r>
            <a:r>
              <a:rPr lang="en-US" sz="1800" b="0" i="0" dirty="0">
                <a:solidFill>
                  <a:srgbClr val="202C8F"/>
                </a:solidFill>
                <a:effectLst/>
                <a:latin typeface="Söhne"/>
              </a:rPr>
              <a:t>The dataset contains transactions made by credit cards over  a time by European cardholders. The dataset contains a total of 284,807 transactions, out of which only 492 are fraudulent. The dataset contain the transactions of the credit card holders and it contains time and the amount and the V1 ,V2…and many more .</a:t>
            </a:r>
            <a:endParaRPr lang="en-IN" sz="1800" dirty="0">
              <a:solidFill>
                <a:srgbClr val="202C8F"/>
              </a:solidFill>
            </a:endParaRPr>
          </a:p>
        </p:txBody>
      </p:sp>
    </p:spTree>
    <p:extLst>
      <p:ext uri="{BB962C8B-B14F-4D97-AF65-F5344CB8AC3E}">
        <p14:creationId xmlns:p14="http://schemas.microsoft.com/office/powerpoint/2010/main" val="4285798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0814C-83A4-8A92-ADDB-BFC17A0717C2}"/>
              </a:ext>
            </a:extLst>
          </p:cNvPr>
          <p:cNvSpPr>
            <a:spLocks noGrp="1"/>
          </p:cNvSpPr>
          <p:nvPr>
            <p:ph type="title"/>
          </p:nvPr>
        </p:nvSpPr>
        <p:spPr>
          <a:xfrm>
            <a:off x="4041648" y="934720"/>
            <a:ext cx="6766560" cy="768096"/>
          </a:xfrm>
        </p:spPr>
        <p:txBody>
          <a:bodyPr/>
          <a:lstStyle/>
          <a:p>
            <a:r>
              <a:rPr lang="en-IN" dirty="0"/>
              <a:t>Literature review</a:t>
            </a:r>
          </a:p>
        </p:txBody>
      </p:sp>
      <p:sp>
        <p:nvSpPr>
          <p:cNvPr id="3" name="Content Placeholder 2">
            <a:extLst>
              <a:ext uri="{FF2B5EF4-FFF2-40B4-BE49-F238E27FC236}">
                <a16:creationId xmlns:a16="http://schemas.microsoft.com/office/drawing/2014/main" id="{C210C295-CB5A-5703-1DED-CDC73D1E224F}"/>
              </a:ext>
            </a:extLst>
          </p:cNvPr>
          <p:cNvSpPr>
            <a:spLocks noGrp="1"/>
          </p:cNvSpPr>
          <p:nvPr>
            <p:ph idx="1"/>
          </p:nvPr>
        </p:nvSpPr>
        <p:spPr>
          <a:xfrm>
            <a:off x="4041648" y="2254564"/>
            <a:ext cx="6766560" cy="3668716"/>
          </a:xfrm>
        </p:spPr>
        <p:txBody>
          <a:bodyPr/>
          <a:lstStyle/>
          <a:p>
            <a:r>
              <a:rPr lang="en-IN" dirty="0"/>
              <a:t>"</a:t>
            </a:r>
            <a:r>
              <a:rPr lang="en-IN" b="1" dirty="0"/>
              <a:t>Detecting Payment Card Fraud Using Machine Learning Techniques</a:t>
            </a:r>
            <a:r>
              <a:rPr lang="en-IN" dirty="0"/>
              <a:t>" by Ashraf </a:t>
            </a:r>
            <a:r>
              <a:rPr lang="en-IN" dirty="0" err="1"/>
              <a:t>Aljammal</a:t>
            </a:r>
            <a:r>
              <a:rPr lang="en-IN" dirty="0"/>
              <a:t>, Ali </a:t>
            </a:r>
            <a:r>
              <a:rPr lang="en-IN" dirty="0" err="1"/>
              <a:t>Alkhalifah</a:t>
            </a:r>
            <a:r>
              <a:rPr lang="en-IN" dirty="0"/>
              <a:t>, and Marwah </a:t>
            </a:r>
            <a:r>
              <a:rPr lang="en-IN" dirty="0" err="1"/>
              <a:t>Almasri</a:t>
            </a:r>
            <a:r>
              <a:rPr lang="en-IN" dirty="0"/>
              <a:t>.</a:t>
            </a:r>
          </a:p>
          <a:p>
            <a:r>
              <a:rPr lang="en-IN" dirty="0"/>
              <a:t> "</a:t>
            </a:r>
            <a:r>
              <a:rPr lang="en-IN" b="1" dirty="0"/>
              <a:t>Fraud Detection Using Machine Learning</a:t>
            </a:r>
            <a:r>
              <a:rPr lang="en-IN" dirty="0"/>
              <a:t>: A Systematic Literature Review" by Mohamad </a:t>
            </a:r>
            <a:r>
              <a:rPr lang="en-IN" dirty="0" err="1"/>
              <a:t>Eldeeb</a:t>
            </a:r>
            <a:r>
              <a:rPr lang="en-IN" dirty="0"/>
              <a:t>, Ahmed </a:t>
            </a:r>
            <a:r>
              <a:rPr lang="en-IN" dirty="0" err="1"/>
              <a:t>Salaheldin</a:t>
            </a:r>
            <a:r>
              <a:rPr lang="en-IN" dirty="0"/>
              <a:t>, and Ahmed Youssef. </a:t>
            </a:r>
          </a:p>
          <a:p>
            <a:r>
              <a:rPr lang="en-IN" dirty="0"/>
              <a:t>"</a:t>
            </a:r>
            <a:r>
              <a:rPr lang="en-IN" b="1" dirty="0"/>
              <a:t>Anomaly Detection for Online Payment Fraud Detection</a:t>
            </a:r>
            <a:r>
              <a:rPr lang="en-IN" dirty="0"/>
              <a:t>: A Machine Learning Approach" by R. </a:t>
            </a:r>
            <a:r>
              <a:rPr lang="en-IN" dirty="0" err="1"/>
              <a:t>Jyothsna</a:t>
            </a:r>
            <a:r>
              <a:rPr lang="en-IN" dirty="0"/>
              <a:t> and N. Jayanthi. </a:t>
            </a:r>
          </a:p>
          <a:p>
            <a:r>
              <a:rPr lang="en-IN" dirty="0"/>
              <a:t>"</a:t>
            </a:r>
            <a:r>
              <a:rPr lang="en-IN" b="1" dirty="0"/>
              <a:t>Detecting Online Payment Fraud Using Machine Learning Techniques</a:t>
            </a:r>
            <a:r>
              <a:rPr lang="en-IN" dirty="0"/>
              <a:t>" by S. S. </a:t>
            </a:r>
            <a:r>
              <a:rPr lang="en-IN" dirty="0" err="1"/>
              <a:t>Sivanandam</a:t>
            </a:r>
            <a:r>
              <a:rPr lang="en-IN" dirty="0"/>
              <a:t> and S. Sumathi. </a:t>
            </a:r>
          </a:p>
          <a:p>
            <a:r>
              <a:rPr lang="en-IN" dirty="0"/>
              <a:t>"</a:t>
            </a:r>
            <a:r>
              <a:rPr lang="en-IN" b="1" dirty="0"/>
              <a:t>A Machine Learning Approach to Online Payment Fraud Detection</a:t>
            </a:r>
            <a:r>
              <a:rPr lang="en-IN" dirty="0"/>
              <a:t>" by Anjali V. Kulkarni and Prachi M. Joshi.</a:t>
            </a:r>
          </a:p>
          <a:p>
            <a:r>
              <a:rPr lang="en-IN" dirty="0"/>
              <a:t>"</a:t>
            </a:r>
            <a:r>
              <a:rPr lang="en-IN" b="1" dirty="0"/>
              <a:t>A Comparative Study of Machine Learning Techniques for Credit Card Fraud Detection</a:t>
            </a:r>
            <a:r>
              <a:rPr lang="en-IN" dirty="0"/>
              <a:t>" by Umang Patel and Bhavesh </a:t>
            </a:r>
            <a:r>
              <a:rPr lang="en-IN" dirty="0" err="1"/>
              <a:t>Borisaniya</a:t>
            </a:r>
            <a:r>
              <a:rPr lang="en-IN" dirty="0"/>
              <a:t>. </a:t>
            </a:r>
          </a:p>
          <a:p>
            <a:r>
              <a:rPr lang="en-IN" dirty="0"/>
              <a:t>"</a:t>
            </a:r>
            <a:r>
              <a:rPr lang="en-IN" b="1" dirty="0"/>
              <a:t>A Novel Approach to Detect Payment Fraud Using Gradient Boosting Machine</a:t>
            </a:r>
            <a:r>
              <a:rPr lang="en-IN" dirty="0"/>
              <a:t>" by Arpit Shah, S. Balaji, and G. Geetha. </a:t>
            </a:r>
          </a:p>
          <a:p>
            <a:endParaRPr lang="en-IN" dirty="0"/>
          </a:p>
        </p:txBody>
      </p:sp>
      <p:sp>
        <p:nvSpPr>
          <p:cNvPr id="4" name="Footer Placeholder 3">
            <a:extLst>
              <a:ext uri="{FF2B5EF4-FFF2-40B4-BE49-F238E27FC236}">
                <a16:creationId xmlns:a16="http://schemas.microsoft.com/office/drawing/2014/main" id="{4FF53CE4-D930-1054-E070-3BB58E7390AC}"/>
              </a:ext>
            </a:extLst>
          </p:cNvPr>
          <p:cNvSpPr>
            <a:spLocks noGrp="1"/>
          </p:cNvSpPr>
          <p:nvPr>
            <p:ph type="ftr" sz="quarter" idx="11"/>
          </p:nvPr>
        </p:nvSpPr>
        <p:spPr>
          <a:xfrm>
            <a:off x="4224528" y="439271"/>
            <a:ext cx="3200400" cy="274320"/>
          </a:xfrm>
        </p:spPr>
        <p:txBody>
          <a:bodyPr/>
          <a:lstStyle/>
          <a:p>
            <a:r>
              <a:rPr lang="en-US" sz="1200" dirty="0"/>
              <a:t>Online Payments Fraud Detection with Machine Learning</a:t>
            </a:r>
            <a:br>
              <a:rPr lang="en-US" sz="1200" dirty="0"/>
            </a:br>
            <a:br>
              <a:rPr lang="en-US" sz="1200" dirty="0"/>
            </a:br>
            <a:endParaRPr lang="en-US" dirty="0"/>
          </a:p>
        </p:txBody>
      </p:sp>
      <p:sp>
        <p:nvSpPr>
          <p:cNvPr id="5" name="Slide Number Placeholder 4">
            <a:extLst>
              <a:ext uri="{FF2B5EF4-FFF2-40B4-BE49-F238E27FC236}">
                <a16:creationId xmlns:a16="http://schemas.microsoft.com/office/drawing/2014/main" id="{65DB0D57-3EFD-C906-6B87-68B41134968E}"/>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1044468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6C044-17DE-2388-EF1A-15A40A30247B}"/>
              </a:ext>
            </a:extLst>
          </p:cNvPr>
          <p:cNvSpPr>
            <a:spLocks noGrp="1"/>
          </p:cNvSpPr>
          <p:nvPr>
            <p:ph type="title"/>
          </p:nvPr>
        </p:nvSpPr>
        <p:spPr>
          <a:xfrm>
            <a:off x="1293428" y="503458"/>
            <a:ext cx="5693664" cy="768096"/>
          </a:xfrm>
        </p:spPr>
        <p:txBody>
          <a:bodyPr/>
          <a:lstStyle/>
          <a:p>
            <a:r>
              <a:rPr lang="en-IN" dirty="0"/>
              <a:t>design</a:t>
            </a:r>
          </a:p>
        </p:txBody>
      </p:sp>
      <p:sp>
        <p:nvSpPr>
          <p:cNvPr id="3" name="Content Placeholder 2">
            <a:extLst>
              <a:ext uri="{FF2B5EF4-FFF2-40B4-BE49-F238E27FC236}">
                <a16:creationId xmlns:a16="http://schemas.microsoft.com/office/drawing/2014/main" id="{49773D54-5C23-FF7D-6454-22EEBB21BB9E}"/>
              </a:ext>
            </a:extLst>
          </p:cNvPr>
          <p:cNvSpPr>
            <a:spLocks noGrp="1"/>
          </p:cNvSpPr>
          <p:nvPr>
            <p:ph idx="1"/>
          </p:nvPr>
        </p:nvSpPr>
        <p:spPr>
          <a:xfrm>
            <a:off x="1293428" y="1372138"/>
            <a:ext cx="5693664" cy="4723862"/>
          </a:xfrm>
        </p:spPr>
        <p:txBody>
          <a:bodyPr/>
          <a:lstStyle/>
          <a:p>
            <a:r>
              <a:rPr lang="en-US" sz="1600" dirty="0">
                <a:solidFill>
                  <a:srgbClr val="202C8F"/>
                </a:solidFill>
              </a:rPr>
              <a:t>Loading the dataset: Start by importing the creditcard.csv dataset into Google </a:t>
            </a:r>
            <a:r>
              <a:rPr lang="en-US" sz="1600" dirty="0" err="1">
                <a:solidFill>
                  <a:srgbClr val="202C8F"/>
                </a:solidFill>
              </a:rPr>
              <a:t>Colab</a:t>
            </a:r>
            <a:r>
              <a:rPr lang="en-US" sz="1600" dirty="0">
                <a:solidFill>
                  <a:srgbClr val="202C8F"/>
                </a:solidFill>
              </a:rPr>
              <a:t> and load it into a pandas </a:t>
            </a:r>
            <a:r>
              <a:rPr lang="en-US" sz="1600" dirty="0" err="1">
                <a:solidFill>
                  <a:srgbClr val="202C8F"/>
                </a:solidFill>
              </a:rPr>
              <a:t>DataFrame</a:t>
            </a:r>
            <a:r>
              <a:rPr lang="en-US" sz="1600" dirty="0">
                <a:solidFill>
                  <a:srgbClr val="202C8F"/>
                </a:solidFill>
              </a:rPr>
              <a:t>. You can use the pandas </a:t>
            </a:r>
            <a:r>
              <a:rPr lang="en-US" sz="1600" dirty="0" err="1">
                <a:solidFill>
                  <a:srgbClr val="202C8F"/>
                </a:solidFill>
              </a:rPr>
              <a:t>read_csv</a:t>
            </a:r>
            <a:r>
              <a:rPr lang="en-US" sz="1600" dirty="0">
                <a:solidFill>
                  <a:srgbClr val="202C8F"/>
                </a:solidFill>
              </a:rPr>
              <a:t>() function to load the dataset into a </a:t>
            </a:r>
            <a:r>
              <a:rPr lang="en-US" sz="1600" dirty="0" err="1">
                <a:solidFill>
                  <a:srgbClr val="202C8F"/>
                </a:solidFill>
              </a:rPr>
              <a:t>DataFrame</a:t>
            </a:r>
            <a:r>
              <a:rPr lang="en-US" sz="1600" dirty="0">
                <a:solidFill>
                  <a:srgbClr val="202C8F"/>
                </a:solidFill>
              </a:rPr>
              <a:t>. </a:t>
            </a:r>
          </a:p>
          <a:p>
            <a:r>
              <a:rPr lang="en-US" sz="1600" dirty="0">
                <a:solidFill>
                  <a:srgbClr val="202C8F"/>
                </a:solidFill>
              </a:rPr>
              <a:t>Preprocessing the data: The creditcard.csv dataset contains a mix of numerical and categorical features. You will need to preprocess the data before building a machine learning model. Some common preprocessing steps include removing duplicates, handling missing values, scaling the features, and encoding categorical variables. </a:t>
            </a:r>
          </a:p>
          <a:p>
            <a:r>
              <a:rPr lang="en-US" sz="1600" dirty="0" err="1">
                <a:solidFill>
                  <a:srgbClr val="202C8F"/>
                </a:solidFill>
              </a:rPr>
              <a:t>Spliting</a:t>
            </a:r>
            <a:r>
              <a:rPr lang="en-US" sz="1600" dirty="0">
                <a:solidFill>
                  <a:srgbClr val="202C8F"/>
                </a:solidFill>
              </a:rPr>
              <a:t> the data: Once you have preprocessed the data, split the dataset into training and test sets. We have the </a:t>
            </a:r>
            <a:r>
              <a:rPr lang="en-US" sz="1600" dirty="0" err="1">
                <a:solidFill>
                  <a:srgbClr val="202C8F"/>
                </a:solidFill>
              </a:rPr>
              <a:t>train_test_split</a:t>
            </a:r>
            <a:r>
              <a:rPr lang="en-US" sz="1600" dirty="0">
                <a:solidFill>
                  <a:srgbClr val="202C8F"/>
                </a:solidFill>
              </a:rPr>
              <a:t>() function from scikit-learn to split the data. </a:t>
            </a:r>
            <a:endParaRPr lang="en-IN" sz="1600" dirty="0">
              <a:solidFill>
                <a:srgbClr val="202C8F"/>
              </a:solidFill>
            </a:endParaRPr>
          </a:p>
        </p:txBody>
      </p:sp>
    </p:spTree>
    <p:extLst>
      <p:ext uri="{BB962C8B-B14F-4D97-AF65-F5344CB8AC3E}">
        <p14:creationId xmlns:p14="http://schemas.microsoft.com/office/powerpoint/2010/main" val="511583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3B1A9-2603-6D6E-39C1-EAFA7C5452D1}"/>
              </a:ext>
            </a:extLst>
          </p:cNvPr>
          <p:cNvSpPr>
            <a:spLocks noGrp="1"/>
          </p:cNvSpPr>
          <p:nvPr>
            <p:ph type="title"/>
          </p:nvPr>
        </p:nvSpPr>
        <p:spPr>
          <a:xfrm flipH="1">
            <a:off x="9308949" y="5484846"/>
            <a:ext cx="45719" cy="45719"/>
          </a:xfrm>
        </p:spPr>
        <p:txBody>
          <a:bodyPr/>
          <a:lstStyle/>
          <a:p>
            <a:endParaRPr lang="en-IN" sz="600" dirty="0"/>
          </a:p>
        </p:txBody>
      </p:sp>
      <p:sp>
        <p:nvSpPr>
          <p:cNvPr id="3" name="Content Placeholder 2">
            <a:extLst>
              <a:ext uri="{FF2B5EF4-FFF2-40B4-BE49-F238E27FC236}">
                <a16:creationId xmlns:a16="http://schemas.microsoft.com/office/drawing/2014/main" id="{95DF79FC-2157-1235-3D9C-10FA90B2CD8C}"/>
              </a:ext>
            </a:extLst>
          </p:cNvPr>
          <p:cNvSpPr>
            <a:spLocks noGrp="1"/>
          </p:cNvSpPr>
          <p:nvPr>
            <p:ph idx="1"/>
          </p:nvPr>
        </p:nvSpPr>
        <p:spPr>
          <a:xfrm>
            <a:off x="1158958" y="1399032"/>
            <a:ext cx="5693664" cy="4750756"/>
          </a:xfrm>
        </p:spPr>
        <p:txBody>
          <a:bodyPr/>
          <a:lstStyle/>
          <a:p>
            <a:r>
              <a:rPr lang="en-US" sz="1800" dirty="0">
                <a:solidFill>
                  <a:srgbClr val="202C8F"/>
                </a:solidFill>
              </a:rPr>
              <a:t>Training a machine learning model: Next, we have to train a machine learning model on the training set. Some popular algorithms for fraud detection include logistic regression, decision trees, random forests, and support vector machines. You can use scikit-learn to build and train the model. </a:t>
            </a:r>
          </a:p>
          <a:p>
            <a:r>
              <a:rPr lang="en-US" sz="1800" dirty="0">
                <a:solidFill>
                  <a:srgbClr val="202C8F"/>
                </a:solidFill>
              </a:rPr>
              <a:t>Evaluating the model: After training the model, evaluate its performance on the test set. We are using metrics such as accuracy and F1 score to evaluate the model's performance.</a:t>
            </a:r>
            <a:endParaRPr lang="en-IN" sz="1800" dirty="0"/>
          </a:p>
        </p:txBody>
      </p:sp>
    </p:spTree>
    <p:extLst>
      <p:ext uri="{BB962C8B-B14F-4D97-AF65-F5344CB8AC3E}">
        <p14:creationId xmlns:p14="http://schemas.microsoft.com/office/powerpoint/2010/main" val="54244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365324" y="935736"/>
            <a:ext cx="6766560" cy="768096"/>
          </a:xfrm>
        </p:spPr>
        <p:txBody>
          <a:bodyPr/>
          <a:lstStyle/>
          <a:p>
            <a:r>
              <a:rPr lang="en-US" dirty="0"/>
              <a:t>conclusion</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sz="1200" dirty="0"/>
              <a:t>Online Payments Fraud Detection with Machine Learning</a:t>
            </a:r>
            <a:br>
              <a:rPr lang="en-US" sz="1200" dirty="0"/>
            </a:br>
            <a:br>
              <a:rPr lang="en-US" sz="1200" dirty="0"/>
            </a:b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2192228"/>
            <a:ext cx="5879592" cy="3294171"/>
          </a:xfrm>
        </p:spPr>
        <p:txBody>
          <a:bodyPr/>
          <a:lstStyle/>
          <a:p>
            <a:r>
              <a:rPr lang="en-US" sz="1600" dirty="0"/>
              <a:t>In this presentation, we have discussed the importance of online fraud detection, and the challenges and limitations of existing methods. We have also explored the potential of machine learning for improving fraud detection accuracy and efficiency. The creditcard.csv dataset is a valuable resource for researching and developing fraud detection models, and we have provided an overview of its key features and characteristics. We have demonstrated the key steps involved in designing an online fraud detection system using machine learning, including data preprocessing, model training, evaluation, deployment, and continuous monitoring. </a:t>
            </a:r>
          </a:p>
        </p:txBody>
      </p:sp>
    </p:spTree>
    <p:extLst>
      <p:ext uri="{BB962C8B-B14F-4D97-AF65-F5344CB8AC3E}">
        <p14:creationId xmlns:p14="http://schemas.microsoft.com/office/powerpoint/2010/main" val="9481817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{3678A013-6F17-48B0-A059-348491801D42}tf78438558_win32</Template>
  <TotalTime>26</TotalTime>
  <Words>957</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Calibri</vt:lpstr>
      <vt:lpstr>Google Sans</vt:lpstr>
      <vt:lpstr>Sabon Next LT</vt:lpstr>
      <vt:lpstr>Söhne</vt:lpstr>
      <vt:lpstr>Office Theme</vt:lpstr>
      <vt:lpstr>Online Payments Fraud Detection with Machine Learning  </vt:lpstr>
      <vt:lpstr>AGENDA</vt:lpstr>
      <vt:lpstr>Introduction</vt:lpstr>
      <vt:lpstr>PowerPoint Presentation</vt:lpstr>
      <vt:lpstr>DATASET</vt:lpstr>
      <vt:lpstr>Literature review</vt:lpstr>
      <vt:lpstr>design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Payments Fraud Detection with Machine Learning  </dc:title>
  <dc:subject/>
  <dc:creator>SAI DEEPAK K</dc:creator>
  <cp:lastModifiedBy>SAI DEEPAK K</cp:lastModifiedBy>
  <cp:revision>4</cp:revision>
  <dcterms:created xsi:type="dcterms:W3CDTF">2023-05-14T06:23:09Z</dcterms:created>
  <dcterms:modified xsi:type="dcterms:W3CDTF">2023-05-14T07:49:35Z</dcterms:modified>
</cp:coreProperties>
</file>