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8"/>
  </p:notesMasterIdLst>
  <p:sldIdLst>
    <p:sldId id="278" r:id="rId2"/>
    <p:sldId id="294" r:id="rId3"/>
    <p:sldId id="279" r:id="rId4"/>
    <p:sldId id="280" r:id="rId5"/>
    <p:sldId id="295" r:id="rId6"/>
    <p:sldId id="296" r:id="rId7"/>
    <p:sldId id="297" r:id="rId8"/>
    <p:sldId id="299" r:id="rId9"/>
    <p:sldId id="304" r:id="rId10"/>
    <p:sldId id="305" r:id="rId11"/>
    <p:sldId id="300" r:id="rId12"/>
    <p:sldId id="306" r:id="rId13"/>
    <p:sldId id="307" r:id="rId14"/>
    <p:sldId id="308" r:id="rId15"/>
    <p:sldId id="303"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75221" autoAdjust="0"/>
  </p:normalViewPr>
  <p:slideViewPr>
    <p:cSldViewPr snapToGrid="0" snapToObjects="1">
      <p:cViewPr varScale="1">
        <p:scale>
          <a:sx n="85" d="100"/>
          <a:sy n="85" d="100"/>
        </p:scale>
        <p:origin x="101"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2189922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262899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800" b="0" i="0" dirty="0">
              <a:solidFill>
                <a:srgbClr val="202C8F"/>
              </a:solidFill>
              <a:effectLst/>
              <a:latin typeface="Söhne"/>
            </a:endParaRPr>
          </a:p>
        </p:txBody>
      </p:sp>
    </p:spTree>
    <p:extLst>
      <p:ext uri="{BB962C8B-B14F-4D97-AF65-F5344CB8AC3E}">
        <p14:creationId xmlns:p14="http://schemas.microsoft.com/office/powerpoint/2010/main" val="1103692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p:txBody>
      </p:sp>
    </p:spTree>
    <p:extLst>
      <p:ext uri="{BB962C8B-B14F-4D97-AF65-F5344CB8AC3E}">
        <p14:creationId xmlns:p14="http://schemas.microsoft.com/office/powerpoint/2010/main" val="3744251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marL="285750" indent="-285750">
              <a:buAutoNum type="romanUcPeriod"/>
            </a:pPr>
            <a:endParaRPr lang="en-IN" dirty="0"/>
          </a:p>
        </p:txBody>
      </p:sp>
    </p:spTree>
    <p:extLst>
      <p:ext uri="{BB962C8B-B14F-4D97-AF65-F5344CB8AC3E}">
        <p14:creationId xmlns:p14="http://schemas.microsoft.com/office/powerpoint/2010/main" val="2886316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2169939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2657807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304481" y="1371600"/>
            <a:ext cx="5385816" cy="1225296"/>
          </a:xfrm>
        </p:spPr>
        <p:txBody>
          <a:bodyPr/>
          <a:lstStyle/>
          <a:p>
            <a:r>
              <a:rPr lang="en-US" sz="2400" dirty="0"/>
              <a:t>Online Payments Fraud Detection with Machine Learning</a:t>
            </a:r>
            <a:br>
              <a:rPr lang="en-US" sz="2400" dirty="0"/>
            </a:br>
            <a:br>
              <a:rPr lang="en-US" sz="2400" dirty="0"/>
            </a:br>
            <a:endParaRPr lang="en-US" sz="24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023464" y="3665241"/>
            <a:ext cx="4494894" cy="878908"/>
          </a:xfrm>
        </p:spPr>
        <p:txBody>
          <a:bodyPr/>
          <a:lstStyle/>
          <a:p>
            <a:r>
              <a:rPr lang="en-IN" b="1" dirty="0">
                <a:solidFill>
                  <a:srgbClr val="1F1F1F"/>
                </a:solidFill>
                <a:effectLst/>
                <a:latin typeface="Google Sans"/>
              </a:rPr>
              <a:t>Guide: Prof. Srinivasa Reddy Konda</a:t>
            </a:r>
            <a:endParaRPr lang="en-IN" b="1" dirty="0">
              <a:solidFill>
                <a:srgbClr val="5F6368"/>
              </a:solidFill>
              <a:effectLst/>
              <a:latin typeface="Google Sans"/>
            </a:endParaRP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474F-6804-F2F3-3346-624D7A160AFA}"/>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1EFAD189-C16E-4AA0-7F3D-7D7582DFE53F}"/>
              </a:ext>
            </a:extLst>
          </p:cNvPr>
          <p:cNvPicPr>
            <a:picLocks noGrp="1" noChangeAspect="1"/>
          </p:cNvPicPr>
          <p:nvPr>
            <p:ph sz="half" idx="1"/>
          </p:nvPr>
        </p:nvPicPr>
        <p:blipFill>
          <a:blip r:embed="rId2"/>
          <a:stretch>
            <a:fillRect/>
          </a:stretch>
        </p:blipFill>
        <p:spPr>
          <a:xfrm>
            <a:off x="875450" y="2171307"/>
            <a:ext cx="4961050" cy="1065188"/>
          </a:xfrm>
        </p:spPr>
      </p:pic>
      <p:sp>
        <p:nvSpPr>
          <p:cNvPr id="4" name="Footer Placeholder 3">
            <a:extLst>
              <a:ext uri="{FF2B5EF4-FFF2-40B4-BE49-F238E27FC236}">
                <a16:creationId xmlns:a16="http://schemas.microsoft.com/office/drawing/2014/main" id="{544B6B20-D169-8F85-7909-774628006A15}"/>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4AB9861-75D2-C864-3813-73160865CF8C}"/>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9" name="Picture 8">
            <a:extLst>
              <a:ext uri="{FF2B5EF4-FFF2-40B4-BE49-F238E27FC236}">
                <a16:creationId xmlns:a16="http://schemas.microsoft.com/office/drawing/2014/main" id="{73B5CF62-645F-128B-7D05-569E4C512CC9}"/>
              </a:ext>
            </a:extLst>
          </p:cNvPr>
          <p:cNvPicPr>
            <a:picLocks noChangeAspect="1"/>
          </p:cNvPicPr>
          <p:nvPr/>
        </p:nvPicPr>
        <p:blipFill>
          <a:blip r:embed="rId3"/>
          <a:stretch>
            <a:fillRect/>
          </a:stretch>
        </p:blipFill>
        <p:spPr>
          <a:xfrm>
            <a:off x="5624749" y="3899581"/>
            <a:ext cx="4961050" cy="1272650"/>
          </a:xfrm>
          <a:prstGeom prst="rect">
            <a:avLst/>
          </a:prstGeom>
        </p:spPr>
      </p:pic>
    </p:spTree>
    <p:extLst>
      <p:ext uri="{BB962C8B-B14F-4D97-AF65-F5344CB8AC3E}">
        <p14:creationId xmlns:p14="http://schemas.microsoft.com/office/powerpoint/2010/main" val="2357554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581-8301-98B0-A47C-260B3D13E07B}"/>
              </a:ext>
            </a:extLst>
          </p:cNvPr>
          <p:cNvSpPr>
            <a:spLocks noGrp="1"/>
          </p:cNvSpPr>
          <p:nvPr>
            <p:ph type="title"/>
          </p:nvPr>
        </p:nvSpPr>
        <p:spPr>
          <a:xfrm>
            <a:off x="664384" y="821303"/>
            <a:ext cx="10671048" cy="768096"/>
          </a:xfrm>
        </p:spPr>
        <p:txBody>
          <a:bodyPr/>
          <a:lstStyle/>
          <a:p>
            <a:r>
              <a:rPr lang="en-IN" dirty="0"/>
              <a:t>Plots </a:t>
            </a:r>
          </a:p>
        </p:txBody>
      </p:sp>
      <p:pic>
        <p:nvPicPr>
          <p:cNvPr id="8" name="Content Placeholder 7">
            <a:extLst>
              <a:ext uri="{FF2B5EF4-FFF2-40B4-BE49-F238E27FC236}">
                <a16:creationId xmlns:a16="http://schemas.microsoft.com/office/drawing/2014/main" id="{478689AA-9420-5B0D-2702-78C8690AACCE}"/>
              </a:ext>
            </a:extLst>
          </p:cNvPr>
          <p:cNvPicPr>
            <a:picLocks noGrp="1" noChangeAspect="1"/>
          </p:cNvPicPr>
          <p:nvPr>
            <p:ph sz="half" idx="1"/>
          </p:nvPr>
        </p:nvPicPr>
        <p:blipFill>
          <a:blip r:embed="rId2"/>
          <a:stretch>
            <a:fillRect/>
          </a:stretch>
        </p:blipFill>
        <p:spPr>
          <a:xfrm>
            <a:off x="621792" y="2073715"/>
            <a:ext cx="4922947" cy="3939881"/>
          </a:xfrm>
        </p:spPr>
      </p:pic>
      <p:sp>
        <p:nvSpPr>
          <p:cNvPr id="4" name="Footer Placeholder 3">
            <a:extLst>
              <a:ext uri="{FF2B5EF4-FFF2-40B4-BE49-F238E27FC236}">
                <a16:creationId xmlns:a16="http://schemas.microsoft.com/office/drawing/2014/main" id="{9B96C0AC-427C-25AD-AC63-0622D2DF1DD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5B0D71C-CCA0-633F-BFB5-757F15E7E508}"/>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10" name="Picture 9">
            <a:extLst>
              <a:ext uri="{FF2B5EF4-FFF2-40B4-BE49-F238E27FC236}">
                <a16:creationId xmlns:a16="http://schemas.microsoft.com/office/drawing/2014/main" id="{6E5C5194-DE32-4CAF-8F7A-39EE927F610A}"/>
              </a:ext>
            </a:extLst>
          </p:cNvPr>
          <p:cNvPicPr>
            <a:picLocks noChangeAspect="1"/>
          </p:cNvPicPr>
          <p:nvPr/>
        </p:nvPicPr>
        <p:blipFill>
          <a:blip r:embed="rId3"/>
          <a:stretch>
            <a:fillRect/>
          </a:stretch>
        </p:blipFill>
        <p:spPr>
          <a:xfrm>
            <a:off x="6262422" y="1768888"/>
            <a:ext cx="4961050" cy="4549534"/>
          </a:xfrm>
          <a:prstGeom prst="rect">
            <a:avLst/>
          </a:prstGeom>
        </p:spPr>
      </p:pic>
    </p:spTree>
    <p:extLst>
      <p:ext uri="{BB962C8B-B14F-4D97-AF65-F5344CB8AC3E}">
        <p14:creationId xmlns:p14="http://schemas.microsoft.com/office/powerpoint/2010/main" val="1388044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EC3F5-3C01-5682-DA77-09A8FD1653FE}"/>
              </a:ext>
            </a:extLst>
          </p:cNvPr>
          <p:cNvSpPr>
            <a:spLocks noGrp="1"/>
          </p:cNvSpPr>
          <p:nvPr>
            <p:ph type="title"/>
          </p:nvPr>
        </p:nvSpPr>
        <p:spPr/>
        <p:txBody>
          <a:bodyPr/>
          <a:lstStyle/>
          <a:p>
            <a:r>
              <a:rPr lang="en-IN" dirty="0"/>
              <a:t>plots</a:t>
            </a:r>
          </a:p>
        </p:txBody>
      </p:sp>
      <p:sp>
        <p:nvSpPr>
          <p:cNvPr id="3" name="Content Placeholder 2">
            <a:extLst>
              <a:ext uri="{FF2B5EF4-FFF2-40B4-BE49-F238E27FC236}">
                <a16:creationId xmlns:a16="http://schemas.microsoft.com/office/drawing/2014/main" id="{818B4DF7-87EC-D82B-5DD3-346E7CD3E3CB}"/>
              </a:ext>
            </a:extLst>
          </p:cNvPr>
          <p:cNvSpPr>
            <a:spLocks noGrp="1"/>
          </p:cNvSpPr>
          <p:nvPr>
            <p:ph sz="half" idx="1"/>
          </p:nvPr>
        </p:nvSpPr>
        <p:spPr/>
        <p:txBody>
          <a:bodyPr/>
          <a:lstStyle/>
          <a:p>
            <a:r>
              <a:rPr lang="en-IN" dirty="0"/>
              <a:t>Logistic regression </a:t>
            </a:r>
          </a:p>
          <a:p>
            <a:endParaRPr lang="en-IN" dirty="0"/>
          </a:p>
          <a:p>
            <a:endParaRPr lang="en-IN" dirty="0"/>
          </a:p>
        </p:txBody>
      </p:sp>
      <p:sp>
        <p:nvSpPr>
          <p:cNvPr id="4" name="Footer Placeholder 3">
            <a:extLst>
              <a:ext uri="{FF2B5EF4-FFF2-40B4-BE49-F238E27FC236}">
                <a16:creationId xmlns:a16="http://schemas.microsoft.com/office/drawing/2014/main" id="{10BB60D8-97EC-507A-F50C-B5A4E61423FC}"/>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48A40EE-28C1-EB94-C43F-7075F8B2452F}"/>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7" name="Picture 6">
            <a:extLst>
              <a:ext uri="{FF2B5EF4-FFF2-40B4-BE49-F238E27FC236}">
                <a16:creationId xmlns:a16="http://schemas.microsoft.com/office/drawing/2014/main" id="{3B2ACF1D-0EF2-BC51-BCBF-234DA477DF96}"/>
              </a:ext>
            </a:extLst>
          </p:cNvPr>
          <p:cNvPicPr>
            <a:picLocks noChangeAspect="1"/>
          </p:cNvPicPr>
          <p:nvPr/>
        </p:nvPicPr>
        <p:blipFill>
          <a:blip r:embed="rId2"/>
          <a:stretch>
            <a:fillRect/>
          </a:stretch>
        </p:blipFill>
        <p:spPr>
          <a:xfrm>
            <a:off x="981014" y="2605699"/>
            <a:ext cx="3843650" cy="3932261"/>
          </a:xfrm>
          <a:prstGeom prst="rect">
            <a:avLst/>
          </a:prstGeom>
        </p:spPr>
      </p:pic>
      <p:pic>
        <p:nvPicPr>
          <p:cNvPr id="2050" name="Picture 2">
            <a:extLst>
              <a:ext uri="{FF2B5EF4-FFF2-40B4-BE49-F238E27FC236}">
                <a16:creationId xmlns:a16="http://schemas.microsoft.com/office/drawing/2014/main" id="{E7F16B3B-FE8D-9BAF-092C-AFFE69F9D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6263" y="2214361"/>
            <a:ext cx="4482766" cy="4323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277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F132-F667-1B2D-88E3-ECE7D26AA9A3}"/>
              </a:ext>
            </a:extLst>
          </p:cNvPr>
          <p:cNvSpPr>
            <a:spLocks noGrp="1"/>
          </p:cNvSpPr>
          <p:nvPr>
            <p:ph type="title"/>
          </p:nvPr>
        </p:nvSpPr>
        <p:spPr/>
        <p:txBody>
          <a:bodyPr/>
          <a:lstStyle/>
          <a:p>
            <a:r>
              <a:rPr lang="en-IN" dirty="0"/>
              <a:t>…</a:t>
            </a:r>
          </a:p>
        </p:txBody>
      </p:sp>
      <p:sp>
        <p:nvSpPr>
          <p:cNvPr id="4" name="Footer Placeholder 3">
            <a:extLst>
              <a:ext uri="{FF2B5EF4-FFF2-40B4-BE49-F238E27FC236}">
                <a16:creationId xmlns:a16="http://schemas.microsoft.com/office/drawing/2014/main" id="{4727E9F7-221E-BD7E-55F5-BB43042E651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AC1BCC9-C71F-E1DA-ED0A-94919AAB1C16}"/>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9" name="Content Placeholder 8">
            <a:extLst>
              <a:ext uri="{FF2B5EF4-FFF2-40B4-BE49-F238E27FC236}">
                <a16:creationId xmlns:a16="http://schemas.microsoft.com/office/drawing/2014/main" id="{C15B965F-4552-A1C2-B6A9-DE2FE39ACA0F}"/>
              </a:ext>
            </a:extLst>
          </p:cNvPr>
          <p:cNvSpPr>
            <a:spLocks noGrp="1"/>
          </p:cNvSpPr>
          <p:nvPr>
            <p:ph sz="half" idx="1"/>
          </p:nvPr>
        </p:nvSpPr>
        <p:spPr/>
        <p:txBody>
          <a:bodyPr/>
          <a:lstStyle/>
          <a:p>
            <a:r>
              <a:rPr lang="en-IN" dirty="0" err="1"/>
              <a:t>Knn</a:t>
            </a:r>
            <a:r>
              <a:rPr lang="en-IN" dirty="0"/>
              <a:t> scatter plot</a:t>
            </a:r>
          </a:p>
          <a:p>
            <a:endParaRPr lang="en-IN" dirty="0"/>
          </a:p>
          <a:p>
            <a:endParaRPr lang="en-IN" dirty="0"/>
          </a:p>
        </p:txBody>
      </p:sp>
      <p:pic>
        <p:nvPicPr>
          <p:cNvPr id="10" name="Content Placeholder 6">
            <a:extLst>
              <a:ext uri="{FF2B5EF4-FFF2-40B4-BE49-F238E27FC236}">
                <a16:creationId xmlns:a16="http://schemas.microsoft.com/office/drawing/2014/main" id="{463A3DF8-C2C1-4E8F-30B4-593CC65F9CE7}"/>
              </a:ext>
            </a:extLst>
          </p:cNvPr>
          <p:cNvPicPr>
            <a:picLocks noChangeAspect="1"/>
          </p:cNvPicPr>
          <p:nvPr/>
        </p:nvPicPr>
        <p:blipFill>
          <a:blip r:embed="rId2"/>
          <a:stretch>
            <a:fillRect/>
          </a:stretch>
        </p:blipFill>
        <p:spPr>
          <a:xfrm>
            <a:off x="3443375" y="2323768"/>
            <a:ext cx="5311600" cy="3993226"/>
          </a:xfrm>
          <a:prstGeom prst="rect">
            <a:avLst/>
          </a:prstGeom>
        </p:spPr>
      </p:pic>
    </p:spTree>
    <p:extLst>
      <p:ext uri="{BB962C8B-B14F-4D97-AF65-F5344CB8AC3E}">
        <p14:creationId xmlns:p14="http://schemas.microsoft.com/office/powerpoint/2010/main" val="2464868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5E48-EB59-4B35-7061-02FC0382A427}"/>
              </a:ext>
            </a:extLst>
          </p:cNvPr>
          <p:cNvSpPr>
            <a:spLocks noGrp="1"/>
          </p:cNvSpPr>
          <p:nvPr>
            <p:ph type="title"/>
          </p:nvPr>
        </p:nvSpPr>
        <p:spPr>
          <a:xfrm>
            <a:off x="758952" y="696387"/>
            <a:ext cx="10671048" cy="768096"/>
          </a:xfrm>
        </p:spPr>
        <p:txBody>
          <a:bodyPr/>
          <a:lstStyle/>
          <a:p>
            <a:endParaRPr lang="en-IN"/>
          </a:p>
        </p:txBody>
      </p:sp>
      <p:sp>
        <p:nvSpPr>
          <p:cNvPr id="3" name="Content Placeholder 2">
            <a:extLst>
              <a:ext uri="{FF2B5EF4-FFF2-40B4-BE49-F238E27FC236}">
                <a16:creationId xmlns:a16="http://schemas.microsoft.com/office/drawing/2014/main" id="{C665D974-77F7-AC44-2D50-906B4B2523D1}"/>
              </a:ext>
            </a:extLst>
          </p:cNvPr>
          <p:cNvSpPr>
            <a:spLocks noGrp="1"/>
          </p:cNvSpPr>
          <p:nvPr>
            <p:ph sz="half" idx="1"/>
          </p:nvPr>
        </p:nvSpPr>
        <p:spPr>
          <a:xfrm>
            <a:off x="539496" y="2151246"/>
            <a:ext cx="11119104" cy="4434840"/>
          </a:xfrm>
        </p:spPr>
        <p:txBody>
          <a:bodyPr/>
          <a:lstStyle/>
          <a:p>
            <a:r>
              <a:rPr lang="en-IN" dirty="0"/>
              <a:t>Decision tree </a:t>
            </a:r>
          </a:p>
        </p:txBody>
      </p:sp>
      <p:sp>
        <p:nvSpPr>
          <p:cNvPr id="4" name="Footer Placeholder 3">
            <a:extLst>
              <a:ext uri="{FF2B5EF4-FFF2-40B4-BE49-F238E27FC236}">
                <a16:creationId xmlns:a16="http://schemas.microsoft.com/office/drawing/2014/main" id="{0D3017C5-7615-4102-91B4-1036D1B7B072}"/>
              </a:ext>
            </a:extLst>
          </p:cNvPr>
          <p:cNvSpPr>
            <a:spLocks noGrp="1"/>
          </p:cNvSpPr>
          <p:nvPr>
            <p:ph type="ftr" sz="quarter" idx="11"/>
          </p:nvPr>
        </p:nvSpPr>
        <p:spPr>
          <a:xfrm>
            <a:off x="621792" y="409073"/>
            <a:ext cx="3200400" cy="274320"/>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8B40C17-B459-B3DA-4FCE-48E3B0E9F699}"/>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1028" name="Picture 4">
            <a:extLst>
              <a:ext uri="{FF2B5EF4-FFF2-40B4-BE49-F238E27FC236}">
                <a16:creationId xmlns:a16="http://schemas.microsoft.com/office/drawing/2014/main" id="{4960F8F4-CC7E-C1EE-16C6-A03236461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394" y="457200"/>
            <a:ext cx="904875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4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C6C0B-0EFE-7BF6-76BE-86B7E6360926}"/>
              </a:ext>
            </a:extLst>
          </p:cNvPr>
          <p:cNvSpPr>
            <a:spLocks noGrp="1"/>
          </p:cNvSpPr>
          <p:nvPr>
            <p:ph type="title"/>
          </p:nvPr>
        </p:nvSpPr>
        <p:spPr>
          <a:xfrm>
            <a:off x="4178808" y="776164"/>
            <a:ext cx="6766560" cy="768096"/>
          </a:xfrm>
        </p:spPr>
        <p:txBody>
          <a:bodyPr/>
          <a:lstStyle/>
          <a:p>
            <a:r>
              <a:rPr lang="en-IN" dirty="0"/>
              <a:t>conclusion</a:t>
            </a:r>
          </a:p>
        </p:txBody>
      </p:sp>
      <p:sp>
        <p:nvSpPr>
          <p:cNvPr id="3" name="Content Placeholder 2">
            <a:extLst>
              <a:ext uri="{FF2B5EF4-FFF2-40B4-BE49-F238E27FC236}">
                <a16:creationId xmlns:a16="http://schemas.microsoft.com/office/drawing/2014/main" id="{4774918D-1FCC-61C6-CC9B-0B28ADFB1070}"/>
              </a:ext>
            </a:extLst>
          </p:cNvPr>
          <p:cNvSpPr>
            <a:spLocks noGrp="1"/>
          </p:cNvSpPr>
          <p:nvPr>
            <p:ph idx="1"/>
          </p:nvPr>
        </p:nvSpPr>
        <p:spPr>
          <a:xfrm>
            <a:off x="4041648" y="1970630"/>
            <a:ext cx="6766560" cy="4111206"/>
          </a:xfrm>
        </p:spPr>
        <p:txBody>
          <a:bodyPr/>
          <a:lstStyle/>
          <a:p>
            <a:pPr algn="l"/>
            <a:r>
              <a:rPr lang="en-US" sz="1600" b="0" i="0" dirty="0">
                <a:solidFill>
                  <a:srgbClr val="202C8F"/>
                </a:solidFill>
                <a:effectLst/>
                <a:latin typeface="Söhne"/>
              </a:rPr>
              <a:t>In conclusion, this project demonstrated the effectiveness of using machine learning techniques for fraud detection in financial transactions. We explored various machine learning models such as logistic regression, decision trees, random forests, k-nearest neighbors, support vector machines, and </a:t>
            </a:r>
            <a:r>
              <a:rPr lang="en-US" sz="1600" b="0" i="0" dirty="0" err="1">
                <a:solidFill>
                  <a:srgbClr val="202C8F"/>
                </a:solidFill>
                <a:effectLst/>
                <a:latin typeface="Söhne"/>
              </a:rPr>
              <a:t>XGBoost</a:t>
            </a:r>
            <a:r>
              <a:rPr lang="en-US" sz="1600" b="0" i="0" dirty="0">
                <a:solidFill>
                  <a:srgbClr val="202C8F"/>
                </a:solidFill>
                <a:effectLst/>
                <a:latin typeface="Söhne"/>
              </a:rPr>
              <a:t> and evaluated their performance using accuracy and F1 score metrics.</a:t>
            </a:r>
          </a:p>
          <a:p>
            <a:pPr algn="l"/>
            <a:endParaRPr lang="en-US" sz="1600" b="0" i="0" dirty="0">
              <a:solidFill>
                <a:srgbClr val="202C8F"/>
              </a:solidFill>
              <a:effectLst/>
              <a:latin typeface="Söhne"/>
            </a:endParaRPr>
          </a:p>
          <a:p>
            <a:pPr algn="l"/>
            <a:r>
              <a:rPr lang="en-US" sz="1600" b="0" i="0" dirty="0">
                <a:solidFill>
                  <a:srgbClr val="202C8F"/>
                </a:solidFill>
                <a:effectLst/>
                <a:latin typeface="Söhne"/>
              </a:rPr>
              <a:t>After evaluating the models, we found that the random forest and </a:t>
            </a:r>
            <a:r>
              <a:rPr lang="en-US" sz="1600" b="0" i="0" dirty="0" err="1">
                <a:solidFill>
                  <a:srgbClr val="202C8F"/>
                </a:solidFill>
                <a:effectLst/>
                <a:latin typeface="Söhne"/>
              </a:rPr>
              <a:t>XGBoost</a:t>
            </a:r>
            <a:r>
              <a:rPr lang="en-US" sz="1600" b="0" i="0" dirty="0">
                <a:solidFill>
                  <a:srgbClr val="202C8F"/>
                </a:solidFill>
                <a:effectLst/>
                <a:latin typeface="Söhne"/>
              </a:rPr>
              <a:t> models performed the best, with F1 scores of 0.77 and 0.87, respectively. We also used visualization techniques such as confusion matrices and ROC curves to gain insights into the strengths and weaknesses of each model.</a:t>
            </a:r>
          </a:p>
          <a:p>
            <a:pPr algn="l"/>
            <a:endParaRPr lang="en-US" sz="1600" b="0" i="0" dirty="0">
              <a:solidFill>
                <a:srgbClr val="202C8F"/>
              </a:solidFill>
              <a:effectLst/>
              <a:latin typeface="Söhne"/>
            </a:endParaRPr>
          </a:p>
          <a:p>
            <a:pPr algn="l"/>
            <a:r>
              <a:rPr lang="en-US" sz="1600" b="0" i="0" dirty="0">
                <a:solidFill>
                  <a:srgbClr val="202C8F"/>
                </a:solidFill>
                <a:effectLst/>
                <a:latin typeface="Söhne"/>
              </a:rPr>
              <a:t>Overall, this project showcased the power of machine learning in fraud detection and offered a practical example of building a fraud detection system using Python. With the increasing prevalence of fraud in various industries, this project highlights the importance of leveraging machine learning in mitigating this risk.</a:t>
            </a:r>
          </a:p>
          <a:p>
            <a:endParaRPr lang="en-IN" sz="1600" dirty="0">
              <a:solidFill>
                <a:srgbClr val="202C8F"/>
              </a:solidFill>
            </a:endParaRPr>
          </a:p>
        </p:txBody>
      </p:sp>
      <p:sp>
        <p:nvSpPr>
          <p:cNvPr id="4" name="Footer Placeholder 3">
            <a:extLst>
              <a:ext uri="{FF2B5EF4-FFF2-40B4-BE49-F238E27FC236}">
                <a16:creationId xmlns:a16="http://schemas.microsoft.com/office/drawing/2014/main" id="{F088A0AD-F717-161F-B9BF-CD683C52640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C9BFF3E-0196-D9E8-D920-13A9FDE50598}"/>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3441530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K.SAI DEEPAK 20BCD7092</a:t>
            </a:r>
          </a:p>
          <a:p>
            <a:r>
              <a:rPr lang="en-US" dirty="0"/>
              <a:t>G.HARISH        20BCD7101</a:t>
            </a:r>
          </a:p>
          <a:p>
            <a:r>
              <a:rPr lang="en-US" dirty="0"/>
              <a:t>U.MANISH        20BCE7589</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3DD0-9DC2-C74E-4E1E-405D7F116BE0}"/>
              </a:ext>
            </a:extLst>
          </p:cNvPr>
          <p:cNvSpPr>
            <a:spLocks noGrp="1"/>
          </p:cNvSpPr>
          <p:nvPr>
            <p:ph type="ctrTitle"/>
          </p:nvPr>
        </p:nvSpPr>
        <p:spPr/>
        <p:txBody>
          <a:bodyPr/>
          <a:lstStyle/>
          <a:p>
            <a:r>
              <a:rPr lang="en-IN" sz="3200" dirty="0"/>
              <a:t>TEAM MEMBERS</a:t>
            </a:r>
          </a:p>
        </p:txBody>
      </p:sp>
      <p:sp>
        <p:nvSpPr>
          <p:cNvPr id="3" name="Subtitle 2">
            <a:extLst>
              <a:ext uri="{FF2B5EF4-FFF2-40B4-BE49-F238E27FC236}">
                <a16:creationId xmlns:a16="http://schemas.microsoft.com/office/drawing/2014/main" id="{25CAA1B5-F07B-597C-8ADD-3C0CAFB8FCA0}"/>
              </a:ext>
            </a:extLst>
          </p:cNvPr>
          <p:cNvSpPr>
            <a:spLocks noGrp="1"/>
          </p:cNvSpPr>
          <p:nvPr>
            <p:ph type="subTitle" idx="1"/>
          </p:nvPr>
        </p:nvSpPr>
        <p:spPr/>
        <p:txBody>
          <a:bodyPr/>
          <a:lstStyle/>
          <a:p>
            <a:r>
              <a:rPr lang="en-US" dirty="0"/>
              <a:t>K.SAI DEEPAK 20BCD7092</a:t>
            </a:r>
          </a:p>
          <a:p>
            <a:r>
              <a:rPr lang="en-US" dirty="0"/>
              <a:t>G.HARISH        20BCD7101</a:t>
            </a:r>
          </a:p>
          <a:p>
            <a:r>
              <a:rPr lang="en-US" dirty="0"/>
              <a:t>U.MANISH        20BCE7589</a:t>
            </a:r>
          </a:p>
          <a:p>
            <a:endParaRPr lang="en-IN" dirty="0"/>
          </a:p>
        </p:txBody>
      </p:sp>
    </p:spTree>
    <p:extLst>
      <p:ext uri="{BB962C8B-B14F-4D97-AF65-F5344CB8AC3E}">
        <p14:creationId xmlns:p14="http://schemas.microsoft.com/office/powerpoint/2010/main" val="3557652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pPr marL="342900" indent="-342900">
              <a:buFont typeface="Wingdings" panose="05000000000000000000" pitchFamily="2" charset="2"/>
              <a:buChar char="v"/>
            </a:pPr>
            <a:r>
              <a:rPr lang="en-US" dirty="0" err="1"/>
              <a:t>Abstarct</a:t>
            </a:r>
            <a:endParaRPr lang="en-US" dirty="0"/>
          </a:p>
          <a:p>
            <a:pPr marL="342900" indent="-342900">
              <a:buFont typeface="Wingdings" panose="05000000000000000000" pitchFamily="2" charset="2"/>
              <a:buChar char="v"/>
            </a:pPr>
            <a:r>
              <a:rPr lang="en-US" dirty="0"/>
              <a:t>Literature review</a:t>
            </a:r>
          </a:p>
          <a:p>
            <a:pPr marL="342900" indent="-342900">
              <a:buFont typeface="Wingdings" panose="05000000000000000000" pitchFamily="2" charset="2"/>
              <a:buChar char="v"/>
            </a:pPr>
            <a:r>
              <a:rPr lang="en-US" dirty="0"/>
              <a:t>​Methodology</a:t>
            </a:r>
          </a:p>
          <a:p>
            <a:pPr marL="342900" indent="-342900">
              <a:buFont typeface="Wingdings" panose="05000000000000000000" pitchFamily="2" charset="2"/>
              <a:buChar char="v"/>
            </a:pPr>
            <a:r>
              <a:rPr lang="en-US" dirty="0"/>
              <a:t>Results</a:t>
            </a:r>
          </a:p>
          <a:p>
            <a:pPr marL="342900" indent="-342900">
              <a:buFont typeface="Wingdings" panose="05000000000000000000" pitchFamily="2" charset="2"/>
              <a:buChar char="v"/>
            </a:pPr>
            <a:r>
              <a:rPr lang="en-US" dirty="0"/>
              <a:t>​conclusion​</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1132900"/>
            <a:ext cx="6766560" cy="768096"/>
          </a:xfrm>
        </p:spPr>
        <p:txBody>
          <a:bodyPr/>
          <a:lstStyle/>
          <a:p>
            <a:r>
              <a:rPr lang="en-US" dirty="0"/>
              <a:t>Abstract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957270"/>
            <a:ext cx="6766560" cy="4276829"/>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dirty="0">
                <a:solidFill>
                  <a:srgbClr val="202C8F"/>
                </a:solidFill>
                <a:effectLst/>
                <a:latin typeface="Söhne"/>
              </a:rPr>
              <a:t>Online payment fraud has become a significant challenge for businesses and financial institutions, as fraudulent activities have been increasing rapidly in recent years. Fraudsters use various techniques such as stolen credit card information, account takeover, and phishing to commit fraud, which can cause significant financial losses and damage to the reputation of businesses. Traditional fraud detection methods, such as rule-based systems, are becoming less effective in detecting sophisticated fraudulent activities.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dirty="0">
                <a:solidFill>
                  <a:srgbClr val="202C8F"/>
                </a:solidFill>
                <a:effectLst/>
                <a:latin typeface="Söhne"/>
              </a:rPr>
              <a:t>It can analyze large amounts of data and identify patterns that are indicative of fraudulent activities</a:t>
            </a:r>
          </a:p>
          <a:p>
            <a:pPr algn="l"/>
            <a:r>
              <a:rPr lang="en-US" sz="1800" b="0" i="0" dirty="0">
                <a:solidFill>
                  <a:srgbClr val="202C8F"/>
                </a:solidFill>
                <a:effectLst/>
                <a:latin typeface="Söhne"/>
              </a:rPr>
              <a:t>Machine learning has emerged as a powerful tool for fraud detection in online payments.</a:t>
            </a:r>
          </a:p>
          <a:p>
            <a:pPr algn="l"/>
            <a:r>
              <a:rPr lang="en-US" sz="1800" b="0" i="0" dirty="0">
                <a:solidFill>
                  <a:srgbClr val="202C8F"/>
                </a:solidFill>
                <a:effectLst/>
                <a:latin typeface="Söhne"/>
              </a:rPr>
              <a:t>In this research paper, we present a comprehensive overview of machine learning techniques used in online payment fraud detection.</a:t>
            </a:r>
          </a:p>
          <a:p>
            <a:pPr algn="l"/>
            <a:endParaRPr lang="en-US" sz="1800" b="0" i="0" dirty="0">
              <a:solidFill>
                <a:srgbClr val="202C8F"/>
              </a:solidFill>
              <a:effectLst/>
              <a:latin typeface="Söhne"/>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376518"/>
            <a:ext cx="3200400" cy="355002"/>
          </a:xfrm>
        </p:spPr>
        <p:txBody>
          <a:bodyPr/>
          <a:lstStyle/>
          <a:p>
            <a:r>
              <a:rPr lang="en-US" sz="1200" dirty="0"/>
              <a:t>Online Payments Fraud Detection with Machine Learning</a:t>
            </a:r>
            <a:br>
              <a:rPr lang="en-US" sz="1200" dirty="0"/>
            </a:br>
            <a:br>
              <a:rPr lang="en-US" sz="1200" dirty="0"/>
            </a:b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21582-66D5-037A-9A0D-571156F8F836}"/>
              </a:ext>
            </a:extLst>
          </p:cNvPr>
          <p:cNvSpPr>
            <a:spLocks noGrp="1"/>
          </p:cNvSpPr>
          <p:nvPr>
            <p:ph type="title"/>
          </p:nvPr>
        </p:nvSpPr>
        <p:spPr>
          <a:xfrm>
            <a:off x="413632" y="6178894"/>
            <a:ext cx="2105451" cy="274320"/>
          </a:xfrm>
        </p:spPr>
        <p:txBody>
          <a:bodyPr/>
          <a:lstStyle/>
          <a:p>
            <a:endParaRPr lang="en-IN" sz="800" dirty="0"/>
          </a:p>
        </p:txBody>
      </p:sp>
      <p:sp>
        <p:nvSpPr>
          <p:cNvPr id="3" name="Content Placeholder 2">
            <a:extLst>
              <a:ext uri="{FF2B5EF4-FFF2-40B4-BE49-F238E27FC236}">
                <a16:creationId xmlns:a16="http://schemas.microsoft.com/office/drawing/2014/main" id="{D4072759-45AD-7DB3-2FAF-94AB97886E96}"/>
              </a:ext>
            </a:extLst>
          </p:cNvPr>
          <p:cNvSpPr>
            <a:spLocks noGrp="1"/>
          </p:cNvSpPr>
          <p:nvPr>
            <p:ph idx="1"/>
          </p:nvPr>
        </p:nvSpPr>
        <p:spPr>
          <a:xfrm>
            <a:off x="4224528" y="900009"/>
            <a:ext cx="6766560" cy="4650292"/>
          </a:xfrm>
        </p:spPr>
        <p:txBody>
          <a:bodyPr/>
          <a:lstStyle/>
          <a:p>
            <a:pPr algn="l"/>
            <a:r>
              <a:rPr lang="en-US" sz="1800" b="0" i="0" dirty="0">
                <a:solidFill>
                  <a:srgbClr val="202C8F"/>
                </a:solidFill>
                <a:effectLst/>
                <a:latin typeface="Söhne"/>
              </a:rPr>
              <a:t>Machine learning models can be trained on various types of data, such as transaction data, user behavior data, and device information. These models can then be used to predict the likelihood of a transaction being fraudulent based on the input data.</a:t>
            </a:r>
          </a:p>
          <a:p>
            <a:pPr algn="l"/>
            <a:r>
              <a:rPr lang="en-US" sz="1800" dirty="0">
                <a:solidFill>
                  <a:srgbClr val="202C8F"/>
                </a:solidFill>
                <a:latin typeface="Söhne"/>
              </a:rPr>
              <a:t>A</a:t>
            </a:r>
            <a:r>
              <a:rPr lang="en-US" sz="1800" b="0" i="0" dirty="0">
                <a:solidFill>
                  <a:srgbClr val="202C8F"/>
                </a:solidFill>
                <a:effectLst/>
                <a:latin typeface="Söhne"/>
              </a:rPr>
              <a:t>nalysis of various machine learning algorithms and techniques that are commonly used in online payment fraud detection. These techniques include logistic regression, decision trees, random forests, support vector machines, </a:t>
            </a:r>
            <a:r>
              <a:rPr lang="en-US" sz="1800" b="0" i="0" dirty="0" err="1">
                <a:solidFill>
                  <a:srgbClr val="202C8F"/>
                </a:solidFill>
                <a:effectLst/>
                <a:latin typeface="Söhne"/>
              </a:rPr>
              <a:t>knn,and</a:t>
            </a:r>
            <a:r>
              <a:rPr lang="en-US" sz="1800" b="0" i="0" dirty="0">
                <a:solidFill>
                  <a:srgbClr val="202C8F"/>
                </a:solidFill>
                <a:effectLst/>
                <a:latin typeface="Söhne"/>
              </a:rPr>
              <a:t> </a:t>
            </a:r>
            <a:r>
              <a:rPr lang="en-US" sz="1800" b="0" i="0" dirty="0" err="1">
                <a:solidFill>
                  <a:srgbClr val="202C8F"/>
                </a:solidFill>
                <a:effectLst/>
                <a:latin typeface="Söhne"/>
              </a:rPr>
              <a:t>xgboost</a:t>
            </a:r>
            <a:r>
              <a:rPr lang="en-US" sz="1800" b="0" i="0" dirty="0">
                <a:solidFill>
                  <a:srgbClr val="202C8F"/>
                </a:solidFill>
                <a:effectLst/>
                <a:latin typeface="Söhne"/>
              </a:rPr>
              <a:t>.</a:t>
            </a:r>
          </a:p>
          <a:p>
            <a:r>
              <a:rPr lang="en-US" sz="1800" b="0" i="0" dirty="0">
                <a:solidFill>
                  <a:srgbClr val="202C8F"/>
                </a:solidFill>
                <a:effectLst/>
                <a:latin typeface="Söhne"/>
              </a:rPr>
              <a:t>The traditional fraud detection methods use rule-based systems that identify suspicious patterns in the transaction data. However, these methods have limitations in detecting sophisticated fraud techniques that can bypass the rule-based systems. Machine learning can overcome these limitations by learning from the historical transaction data and identifying the patterns that are indicative of fraudulent activities.</a:t>
            </a:r>
          </a:p>
          <a:p>
            <a:pPr algn="l"/>
            <a:r>
              <a:rPr lang="en-US" sz="1800" b="0" i="0" dirty="0">
                <a:solidFill>
                  <a:srgbClr val="202C8F"/>
                </a:solidFill>
                <a:effectLst/>
                <a:latin typeface="Söhne"/>
              </a:rPr>
              <a:t>We present a case study that demonstrates the effectiveness of machine learning in detecting online payment fraud. We use a real-world dataset to train and evaluate several machine learning models. We compare the performance of different models based on accuracy, and F1 score.</a:t>
            </a:r>
          </a:p>
          <a:p>
            <a:endParaRPr lang="en-IN" sz="1800" dirty="0"/>
          </a:p>
        </p:txBody>
      </p:sp>
      <p:sp>
        <p:nvSpPr>
          <p:cNvPr id="4" name="Footer Placeholder 3">
            <a:extLst>
              <a:ext uri="{FF2B5EF4-FFF2-40B4-BE49-F238E27FC236}">
                <a16:creationId xmlns:a16="http://schemas.microsoft.com/office/drawing/2014/main" id="{887650EE-0D28-F916-9BB7-A9A6CE2ED140}"/>
              </a:ext>
            </a:extLst>
          </p:cNvPr>
          <p:cNvSpPr>
            <a:spLocks noGrp="1"/>
          </p:cNvSpPr>
          <p:nvPr>
            <p:ph type="ftr" sz="quarter" idx="11"/>
          </p:nvPr>
        </p:nvSpPr>
        <p:spPr/>
        <p:txBody>
          <a:bodyPr/>
          <a:lstStyle/>
          <a:p>
            <a:r>
              <a:rPr lang="en-US" sz="1200" dirty="0"/>
              <a:t>Online Payments Fraud Detection with Machine Learning</a:t>
            </a:r>
            <a:br>
              <a:rPr lang="en-US" sz="1200" dirty="0"/>
            </a:br>
            <a:br>
              <a:rPr lang="en-US" sz="1200" dirty="0"/>
            </a:br>
            <a:endParaRPr lang="en-US" dirty="0"/>
          </a:p>
        </p:txBody>
      </p:sp>
      <p:sp>
        <p:nvSpPr>
          <p:cNvPr id="5" name="Slide Number Placeholder 4">
            <a:extLst>
              <a:ext uri="{FF2B5EF4-FFF2-40B4-BE49-F238E27FC236}">
                <a16:creationId xmlns:a16="http://schemas.microsoft.com/office/drawing/2014/main" id="{55FA7B94-2B74-D629-BF23-68AC0844D50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165887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D3A1-72A6-1036-8CD4-FFBE67FB02C4}"/>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019046F7-E00A-5083-681F-9819C5F80FF9}"/>
              </a:ext>
            </a:extLst>
          </p:cNvPr>
          <p:cNvSpPr>
            <a:spLocks noGrp="1"/>
          </p:cNvSpPr>
          <p:nvPr>
            <p:ph sz="half" idx="1"/>
          </p:nvPr>
        </p:nvSpPr>
        <p:spPr/>
        <p:txBody>
          <a:bodyPr/>
          <a:lstStyle/>
          <a:p>
            <a:r>
              <a:rPr lang="en-IN" dirty="0"/>
              <a:t>"</a:t>
            </a:r>
            <a:r>
              <a:rPr lang="en-IN" b="1" dirty="0"/>
              <a:t>Detecting Payment Card Fraud Using Machine Learning Techniques</a:t>
            </a:r>
            <a:r>
              <a:rPr lang="en-IN" dirty="0"/>
              <a:t>" by Ashraf </a:t>
            </a:r>
            <a:r>
              <a:rPr lang="en-IN" dirty="0" err="1"/>
              <a:t>Aljammal</a:t>
            </a:r>
            <a:r>
              <a:rPr lang="en-IN" dirty="0"/>
              <a:t>, Ali </a:t>
            </a:r>
            <a:r>
              <a:rPr lang="en-IN" dirty="0" err="1"/>
              <a:t>Alkhalifah</a:t>
            </a:r>
            <a:r>
              <a:rPr lang="en-IN" dirty="0"/>
              <a:t>, and Marwah </a:t>
            </a:r>
            <a:r>
              <a:rPr lang="en-IN" dirty="0" err="1"/>
              <a:t>Almasri</a:t>
            </a:r>
            <a:r>
              <a:rPr lang="en-IN" dirty="0"/>
              <a:t>.</a:t>
            </a:r>
          </a:p>
          <a:p>
            <a:r>
              <a:rPr lang="en-IN" dirty="0"/>
              <a:t> "</a:t>
            </a:r>
            <a:r>
              <a:rPr lang="en-IN" b="1" dirty="0"/>
              <a:t>Fraud Detection Using Machine Learning</a:t>
            </a:r>
            <a:r>
              <a:rPr lang="en-IN" dirty="0"/>
              <a:t>: A Systematic Literature Review" by Mohamad </a:t>
            </a:r>
            <a:r>
              <a:rPr lang="en-IN" dirty="0" err="1"/>
              <a:t>Eldeeb</a:t>
            </a:r>
            <a:r>
              <a:rPr lang="en-IN" dirty="0"/>
              <a:t>, Ahmed </a:t>
            </a:r>
            <a:r>
              <a:rPr lang="en-IN" dirty="0" err="1"/>
              <a:t>Salaheldin</a:t>
            </a:r>
            <a:r>
              <a:rPr lang="en-IN" dirty="0"/>
              <a:t>, and Ahmed Youssef. </a:t>
            </a:r>
          </a:p>
          <a:p>
            <a:r>
              <a:rPr lang="en-IN" dirty="0"/>
              <a:t>"</a:t>
            </a:r>
            <a:r>
              <a:rPr lang="en-IN" b="1" dirty="0"/>
              <a:t>Anomaly Detection for Online Payment Fraud Detection</a:t>
            </a:r>
            <a:r>
              <a:rPr lang="en-IN" dirty="0"/>
              <a:t>: A Machine Learning Approach" by R. </a:t>
            </a:r>
            <a:r>
              <a:rPr lang="en-IN" dirty="0" err="1"/>
              <a:t>Jyothsna</a:t>
            </a:r>
            <a:r>
              <a:rPr lang="en-IN" dirty="0"/>
              <a:t> and N. Jayanthi. </a:t>
            </a:r>
          </a:p>
          <a:p>
            <a:r>
              <a:rPr lang="en-IN" dirty="0"/>
              <a:t>"</a:t>
            </a:r>
            <a:r>
              <a:rPr lang="en-IN" b="1" dirty="0"/>
              <a:t>Detecting Online Payment Fraud Using Machine Learning Techniques</a:t>
            </a:r>
            <a:r>
              <a:rPr lang="en-IN" dirty="0"/>
              <a:t>" by S. S. </a:t>
            </a:r>
            <a:r>
              <a:rPr lang="en-IN" dirty="0" err="1"/>
              <a:t>Sivanandam</a:t>
            </a:r>
            <a:r>
              <a:rPr lang="en-IN" dirty="0"/>
              <a:t> and S. Sumathi. </a:t>
            </a:r>
          </a:p>
          <a:p>
            <a:r>
              <a:rPr lang="en-IN" dirty="0"/>
              <a:t>"</a:t>
            </a:r>
            <a:r>
              <a:rPr lang="en-IN" b="1" dirty="0"/>
              <a:t>A Machine Learning Approach to Online Payment Fraud Detection</a:t>
            </a:r>
            <a:r>
              <a:rPr lang="en-IN" dirty="0"/>
              <a:t>" by Anjali V. Kulkarni and Prachi M. Joshi.</a:t>
            </a:r>
          </a:p>
          <a:p>
            <a:r>
              <a:rPr lang="en-IN" dirty="0"/>
              <a:t>"</a:t>
            </a:r>
            <a:r>
              <a:rPr lang="en-IN" b="1" dirty="0"/>
              <a:t>A Comparative Study of Machine Learning Techniques for Credit Card Fraud Detection</a:t>
            </a:r>
            <a:r>
              <a:rPr lang="en-IN" dirty="0"/>
              <a:t>" by Umang Patel and Bhavesh </a:t>
            </a:r>
            <a:r>
              <a:rPr lang="en-IN" dirty="0" err="1"/>
              <a:t>Borisaniya</a:t>
            </a:r>
            <a:r>
              <a:rPr lang="en-IN" dirty="0"/>
              <a:t>. </a:t>
            </a:r>
          </a:p>
          <a:p>
            <a:r>
              <a:rPr lang="en-IN" dirty="0"/>
              <a:t>"</a:t>
            </a:r>
            <a:r>
              <a:rPr lang="en-IN" b="1" dirty="0"/>
              <a:t>A Novel Approach to Detect Payment Fraud Using Gradient Boosting Machine</a:t>
            </a:r>
            <a:r>
              <a:rPr lang="en-IN" dirty="0"/>
              <a:t>" by Arpit Shah, S. Balaji, and G. Geetha. </a:t>
            </a:r>
          </a:p>
        </p:txBody>
      </p:sp>
      <p:sp>
        <p:nvSpPr>
          <p:cNvPr id="4" name="Footer Placeholder 3">
            <a:extLst>
              <a:ext uri="{FF2B5EF4-FFF2-40B4-BE49-F238E27FC236}">
                <a16:creationId xmlns:a16="http://schemas.microsoft.com/office/drawing/2014/main" id="{279A035D-B900-9DFC-86DD-2B8B23B66BA0}"/>
              </a:ext>
            </a:extLst>
          </p:cNvPr>
          <p:cNvSpPr>
            <a:spLocks noGrp="1"/>
          </p:cNvSpPr>
          <p:nvPr>
            <p:ph type="ftr" sz="quarter" idx="11"/>
          </p:nvPr>
        </p:nvSpPr>
        <p:spPr/>
        <p:txBody>
          <a:bodyPr/>
          <a:lstStyle/>
          <a:p>
            <a:r>
              <a:rPr lang="en-US" sz="1200" dirty="0"/>
              <a:t>Online Payments Fraud Detection with Machine Learning</a:t>
            </a:r>
            <a:br>
              <a:rPr lang="en-US" sz="1200" dirty="0"/>
            </a:br>
            <a:br>
              <a:rPr lang="en-US" sz="1200" dirty="0"/>
            </a:br>
            <a:endParaRPr lang="en-US" dirty="0"/>
          </a:p>
        </p:txBody>
      </p:sp>
      <p:sp>
        <p:nvSpPr>
          <p:cNvPr id="5" name="Slide Number Placeholder 4">
            <a:extLst>
              <a:ext uri="{FF2B5EF4-FFF2-40B4-BE49-F238E27FC236}">
                <a16:creationId xmlns:a16="http://schemas.microsoft.com/office/drawing/2014/main" id="{CBAAEE6A-3740-1011-36F8-EB387C870457}"/>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561288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43B81-1BB5-E797-2283-EA0173ED86EB}"/>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A9F6BC28-29B9-2707-EC0E-C0FDB3143F16}"/>
              </a:ext>
            </a:extLst>
          </p:cNvPr>
          <p:cNvSpPr>
            <a:spLocks noGrp="1"/>
          </p:cNvSpPr>
          <p:nvPr>
            <p:ph idx="1"/>
          </p:nvPr>
        </p:nvSpPr>
        <p:spPr>
          <a:xfrm>
            <a:off x="1499616" y="2770632"/>
            <a:ext cx="5693664" cy="3576380"/>
          </a:xfrm>
        </p:spPr>
        <p:txBody>
          <a:bodyPr/>
          <a:lstStyle/>
          <a:p>
            <a:pPr marL="514350" indent="-514350">
              <a:buAutoNum type="romanUcPeriod"/>
            </a:pPr>
            <a:r>
              <a:rPr lang="en-US" dirty="0"/>
              <a:t>Data Collection and Preprocessing</a:t>
            </a:r>
          </a:p>
          <a:p>
            <a:pPr marL="514350" indent="-514350">
              <a:buAutoNum type="romanUcPeriod"/>
            </a:pPr>
            <a:r>
              <a:rPr lang="en-IN" dirty="0"/>
              <a:t>Model Selection</a:t>
            </a:r>
          </a:p>
          <a:p>
            <a:pPr marL="514350" indent="-514350">
              <a:buAutoNum type="romanUcPeriod"/>
            </a:pPr>
            <a:r>
              <a:rPr lang="en-IN" dirty="0"/>
              <a:t>Model Training and Validation</a:t>
            </a:r>
          </a:p>
          <a:p>
            <a:pPr marL="514350" indent="-514350">
              <a:buAutoNum type="romanUcPeriod"/>
            </a:pPr>
            <a:r>
              <a:rPr lang="en-IN" dirty="0"/>
              <a:t>Results</a:t>
            </a:r>
          </a:p>
          <a:p>
            <a:pPr marL="514350" indent="-514350">
              <a:buAutoNum type="romanUcPeriod"/>
            </a:pPr>
            <a:r>
              <a:rPr lang="en-IN" dirty="0"/>
              <a:t>conclusion</a:t>
            </a:r>
          </a:p>
        </p:txBody>
      </p:sp>
    </p:spTree>
    <p:extLst>
      <p:ext uri="{BB962C8B-B14F-4D97-AF65-F5344CB8AC3E}">
        <p14:creationId xmlns:p14="http://schemas.microsoft.com/office/powerpoint/2010/main" val="160961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807F-E828-983C-3CDD-07AABE471F65}"/>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57E1DFFB-C7F4-07A4-3C00-7BF3284B0EE2}"/>
              </a:ext>
            </a:extLst>
          </p:cNvPr>
          <p:cNvSpPr>
            <a:spLocks noGrp="1"/>
          </p:cNvSpPr>
          <p:nvPr>
            <p:ph sz="half" idx="1"/>
          </p:nvPr>
        </p:nvSpPr>
        <p:spPr/>
        <p:txBody>
          <a:bodyPr/>
          <a:lstStyle/>
          <a:p>
            <a:r>
              <a:rPr lang="en-IN" dirty="0"/>
              <a:t>Data set importing</a:t>
            </a:r>
          </a:p>
          <a:p>
            <a:endParaRPr lang="en-IN" dirty="0"/>
          </a:p>
        </p:txBody>
      </p:sp>
      <p:sp>
        <p:nvSpPr>
          <p:cNvPr id="4" name="Footer Placeholder 3">
            <a:extLst>
              <a:ext uri="{FF2B5EF4-FFF2-40B4-BE49-F238E27FC236}">
                <a16:creationId xmlns:a16="http://schemas.microsoft.com/office/drawing/2014/main" id="{FC2AB03D-B6BE-2F25-C79F-65715AE9665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764A368-1289-3162-1348-EC193EFBC9A6}"/>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10" name="Picture 9">
            <a:extLst>
              <a:ext uri="{FF2B5EF4-FFF2-40B4-BE49-F238E27FC236}">
                <a16:creationId xmlns:a16="http://schemas.microsoft.com/office/drawing/2014/main" id="{0B40BF61-DA37-9EA4-E3CF-1BA57307AD37}"/>
              </a:ext>
            </a:extLst>
          </p:cNvPr>
          <p:cNvPicPr>
            <a:picLocks noChangeAspect="1"/>
          </p:cNvPicPr>
          <p:nvPr/>
        </p:nvPicPr>
        <p:blipFill rotWithShape="1">
          <a:blip r:embed="rId3"/>
          <a:srcRect b="15717"/>
          <a:stretch/>
        </p:blipFill>
        <p:spPr>
          <a:xfrm>
            <a:off x="1060615" y="2705520"/>
            <a:ext cx="3886537" cy="3551866"/>
          </a:xfrm>
          <a:prstGeom prst="rect">
            <a:avLst/>
          </a:prstGeom>
        </p:spPr>
      </p:pic>
      <p:pic>
        <p:nvPicPr>
          <p:cNvPr id="12" name="Picture 11">
            <a:extLst>
              <a:ext uri="{FF2B5EF4-FFF2-40B4-BE49-F238E27FC236}">
                <a16:creationId xmlns:a16="http://schemas.microsoft.com/office/drawing/2014/main" id="{0EBBF8FA-6E78-55C1-399C-31BE5FA826F1}"/>
              </a:ext>
            </a:extLst>
          </p:cNvPr>
          <p:cNvPicPr>
            <a:picLocks noChangeAspect="1"/>
          </p:cNvPicPr>
          <p:nvPr/>
        </p:nvPicPr>
        <p:blipFill>
          <a:blip r:embed="rId4"/>
          <a:stretch>
            <a:fillRect/>
          </a:stretch>
        </p:blipFill>
        <p:spPr>
          <a:xfrm>
            <a:off x="6096000" y="3429000"/>
            <a:ext cx="4061812" cy="770021"/>
          </a:xfrm>
          <a:prstGeom prst="rect">
            <a:avLst/>
          </a:prstGeom>
        </p:spPr>
      </p:pic>
    </p:spTree>
    <p:extLst>
      <p:ext uri="{BB962C8B-B14F-4D97-AF65-F5344CB8AC3E}">
        <p14:creationId xmlns:p14="http://schemas.microsoft.com/office/powerpoint/2010/main" val="76067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6342-3463-6F94-8ED3-83BABF2290B1}"/>
              </a:ext>
            </a:extLst>
          </p:cNvPr>
          <p:cNvSpPr>
            <a:spLocks noGrp="1"/>
          </p:cNvSpPr>
          <p:nvPr>
            <p:ph type="title"/>
          </p:nvPr>
        </p:nvSpPr>
        <p:spPr/>
        <p:txBody>
          <a:bodyPr/>
          <a:lstStyle/>
          <a:p>
            <a:r>
              <a:rPr lang="en-IN" sz="3200" dirty="0"/>
              <a:t>Results </a:t>
            </a:r>
            <a:r>
              <a:rPr lang="en-IN" sz="1800" dirty="0"/>
              <a:t>(Accuracy and f1 score )</a:t>
            </a:r>
          </a:p>
        </p:txBody>
      </p:sp>
      <p:pic>
        <p:nvPicPr>
          <p:cNvPr id="7" name="Content Placeholder 6">
            <a:extLst>
              <a:ext uri="{FF2B5EF4-FFF2-40B4-BE49-F238E27FC236}">
                <a16:creationId xmlns:a16="http://schemas.microsoft.com/office/drawing/2014/main" id="{7103DF95-8CCF-3E68-B795-27C10F8D528E}"/>
              </a:ext>
            </a:extLst>
          </p:cNvPr>
          <p:cNvPicPr>
            <a:picLocks noGrp="1" noChangeAspect="1"/>
          </p:cNvPicPr>
          <p:nvPr>
            <p:ph sz="half" idx="1"/>
          </p:nvPr>
        </p:nvPicPr>
        <p:blipFill>
          <a:blip r:embed="rId2"/>
          <a:stretch>
            <a:fillRect/>
          </a:stretch>
        </p:blipFill>
        <p:spPr>
          <a:xfrm>
            <a:off x="621792" y="2244383"/>
            <a:ext cx="6675055" cy="1915886"/>
          </a:xfrm>
        </p:spPr>
      </p:pic>
      <p:sp>
        <p:nvSpPr>
          <p:cNvPr id="4" name="Footer Placeholder 3">
            <a:extLst>
              <a:ext uri="{FF2B5EF4-FFF2-40B4-BE49-F238E27FC236}">
                <a16:creationId xmlns:a16="http://schemas.microsoft.com/office/drawing/2014/main" id="{DA0978CD-7A8C-088F-C105-FBB9A42E717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F506999-89D2-0176-B99B-0051D31F4460}"/>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9" name="Picture 8">
            <a:extLst>
              <a:ext uri="{FF2B5EF4-FFF2-40B4-BE49-F238E27FC236}">
                <a16:creationId xmlns:a16="http://schemas.microsoft.com/office/drawing/2014/main" id="{811A26D1-6355-FE31-8210-44DE8AC4CFA4}"/>
              </a:ext>
            </a:extLst>
          </p:cNvPr>
          <p:cNvPicPr>
            <a:picLocks noChangeAspect="1"/>
          </p:cNvPicPr>
          <p:nvPr/>
        </p:nvPicPr>
        <p:blipFill>
          <a:blip r:embed="rId3"/>
          <a:stretch>
            <a:fillRect/>
          </a:stretch>
        </p:blipFill>
        <p:spPr>
          <a:xfrm>
            <a:off x="758952" y="4285752"/>
            <a:ext cx="8268417" cy="2232853"/>
          </a:xfrm>
          <a:prstGeom prst="rect">
            <a:avLst/>
          </a:prstGeom>
        </p:spPr>
      </p:pic>
    </p:spTree>
    <p:extLst>
      <p:ext uri="{BB962C8B-B14F-4D97-AF65-F5344CB8AC3E}">
        <p14:creationId xmlns:p14="http://schemas.microsoft.com/office/powerpoint/2010/main" val="62880279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{7A8D700F-7C3D-4DB0-8906-17A65B919AC0}tf78438558_win32</Template>
  <TotalTime>8307</TotalTime>
  <Words>788</Words>
  <Application>Microsoft Office PowerPoint</Application>
  <PresentationFormat>Widescreen</PresentationFormat>
  <Paragraphs>76</Paragraphs>
  <Slides>16</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Calibri</vt:lpstr>
      <vt:lpstr>Google Sans</vt:lpstr>
      <vt:lpstr>Sabon Next LT</vt:lpstr>
      <vt:lpstr>Söhne</vt:lpstr>
      <vt:lpstr>Wingdings</vt:lpstr>
      <vt:lpstr>Office Theme</vt:lpstr>
      <vt:lpstr>Online Payments Fraud Detection with Machine Learning  </vt:lpstr>
      <vt:lpstr>TEAM MEMBERS</vt:lpstr>
      <vt:lpstr>AGENDA</vt:lpstr>
      <vt:lpstr>Abstract</vt:lpstr>
      <vt:lpstr>PowerPoint Presentation</vt:lpstr>
      <vt:lpstr>Literature review</vt:lpstr>
      <vt:lpstr>Methodology</vt:lpstr>
      <vt:lpstr>implementation</vt:lpstr>
      <vt:lpstr>Results (Accuracy and f1 score )</vt:lpstr>
      <vt:lpstr>PowerPoint Presentation</vt:lpstr>
      <vt:lpstr>Plots </vt:lpstr>
      <vt:lpstr>plots</vt:lpstr>
      <vt:lpstr>…</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Payments Fraud Detection with Machine Learning</dc:title>
  <dc:subject/>
  <dc:creator>SAI DEEPAK K</dc:creator>
  <cp:lastModifiedBy>SAI DEEPAK K</cp:lastModifiedBy>
  <cp:revision>12</cp:revision>
  <dcterms:created xsi:type="dcterms:W3CDTF">2023-05-05T16:40:25Z</dcterms:created>
  <dcterms:modified xsi:type="dcterms:W3CDTF">2023-05-14T07:49:13Z</dcterms:modified>
</cp:coreProperties>
</file>