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94" r:id="rId3"/>
    <p:sldId id="309" r:id="rId4"/>
    <p:sldId id="310" r:id="rId5"/>
    <p:sldId id="280" r:id="rId6"/>
    <p:sldId id="311" r:id="rId7"/>
    <p:sldId id="312" r:id="rId8"/>
    <p:sldId id="297" r:id="rId9"/>
    <p:sldId id="306" r:id="rId10"/>
    <p:sldId id="313"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09" autoAdjust="0"/>
  </p:normalViewPr>
  <p:slideViewPr>
    <p:cSldViewPr snapToGrid="0" snapToObjects="1">
      <p:cViewPr varScale="1">
        <p:scale>
          <a:sx n="85" d="100"/>
          <a:sy n="85" d="100"/>
        </p:scale>
        <p:origin x="581" y="6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sz="2600" dirty="0"/>
              <a:t>Customer Satisfaction on online food delivery </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
        <p:nvSpPr>
          <p:cNvPr id="5" name="TextBox 4">
            <a:extLst>
              <a:ext uri="{FF2B5EF4-FFF2-40B4-BE49-F238E27FC236}">
                <a16:creationId xmlns:a16="http://schemas.microsoft.com/office/drawing/2014/main" id="{3D263C8E-8B14-7226-9604-43E6071F59CB}"/>
              </a:ext>
            </a:extLst>
          </p:cNvPr>
          <p:cNvSpPr txBox="1"/>
          <p:nvPr/>
        </p:nvSpPr>
        <p:spPr>
          <a:xfrm>
            <a:off x="4150659" y="3716441"/>
            <a:ext cx="4258235" cy="646331"/>
          </a:xfrm>
          <a:prstGeom prst="rect">
            <a:avLst/>
          </a:prstGeom>
          <a:noFill/>
        </p:spPr>
        <p:txBody>
          <a:bodyPr wrap="square">
            <a:spAutoFit/>
          </a:bodyPr>
          <a:lstStyle/>
          <a:p>
            <a:r>
              <a:rPr lang="en-IN" b="1" dirty="0">
                <a:solidFill>
                  <a:srgbClr val="1F1F1F"/>
                </a:solidFill>
                <a:effectLst/>
                <a:latin typeface="Google Sans"/>
              </a:rPr>
              <a:t>Guide: Prof. Srinivasa Reddy Konda</a:t>
            </a:r>
            <a:endParaRPr lang="en-IN" b="1" dirty="0">
              <a:solidFill>
                <a:srgbClr val="5F6368"/>
              </a:solidFill>
              <a:effectLst/>
              <a:latin typeface="Google Sans"/>
            </a:endParaRP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0B1A-59DE-AD73-CBFB-7BDD6991A6CB}"/>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D6BB8497-0C34-485D-F83F-003321B40E40}"/>
              </a:ext>
            </a:extLst>
          </p:cNvPr>
          <p:cNvSpPr>
            <a:spLocks noGrp="1"/>
          </p:cNvSpPr>
          <p:nvPr>
            <p:ph sz="half" idx="1"/>
          </p:nvPr>
        </p:nvSpPr>
        <p:spPr>
          <a:xfrm>
            <a:off x="827622" y="1984248"/>
            <a:ext cx="10680192" cy="3682880"/>
          </a:xfrm>
        </p:spPr>
        <p:txBody>
          <a:bodyPr/>
          <a:lstStyle/>
          <a:p>
            <a:r>
              <a:rPr lang="en-US" sz="1800" b="0" i="0" u="none" strike="noStrike" dirty="0">
                <a:solidFill>
                  <a:srgbClr val="000099"/>
                </a:solidFill>
                <a:effectLst/>
                <a:latin typeface="Calibri" panose="020F0502020204030204" pitchFamily="34" charset="0"/>
              </a:rPr>
              <a:t>As it is easy and convenient</a:t>
            </a:r>
          </a:p>
          <a:p>
            <a:r>
              <a:rPr lang="en-IN" sz="1800" b="0" i="0" u="none" strike="noStrike" dirty="0">
                <a:solidFill>
                  <a:srgbClr val="000099"/>
                </a:solidFill>
                <a:effectLst/>
                <a:latin typeface="Calibri" panose="020F0502020204030204" pitchFamily="34" charset="0"/>
              </a:rPr>
              <a:t>Due to busy schedule</a:t>
            </a:r>
            <a:endParaRPr lang="en-US" dirty="0">
              <a:solidFill>
                <a:srgbClr val="000099"/>
              </a:solidFill>
              <a:latin typeface="Calibri" panose="020F0502020204030204" pitchFamily="34" charset="0"/>
            </a:endParaRPr>
          </a:p>
          <a:p>
            <a:r>
              <a:rPr lang="en-IN" sz="1800" b="0" i="0" u="none" strike="noStrike" dirty="0">
                <a:solidFill>
                  <a:srgbClr val="000099"/>
                </a:solidFill>
                <a:effectLst/>
                <a:latin typeface="Calibri" panose="020F0502020204030204" pitchFamily="34" charset="0"/>
              </a:rPr>
              <a:t>To save time</a:t>
            </a:r>
            <a:endParaRPr lang="en-US" sz="1800" b="0" i="0" u="none" strike="noStrike" dirty="0">
              <a:solidFill>
                <a:srgbClr val="000099"/>
              </a:solidFill>
              <a:effectLst/>
              <a:latin typeface="Calibri" panose="020F0502020204030204" pitchFamily="34" charset="0"/>
            </a:endParaRPr>
          </a:p>
          <a:p>
            <a:r>
              <a:rPr lang="en-US" dirty="0">
                <a:solidFill>
                  <a:srgbClr val="000099"/>
                </a:solidFill>
                <a:latin typeface="Calibri" panose="020F0502020204030204" pitchFamily="34" charset="0"/>
              </a:rPr>
              <a:t>And all the 3 reasons</a:t>
            </a:r>
          </a:p>
          <a:p>
            <a:endParaRPr lang="en-US" dirty="0">
              <a:solidFill>
                <a:srgbClr val="000099"/>
              </a:solidFill>
              <a:latin typeface="Calibri" panose="020F0502020204030204" pitchFamily="34" charset="0"/>
            </a:endParaRPr>
          </a:p>
          <a:p>
            <a:r>
              <a:rPr lang="en-US" sz="1800" b="0" i="0" u="none" strike="noStrike" dirty="0">
                <a:solidFill>
                  <a:srgbClr val="000099"/>
                </a:solidFill>
                <a:effectLst/>
                <a:latin typeface="Calibri" panose="020F0502020204030204" pitchFamily="34" charset="0"/>
              </a:rPr>
              <a:t>How is the OFD app user interface?</a:t>
            </a:r>
          </a:p>
          <a:p>
            <a:r>
              <a:rPr lang="en-US" sz="1800" b="0" i="0" u="none" strike="noStrike" dirty="0">
                <a:solidFill>
                  <a:srgbClr val="000099"/>
                </a:solidFill>
                <a:effectLst/>
                <a:latin typeface="Calibri" panose="020F0502020204030204" pitchFamily="34" charset="0"/>
              </a:rPr>
              <a:t>Rate the OFD services that you use</a:t>
            </a:r>
            <a:r>
              <a:rPr lang="en-US" dirty="0">
                <a:solidFill>
                  <a:srgbClr val="000099"/>
                </a:solidFill>
                <a:latin typeface="Calibri" panose="020F0502020204030204" pitchFamily="34" charset="0"/>
              </a:rPr>
              <a:t>.</a:t>
            </a:r>
          </a:p>
          <a:p>
            <a:r>
              <a:rPr lang="en-US" dirty="0">
                <a:solidFill>
                  <a:srgbClr val="000099"/>
                </a:solidFill>
                <a:latin typeface="Calibri" panose="020F0502020204030204" pitchFamily="34" charset="0"/>
              </a:rPr>
              <a:t>1-5</a:t>
            </a:r>
          </a:p>
          <a:p>
            <a:r>
              <a:rPr lang="en-IN" dirty="0">
                <a:solidFill>
                  <a:srgbClr val="000099"/>
                </a:solidFill>
              </a:rPr>
              <a:t>Delivery lead time</a:t>
            </a:r>
          </a:p>
          <a:p>
            <a:endParaRPr lang="en-IN" dirty="0">
              <a:solidFill>
                <a:srgbClr val="000099"/>
              </a:solidFill>
            </a:endParaRPr>
          </a:p>
        </p:txBody>
      </p:sp>
      <p:sp>
        <p:nvSpPr>
          <p:cNvPr id="4" name="Footer Placeholder 3">
            <a:extLst>
              <a:ext uri="{FF2B5EF4-FFF2-40B4-BE49-F238E27FC236}">
                <a16:creationId xmlns:a16="http://schemas.microsoft.com/office/drawing/2014/main" id="{470967FA-5FB9-45A0-2A2F-F2514A947CB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1673D0F-5951-9E8D-8C07-E70EE57D66E4}"/>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712499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K SAI DEEPAK 20BCD7092</a:t>
            </a:r>
          </a:p>
          <a:p>
            <a:r>
              <a:rPr lang="en-US" dirty="0"/>
              <a:t>G HARISH        20BCD7101</a:t>
            </a:r>
          </a:p>
          <a:p>
            <a:r>
              <a:rPr lang="en-US" dirty="0"/>
              <a:t>U MANISH       20BCE7589</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D40A-ADCD-D7A6-449A-045A73F2D346}"/>
              </a:ext>
            </a:extLst>
          </p:cNvPr>
          <p:cNvSpPr>
            <a:spLocks noGrp="1"/>
          </p:cNvSpPr>
          <p:nvPr>
            <p:ph type="title"/>
          </p:nvPr>
        </p:nvSpPr>
        <p:spPr>
          <a:xfrm>
            <a:off x="2895600" y="2510118"/>
            <a:ext cx="6400800" cy="918882"/>
          </a:xfrm>
        </p:spPr>
        <p:txBody>
          <a:bodyPr/>
          <a:lstStyle/>
          <a:p>
            <a:r>
              <a:rPr lang="en-IN" dirty="0"/>
              <a:t>REVIEW - I</a:t>
            </a:r>
          </a:p>
        </p:txBody>
      </p:sp>
      <p:sp>
        <p:nvSpPr>
          <p:cNvPr id="3" name="Text Placeholder 2">
            <a:extLst>
              <a:ext uri="{FF2B5EF4-FFF2-40B4-BE49-F238E27FC236}">
                <a16:creationId xmlns:a16="http://schemas.microsoft.com/office/drawing/2014/main" id="{0328D1FD-9012-2EEF-9330-E0CE63B5BF3E}"/>
              </a:ext>
            </a:extLst>
          </p:cNvPr>
          <p:cNvSpPr>
            <a:spLocks noGrp="1"/>
          </p:cNvSpPr>
          <p:nvPr>
            <p:ph type="body" idx="1"/>
          </p:nvPr>
        </p:nvSpPr>
        <p:spPr>
          <a:xfrm>
            <a:off x="2895599" y="4365812"/>
            <a:ext cx="6849035" cy="2079812"/>
          </a:xfrm>
        </p:spPr>
        <p:txBody>
          <a:bodyPr/>
          <a:lstStyle/>
          <a:p>
            <a:r>
              <a:rPr lang="en-IN" dirty="0"/>
              <a:t>Team Members</a:t>
            </a:r>
          </a:p>
          <a:p>
            <a:r>
              <a:rPr lang="en-IN" dirty="0"/>
              <a:t>K.SAI DEEPAK           20BCD7092</a:t>
            </a:r>
          </a:p>
          <a:p>
            <a:r>
              <a:rPr lang="en-IN" dirty="0"/>
              <a:t>G.HARISH                  20BCD7101</a:t>
            </a:r>
          </a:p>
          <a:p>
            <a:r>
              <a:rPr lang="en-IN" dirty="0"/>
              <a:t>U.MANISH                 20BCE7589</a:t>
            </a:r>
          </a:p>
        </p:txBody>
      </p:sp>
    </p:spTree>
    <p:extLst>
      <p:ext uri="{BB962C8B-B14F-4D97-AF65-F5344CB8AC3E}">
        <p14:creationId xmlns:p14="http://schemas.microsoft.com/office/powerpoint/2010/main" val="281962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9678-35B4-2495-C95F-6A492496091E}"/>
              </a:ext>
            </a:extLst>
          </p:cNvPr>
          <p:cNvSpPr>
            <a:spLocks noGrp="1"/>
          </p:cNvSpPr>
          <p:nvPr>
            <p:ph type="title"/>
          </p:nvPr>
        </p:nvSpPr>
        <p:spPr>
          <a:xfrm>
            <a:off x="4041648" y="1353492"/>
            <a:ext cx="6766560" cy="768096"/>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A698E61E-5942-A439-5D90-98E3FEE4E757}"/>
              </a:ext>
            </a:extLst>
          </p:cNvPr>
          <p:cNvSpPr>
            <a:spLocks noGrp="1"/>
          </p:cNvSpPr>
          <p:nvPr>
            <p:ph idx="1"/>
          </p:nvPr>
        </p:nvSpPr>
        <p:spPr>
          <a:xfrm>
            <a:off x="4095436" y="2712124"/>
            <a:ext cx="6766560" cy="2700528"/>
          </a:xfrm>
        </p:spPr>
        <p:txBody>
          <a:bodyPr/>
          <a:lstStyle/>
          <a:p>
            <a:r>
              <a:rPr lang="en-US" sz="1700" dirty="0"/>
              <a:t>Online food delivery (OFD) is no longer a new concept for the majority of people. This type of business delivery has become very popular, especially among young, busy and working people. This study will be conducted to investigate customer intentions to use OFD services through the evaluation of satisfaction, food quality, and OFD service quality. The OFD service quality will be evaluated by including service convenience, customer service, and service fulfilment. The study determines that food quality, control, customer service, and service fulfilment affect customer satisfaction in online food delivery services. Online ordering is the new eating out, not just for takeout or eating out. The emergence of online grocery delivery services can be attributed to the changing nature of urban consumers.</a:t>
            </a:r>
            <a:endParaRPr lang="en-IN" sz="1700" dirty="0"/>
          </a:p>
        </p:txBody>
      </p:sp>
      <p:sp>
        <p:nvSpPr>
          <p:cNvPr id="4" name="Footer Placeholder 3">
            <a:extLst>
              <a:ext uri="{FF2B5EF4-FFF2-40B4-BE49-F238E27FC236}">
                <a16:creationId xmlns:a16="http://schemas.microsoft.com/office/drawing/2014/main" id="{0BD4E9A0-B45E-9236-8588-5CB073CFC10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1F19832-6693-69B6-0E67-79B1EC98178E}"/>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190562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77D6-D06A-E411-F050-2BF26399AE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6A0D72-60BE-8F40-070B-D359633A84E7}"/>
              </a:ext>
            </a:extLst>
          </p:cNvPr>
          <p:cNvSpPr>
            <a:spLocks noGrp="1"/>
          </p:cNvSpPr>
          <p:nvPr>
            <p:ph idx="1"/>
          </p:nvPr>
        </p:nvSpPr>
        <p:spPr/>
        <p:txBody>
          <a:bodyPr/>
          <a:lstStyle/>
          <a:p>
            <a:r>
              <a:rPr lang="en-US" sz="1900" dirty="0"/>
              <a:t>Furthermore, a significant positive relationship was observed not only between website trust and customer satisfaction, but also between customer satisfaction and loyalty. The data will be collected from the customers or users of any online food delivery service and will be </a:t>
            </a:r>
            <a:r>
              <a:rPr lang="en-US" sz="1900" dirty="0" err="1"/>
              <a:t>analysed</a:t>
            </a:r>
            <a:endParaRPr lang="en-IN" sz="1900" dirty="0"/>
          </a:p>
        </p:txBody>
      </p:sp>
      <p:sp>
        <p:nvSpPr>
          <p:cNvPr id="4" name="Footer Placeholder 3">
            <a:extLst>
              <a:ext uri="{FF2B5EF4-FFF2-40B4-BE49-F238E27FC236}">
                <a16:creationId xmlns:a16="http://schemas.microsoft.com/office/drawing/2014/main" id="{7245B5C7-0651-3F71-323A-4D9CA6890E3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07120EA-0DB4-A323-6006-43A60755D855}"/>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95961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481687"/>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178808" y="2716066"/>
            <a:ext cx="6766560" cy="2700528"/>
          </a:xfrm>
        </p:spPr>
        <p:txBody>
          <a:bodyPr/>
          <a:lstStyle/>
          <a:p>
            <a:r>
              <a:rPr lang="en-US" sz="2000" dirty="0"/>
              <a:t>With globalization, the food delivery service sector is expanding rapidly and has a relatively high potential rate across Asia. In addition, Food Delivery Technology's innovations are given a twist by the platform used by Food Delivery Services, which allows customers to connect to a variety of near by restaurants and name brand restaurants via his smartphone application. Today, restaurant owners care about the delivery experience, perceived value, and customer </a:t>
            </a:r>
            <a:r>
              <a:rPr lang="en-US" sz="2000" dirty="0" err="1"/>
              <a:t>behaviour</a:t>
            </a:r>
            <a:r>
              <a:rPr lang="en-US" sz="2000" dirty="0"/>
              <a:t> of 4,444 meals. </a:t>
            </a:r>
            <a:endParaRPr lang="en-US" sz="1800" dirty="0">
              <a:solidFill>
                <a:srgbClr val="000099"/>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endParaRPr lang="en-US" dirty="0">
              <a:solidFill>
                <a:schemeClr val="tx1">
                  <a:lumMod val="95000"/>
                  <a:lumOff val="5000"/>
                </a:schemeClr>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572-120D-2118-5F99-48BDCABA41A9}"/>
              </a:ext>
            </a:extLst>
          </p:cNvPr>
          <p:cNvSpPr>
            <a:spLocks noGrp="1"/>
          </p:cNvSpPr>
          <p:nvPr>
            <p:ph type="title"/>
          </p:nvPr>
        </p:nvSpPr>
        <p:spPr>
          <a:xfrm>
            <a:off x="4178808" y="887566"/>
            <a:ext cx="6766560" cy="768096"/>
          </a:xfrm>
        </p:spPr>
        <p:txBody>
          <a:bodyPr/>
          <a:lstStyle/>
          <a:p>
            <a:endParaRPr lang="en-IN" dirty="0"/>
          </a:p>
        </p:txBody>
      </p:sp>
      <p:sp>
        <p:nvSpPr>
          <p:cNvPr id="3" name="Content Placeholder 2">
            <a:extLst>
              <a:ext uri="{FF2B5EF4-FFF2-40B4-BE49-F238E27FC236}">
                <a16:creationId xmlns:a16="http://schemas.microsoft.com/office/drawing/2014/main" id="{B6E7891D-4502-736C-4B29-490C17E29993}"/>
              </a:ext>
            </a:extLst>
          </p:cNvPr>
          <p:cNvSpPr>
            <a:spLocks noGrp="1"/>
          </p:cNvSpPr>
          <p:nvPr>
            <p:ph idx="1"/>
          </p:nvPr>
        </p:nvSpPr>
        <p:spPr>
          <a:xfrm>
            <a:off x="4224528" y="2078736"/>
            <a:ext cx="6766560" cy="2700528"/>
          </a:xfrm>
        </p:spPr>
        <p:txBody>
          <a:bodyPr/>
          <a:lstStyle/>
          <a:p>
            <a:r>
              <a:rPr lang="en-US" sz="1800" dirty="0"/>
              <a:t>Customer asks and requests food delivery service at following traditional government procedures due to social exclusion and new normal lifestyle of consumer </a:t>
            </a:r>
            <a:r>
              <a:rPr lang="en-US" sz="1800" dirty="0" err="1"/>
              <a:t>behaviour</a:t>
            </a:r>
            <a:r>
              <a:rPr lang="en-US" sz="1800" dirty="0"/>
              <a:t> in his Covid-19 problem. The growth and potential of Internet delivery services is enormous. Customers have a variety of choices due to fierce competition and rapid growth in internet restaurant sector. Mobile applications are a difficult channel, and offers customers the opportunity to purchase meals online from popular grocery stores and nearby restaurants, similar to shopping online. The online food delivery service enhances the customer's convenience and improves his satisfaction in various aspects such as human interactions, customer his reviews and ratings, food availability, payment methods, </a:t>
            </a:r>
            <a:r>
              <a:rPr lang="en-US" sz="1800" dirty="0" err="1"/>
              <a:t>etc</a:t>
            </a:r>
            <a:r>
              <a:rPr lang="en-US" sz="1800" dirty="0"/>
              <a:t> increased. </a:t>
            </a:r>
            <a:endParaRPr lang="en-IN" sz="1800" dirty="0"/>
          </a:p>
        </p:txBody>
      </p:sp>
      <p:sp>
        <p:nvSpPr>
          <p:cNvPr id="4" name="Footer Placeholder 3">
            <a:extLst>
              <a:ext uri="{FF2B5EF4-FFF2-40B4-BE49-F238E27FC236}">
                <a16:creationId xmlns:a16="http://schemas.microsoft.com/office/drawing/2014/main" id="{953EEF0C-DD67-F7BD-AD79-53592898473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EC2EC3B-11E7-944A-B31D-19B1D23BDC9F}"/>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55622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2C34-B4FE-7E8A-26C8-17EEAA4E3311}"/>
              </a:ext>
            </a:extLst>
          </p:cNvPr>
          <p:cNvSpPr>
            <a:spLocks noGrp="1"/>
          </p:cNvSpPr>
          <p:nvPr>
            <p:ph type="title"/>
          </p:nvPr>
        </p:nvSpPr>
        <p:spPr>
          <a:xfrm>
            <a:off x="4178808" y="934720"/>
            <a:ext cx="6766560" cy="768096"/>
          </a:xfrm>
        </p:spPr>
        <p:txBody>
          <a:bodyPr/>
          <a:lstStyle/>
          <a:p>
            <a:endParaRPr lang="en-IN"/>
          </a:p>
        </p:txBody>
      </p:sp>
      <p:sp>
        <p:nvSpPr>
          <p:cNvPr id="3" name="Content Placeholder 2">
            <a:extLst>
              <a:ext uri="{FF2B5EF4-FFF2-40B4-BE49-F238E27FC236}">
                <a16:creationId xmlns:a16="http://schemas.microsoft.com/office/drawing/2014/main" id="{72ACBD1F-5E68-1F45-C08F-1255B2893AE9}"/>
              </a:ext>
            </a:extLst>
          </p:cNvPr>
          <p:cNvSpPr>
            <a:spLocks noGrp="1"/>
          </p:cNvSpPr>
          <p:nvPr>
            <p:ph idx="1"/>
          </p:nvPr>
        </p:nvSpPr>
        <p:spPr>
          <a:xfrm>
            <a:off x="4041648" y="2182846"/>
            <a:ext cx="6766560" cy="2700528"/>
          </a:xfrm>
        </p:spPr>
        <p:txBody>
          <a:bodyPr/>
          <a:lstStyle/>
          <a:p>
            <a:r>
              <a:rPr lang="en-US" sz="1800" dirty="0"/>
              <a:t>To survive and thrive, restaurateurs need a deep understanding of consumer </a:t>
            </a:r>
            <a:r>
              <a:rPr lang="en-US" sz="1800" dirty="0" err="1"/>
              <a:t>behaviour</a:t>
            </a:r>
            <a:r>
              <a:rPr lang="en-US" sz="1800" dirty="0"/>
              <a:t>, including perceived value, their thoughts and feelings, and the decision-making process when choosing an online delivery service. Pass and improve your competitive advantage over your competitors on the online platform. Online delivery service is preferred in the hospitality industry for many reasons. The market for restaurants offering online delivery services has changed as the use of eat-in services has slowed.</a:t>
            </a:r>
            <a:endParaRPr lang="en-IN" sz="1800" dirty="0"/>
          </a:p>
        </p:txBody>
      </p:sp>
      <p:sp>
        <p:nvSpPr>
          <p:cNvPr id="4" name="Footer Placeholder 3">
            <a:extLst>
              <a:ext uri="{FF2B5EF4-FFF2-40B4-BE49-F238E27FC236}">
                <a16:creationId xmlns:a16="http://schemas.microsoft.com/office/drawing/2014/main" id="{131C036B-4594-7064-8F42-271F069DE92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108B987-B7B0-114A-BFEB-A8AB9F18909C}"/>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48829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682F-0AF0-71DD-BB6E-995DB2D84B6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A9D7054A-DBB2-D8F6-8A08-72F97CA200BD}"/>
              </a:ext>
            </a:extLst>
          </p:cNvPr>
          <p:cNvSpPr>
            <a:spLocks noGrp="1"/>
          </p:cNvSpPr>
          <p:nvPr>
            <p:ph idx="1"/>
          </p:nvPr>
        </p:nvSpPr>
        <p:spPr/>
        <p:txBody>
          <a:bodyPr/>
          <a:lstStyle/>
          <a:p>
            <a:r>
              <a:rPr lang="en-US" sz="1800" dirty="0"/>
              <a:t>According to Zeithaml's mean-end model-based consumer-perceived value theory, perceived price and perceived quality are precursors to customer perceived value. Customer Perceived Value focuses on the consumer's overall evaluation of a product and is based on pros and cons and a holistic view of what is given and received. To categorize customer value, his three level hierarchy is used, which relates to attribute level, quality level, and value level. First, intrinsic and extrinsic properties exist at lower attribute level . The second factor is quality level. This shows how well-made and high-quality products are in the eyes of consumers.</a:t>
            </a:r>
            <a:endParaRPr lang="en-IN" sz="1800" dirty="0">
              <a:solidFill>
                <a:srgbClr val="000099"/>
              </a:solidFill>
            </a:endParaRPr>
          </a:p>
        </p:txBody>
      </p:sp>
      <p:sp>
        <p:nvSpPr>
          <p:cNvPr id="4" name="Footer Placeholder 3">
            <a:extLst>
              <a:ext uri="{FF2B5EF4-FFF2-40B4-BE49-F238E27FC236}">
                <a16:creationId xmlns:a16="http://schemas.microsoft.com/office/drawing/2014/main" id="{85956F89-0E41-0DE3-45C0-23563769C34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F3F63E1-3E48-841B-3E62-3CEF0553CDAB}"/>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219683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9141-8BBC-E344-DB00-41F3DDF08099}"/>
              </a:ext>
            </a:extLst>
          </p:cNvPr>
          <p:cNvSpPr>
            <a:spLocks noGrp="1"/>
          </p:cNvSpPr>
          <p:nvPr>
            <p:ph type="title"/>
          </p:nvPr>
        </p:nvSpPr>
        <p:spPr>
          <a:xfrm>
            <a:off x="1499616" y="860612"/>
            <a:ext cx="5693664" cy="1809436"/>
          </a:xfrm>
        </p:spPr>
        <p:txBody>
          <a:bodyPr/>
          <a:lstStyle/>
          <a:p>
            <a:r>
              <a:rPr lang="en-US" sz="4400" dirty="0"/>
              <a:t>DATASET AND ANALYSIS</a:t>
            </a:r>
            <a:endParaRPr lang="en-IN" dirty="0"/>
          </a:p>
        </p:txBody>
      </p:sp>
      <p:sp>
        <p:nvSpPr>
          <p:cNvPr id="3" name="Content Placeholder 2">
            <a:extLst>
              <a:ext uri="{FF2B5EF4-FFF2-40B4-BE49-F238E27FC236}">
                <a16:creationId xmlns:a16="http://schemas.microsoft.com/office/drawing/2014/main" id="{AA1BF191-99E7-CBE1-2900-EF1F9AA97342}"/>
              </a:ext>
            </a:extLst>
          </p:cNvPr>
          <p:cNvSpPr>
            <a:spLocks noGrp="1"/>
          </p:cNvSpPr>
          <p:nvPr>
            <p:ph idx="1"/>
          </p:nvPr>
        </p:nvSpPr>
        <p:spPr>
          <a:xfrm>
            <a:off x="1499616" y="2770631"/>
            <a:ext cx="5693664" cy="3845321"/>
          </a:xfrm>
        </p:spPr>
        <p:txBody>
          <a:bodyPr/>
          <a:lstStyle/>
          <a:p>
            <a:r>
              <a:rPr lang="en-US" sz="1800" dirty="0">
                <a:solidFill>
                  <a:srgbClr val="000099"/>
                </a:solidFill>
              </a:rPr>
              <a:t>In this project, we have used our own dataset .</a:t>
            </a:r>
          </a:p>
          <a:p>
            <a:r>
              <a:rPr lang="en-US" sz="1800" dirty="0">
                <a:solidFill>
                  <a:srgbClr val="000099"/>
                </a:solidFill>
              </a:rPr>
              <a:t>Which consists of NAME of the person, Age, Profession,</a:t>
            </a:r>
          </a:p>
          <a:p>
            <a:r>
              <a:rPr lang="en-US" sz="1800" dirty="0">
                <a:solidFill>
                  <a:srgbClr val="000099"/>
                </a:solidFill>
              </a:rPr>
              <a:t>How often do you order food online? – which consists of </a:t>
            </a:r>
            <a:r>
              <a:rPr lang="en-IN" sz="1800" b="0" i="0" u="none" strike="noStrike" dirty="0">
                <a:solidFill>
                  <a:srgbClr val="000099"/>
                </a:solidFill>
                <a:effectLst/>
                <a:latin typeface="Calibri" panose="020F0502020204030204" pitchFamily="34" charset="0"/>
              </a:rPr>
              <a:t>On rare </a:t>
            </a:r>
            <a:r>
              <a:rPr lang="en-IN" sz="1800" b="0" i="0" u="none" strike="noStrike" dirty="0" err="1">
                <a:solidFill>
                  <a:srgbClr val="000099"/>
                </a:solidFill>
                <a:effectLst/>
                <a:latin typeface="Calibri" panose="020F0502020204030204" pitchFamily="34" charset="0"/>
              </a:rPr>
              <a:t>occassions</a:t>
            </a:r>
            <a:r>
              <a:rPr lang="en-IN" sz="1400" dirty="0">
                <a:solidFill>
                  <a:srgbClr val="000099"/>
                </a:solidFill>
              </a:rPr>
              <a:t> ,</a:t>
            </a:r>
            <a:r>
              <a:rPr lang="en-IN" sz="1800" b="0" i="0" u="none" strike="noStrike" dirty="0">
                <a:solidFill>
                  <a:srgbClr val="000099"/>
                </a:solidFill>
                <a:effectLst/>
                <a:latin typeface="Calibri" panose="020F0502020204030204" pitchFamily="34" charset="0"/>
              </a:rPr>
              <a:t> Frequently</a:t>
            </a:r>
            <a:r>
              <a:rPr lang="en-IN" sz="1400" dirty="0">
                <a:solidFill>
                  <a:srgbClr val="000099"/>
                </a:solidFill>
              </a:rPr>
              <a:t> . </a:t>
            </a:r>
            <a:r>
              <a:rPr lang="en-US" sz="1800" b="0" i="0" u="none" strike="noStrike" dirty="0">
                <a:solidFill>
                  <a:srgbClr val="000099"/>
                </a:solidFill>
                <a:effectLst/>
                <a:latin typeface="Calibri" panose="020F0502020204030204" pitchFamily="34" charset="0"/>
              </a:rPr>
              <a:t>Which food delivery service do you prefer?</a:t>
            </a:r>
            <a:r>
              <a:rPr lang="en-US" sz="1400" dirty="0">
                <a:solidFill>
                  <a:srgbClr val="000099"/>
                </a:solidFill>
              </a:rPr>
              <a:t>  </a:t>
            </a:r>
            <a:r>
              <a:rPr lang="en-US" sz="1800" dirty="0">
                <a:solidFill>
                  <a:srgbClr val="000099"/>
                </a:solidFill>
              </a:rPr>
              <a:t>Like we have assumed as 0 and 1 and 2 for different platform.</a:t>
            </a:r>
          </a:p>
          <a:p>
            <a:r>
              <a:rPr lang="en-US" sz="1800" b="0" i="0" u="none" strike="noStrike" dirty="0">
                <a:solidFill>
                  <a:srgbClr val="000099"/>
                </a:solidFill>
                <a:effectLst/>
                <a:latin typeface="Calibri" panose="020F0502020204030204" pitchFamily="34" charset="0"/>
              </a:rPr>
              <a:t>What is your opinion on online food delivery services?</a:t>
            </a:r>
          </a:p>
          <a:p>
            <a:r>
              <a:rPr lang="en-IN" sz="1800" b="0" i="0" u="none" strike="noStrike" dirty="0">
                <a:solidFill>
                  <a:srgbClr val="000099"/>
                </a:solidFill>
                <a:effectLst/>
                <a:latin typeface="Calibri" panose="020F0502020204030204" pitchFamily="34" charset="0"/>
              </a:rPr>
              <a:t>Partially advantage</a:t>
            </a:r>
            <a:r>
              <a:rPr lang="en-US" sz="1800" b="0" i="0" u="none" strike="noStrike" dirty="0">
                <a:solidFill>
                  <a:srgbClr val="000099"/>
                </a:solidFill>
                <a:effectLst/>
                <a:latin typeface="Calibri" panose="020F0502020204030204" pitchFamily="34" charset="0"/>
              </a:rPr>
              <a:t>, advantage.</a:t>
            </a:r>
          </a:p>
          <a:p>
            <a:r>
              <a:rPr lang="en-US" sz="1800" b="0" i="0" u="none" strike="noStrike" dirty="0">
                <a:solidFill>
                  <a:srgbClr val="000099"/>
                </a:solidFill>
                <a:effectLst/>
                <a:latin typeface="Calibri" panose="020F0502020204030204" pitchFamily="34" charset="0"/>
              </a:rPr>
              <a:t>Reasons to order food online?</a:t>
            </a:r>
          </a:p>
          <a:p>
            <a:endParaRPr lang="en-IN" sz="1800" dirty="0">
              <a:solidFill>
                <a:srgbClr val="000099"/>
              </a:solidFill>
            </a:endParaRPr>
          </a:p>
        </p:txBody>
      </p:sp>
    </p:spTree>
    <p:extLst>
      <p:ext uri="{BB962C8B-B14F-4D97-AF65-F5344CB8AC3E}">
        <p14:creationId xmlns:p14="http://schemas.microsoft.com/office/powerpoint/2010/main" val="374192204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{03D89D64-D6DE-4C53-B6D4-6E5620EF48FF}tf78438558_win32</Template>
  <TotalTime>20867</TotalTime>
  <Words>771</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Google Sans</vt:lpstr>
      <vt:lpstr>Sabon Next LT</vt:lpstr>
      <vt:lpstr>Office Theme</vt:lpstr>
      <vt:lpstr>Customer Satisfaction on online food delivery </vt:lpstr>
      <vt:lpstr>REVIEW - I</vt:lpstr>
      <vt:lpstr>ABSTRACT:</vt:lpstr>
      <vt:lpstr>PowerPoint Presentation</vt:lpstr>
      <vt:lpstr>Introduction</vt:lpstr>
      <vt:lpstr>PowerPoint Presentation</vt:lpstr>
      <vt:lpstr>PowerPoint Presentation</vt:lpstr>
      <vt:lpstr>Literature review</vt:lpstr>
      <vt:lpstr>DATASET AND ANALYSIS</vt:lpstr>
      <vt:lpstr>Con…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Payments Fraud Detection with Machine Learning</dc:title>
  <dc:subject/>
  <dc:creator>SAI DEEPAK K</dc:creator>
  <cp:lastModifiedBy>SAI DEEPAK K</cp:lastModifiedBy>
  <cp:revision>6</cp:revision>
  <dcterms:created xsi:type="dcterms:W3CDTF">2023-03-16T03:39:03Z</dcterms:created>
  <dcterms:modified xsi:type="dcterms:W3CDTF">2023-05-13T04:41:42Z</dcterms:modified>
</cp:coreProperties>
</file>