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94" r:id="rId3"/>
    <p:sldId id="279" r:id="rId4"/>
    <p:sldId id="280" r:id="rId5"/>
    <p:sldId id="295" r:id="rId6"/>
    <p:sldId id="296" r:id="rId7"/>
    <p:sldId id="281" r:id="rId8"/>
    <p:sldId id="297" r:id="rId9"/>
    <p:sldId id="298" r:id="rId10"/>
    <p:sldId id="299" r:id="rId11"/>
    <p:sldId id="300" r:id="rId12"/>
    <p:sldId id="301" r:id="rId13"/>
    <p:sldId id="302" r:id="rId14"/>
    <p:sldId id="29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0405"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110357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408539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endParaRPr lang="en-IN" dirty="0"/>
          </a:p>
        </p:txBody>
      </p:sp>
    </p:spTree>
    <p:extLst>
      <p:ext uri="{BB962C8B-B14F-4D97-AF65-F5344CB8AC3E}">
        <p14:creationId xmlns:p14="http://schemas.microsoft.com/office/powerpoint/2010/main" val="1957527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11778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283237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sz="2400" dirty="0"/>
              <a:t>Customer Satisfaction on online food delivery</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53435" y="3648457"/>
            <a:ext cx="4509247" cy="878908"/>
          </a:xfrm>
        </p:spPr>
        <p:txBody>
          <a:bodyPr/>
          <a:lstStyle/>
          <a:p>
            <a:r>
              <a:rPr lang="en-IN" b="1" dirty="0">
                <a:solidFill>
                  <a:srgbClr val="1F1F1F"/>
                </a:solidFill>
                <a:effectLst/>
                <a:latin typeface="Google Sans"/>
              </a:rPr>
              <a:t>Guide: Prof. Srinivasa Reddy Konda</a:t>
            </a:r>
            <a:endParaRPr lang="en-IN" b="1" dirty="0">
              <a:solidFill>
                <a:srgbClr val="5F6368"/>
              </a:solidFill>
              <a:effectLst/>
              <a:latin typeface="Google Sans"/>
            </a:endParaRP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4B2C-1998-CB80-3B52-435D9845D053}"/>
              </a:ext>
            </a:extLst>
          </p:cNvPr>
          <p:cNvSpPr>
            <a:spLocks noGrp="1"/>
          </p:cNvSpPr>
          <p:nvPr>
            <p:ph type="title"/>
          </p:nvPr>
        </p:nvSpPr>
        <p:spPr>
          <a:xfrm>
            <a:off x="758952" y="832104"/>
            <a:ext cx="10671048" cy="768096"/>
          </a:xfrm>
        </p:spPr>
        <p:txBody>
          <a:bodyPr/>
          <a:lstStyle/>
          <a:p>
            <a:endParaRPr lang="en-IN"/>
          </a:p>
        </p:txBody>
      </p:sp>
      <p:pic>
        <p:nvPicPr>
          <p:cNvPr id="7" name="Content Placeholder 6">
            <a:extLst>
              <a:ext uri="{FF2B5EF4-FFF2-40B4-BE49-F238E27FC236}">
                <a16:creationId xmlns:a16="http://schemas.microsoft.com/office/drawing/2014/main" id="{B4EC05B6-9BFA-FC14-605A-EA19B7E09BAD}"/>
              </a:ext>
            </a:extLst>
          </p:cNvPr>
          <p:cNvPicPr>
            <a:picLocks noGrp="1" noChangeAspect="1"/>
          </p:cNvPicPr>
          <p:nvPr>
            <p:ph sz="half" idx="1"/>
          </p:nvPr>
        </p:nvPicPr>
        <p:blipFill>
          <a:blip r:embed="rId2"/>
          <a:stretch>
            <a:fillRect/>
          </a:stretch>
        </p:blipFill>
        <p:spPr>
          <a:xfrm>
            <a:off x="667238" y="1700784"/>
            <a:ext cx="6309907" cy="2560542"/>
          </a:xfrm>
        </p:spPr>
      </p:pic>
      <p:sp>
        <p:nvSpPr>
          <p:cNvPr id="4" name="Footer Placeholder 3">
            <a:extLst>
              <a:ext uri="{FF2B5EF4-FFF2-40B4-BE49-F238E27FC236}">
                <a16:creationId xmlns:a16="http://schemas.microsoft.com/office/drawing/2014/main" id="{A8A585F1-D116-FDE5-F93C-26A3696BBF1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35222A5-DEAA-663D-BCEF-7E3F8B464311}"/>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9" name="Picture 8">
            <a:extLst>
              <a:ext uri="{FF2B5EF4-FFF2-40B4-BE49-F238E27FC236}">
                <a16:creationId xmlns:a16="http://schemas.microsoft.com/office/drawing/2014/main" id="{30EBD3F4-575D-A94B-0D55-FB07F904E5A6}"/>
              </a:ext>
            </a:extLst>
          </p:cNvPr>
          <p:cNvPicPr>
            <a:picLocks noChangeAspect="1"/>
          </p:cNvPicPr>
          <p:nvPr/>
        </p:nvPicPr>
        <p:blipFill>
          <a:blip r:embed="rId3"/>
          <a:stretch>
            <a:fillRect/>
          </a:stretch>
        </p:blipFill>
        <p:spPr>
          <a:xfrm>
            <a:off x="667238" y="4015094"/>
            <a:ext cx="6127011" cy="2430991"/>
          </a:xfrm>
          <a:prstGeom prst="rect">
            <a:avLst/>
          </a:prstGeom>
        </p:spPr>
      </p:pic>
    </p:spTree>
    <p:extLst>
      <p:ext uri="{BB962C8B-B14F-4D97-AF65-F5344CB8AC3E}">
        <p14:creationId xmlns:p14="http://schemas.microsoft.com/office/powerpoint/2010/main" val="380926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0EF7-F23E-F8B4-30E0-F4F9E12A1CDF}"/>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7B4EAF40-9559-60C4-B355-813661C7D4CF}"/>
              </a:ext>
            </a:extLst>
          </p:cNvPr>
          <p:cNvPicPr>
            <a:picLocks noGrp="1" noChangeAspect="1"/>
          </p:cNvPicPr>
          <p:nvPr>
            <p:ph sz="half" idx="1"/>
          </p:nvPr>
        </p:nvPicPr>
        <p:blipFill>
          <a:blip r:embed="rId2"/>
          <a:stretch>
            <a:fillRect/>
          </a:stretch>
        </p:blipFill>
        <p:spPr>
          <a:xfrm>
            <a:off x="621793" y="2110211"/>
            <a:ext cx="4763008" cy="2027096"/>
          </a:xfrm>
        </p:spPr>
      </p:pic>
      <p:sp>
        <p:nvSpPr>
          <p:cNvPr id="4" name="Footer Placeholder 3">
            <a:extLst>
              <a:ext uri="{FF2B5EF4-FFF2-40B4-BE49-F238E27FC236}">
                <a16:creationId xmlns:a16="http://schemas.microsoft.com/office/drawing/2014/main" id="{3DC96BE3-3408-AA1D-F6D9-EDB20A3FA75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3F1A2AC-2711-F1D8-7C73-FAC5CB6F384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9" name="Picture 8">
            <a:extLst>
              <a:ext uri="{FF2B5EF4-FFF2-40B4-BE49-F238E27FC236}">
                <a16:creationId xmlns:a16="http://schemas.microsoft.com/office/drawing/2014/main" id="{2E9F0B33-48B3-563D-63E4-CE3AF514012A}"/>
              </a:ext>
            </a:extLst>
          </p:cNvPr>
          <p:cNvPicPr>
            <a:picLocks noChangeAspect="1"/>
          </p:cNvPicPr>
          <p:nvPr/>
        </p:nvPicPr>
        <p:blipFill>
          <a:blip r:embed="rId3"/>
          <a:stretch>
            <a:fillRect/>
          </a:stretch>
        </p:blipFill>
        <p:spPr>
          <a:xfrm>
            <a:off x="5554427" y="3511390"/>
            <a:ext cx="6378493" cy="2889410"/>
          </a:xfrm>
          <a:prstGeom prst="rect">
            <a:avLst/>
          </a:prstGeom>
        </p:spPr>
      </p:pic>
    </p:spTree>
    <p:extLst>
      <p:ext uri="{BB962C8B-B14F-4D97-AF65-F5344CB8AC3E}">
        <p14:creationId xmlns:p14="http://schemas.microsoft.com/office/powerpoint/2010/main" val="1235722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D0DC-2F01-9BBF-3376-99EE3A4E2B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E7B659-1223-F067-DEA8-07DAEE651A4F}"/>
              </a:ext>
            </a:extLst>
          </p:cNvPr>
          <p:cNvSpPr>
            <a:spLocks noGrp="1"/>
          </p:cNvSpPr>
          <p:nvPr>
            <p:ph sz="half" idx="1"/>
          </p:nvPr>
        </p:nvSpPr>
        <p:spPr/>
        <p:txBody>
          <a:bodyPr/>
          <a:lstStyle/>
          <a:p>
            <a:endParaRPr lang="en-IN" dirty="0"/>
          </a:p>
        </p:txBody>
      </p:sp>
      <p:sp>
        <p:nvSpPr>
          <p:cNvPr id="4" name="Footer Placeholder 3">
            <a:extLst>
              <a:ext uri="{FF2B5EF4-FFF2-40B4-BE49-F238E27FC236}">
                <a16:creationId xmlns:a16="http://schemas.microsoft.com/office/drawing/2014/main" id="{60290067-E29E-4434-39B5-F216B2D805D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2F62521-A8C8-3E7D-63A0-F60CDB2DF43E}"/>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7" name="Picture 6">
            <a:extLst>
              <a:ext uri="{FF2B5EF4-FFF2-40B4-BE49-F238E27FC236}">
                <a16:creationId xmlns:a16="http://schemas.microsoft.com/office/drawing/2014/main" id="{7F6CD848-B413-D448-B712-611C4026B5CE}"/>
              </a:ext>
            </a:extLst>
          </p:cNvPr>
          <p:cNvPicPr>
            <a:picLocks noChangeAspect="1"/>
          </p:cNvPicPr>
          <p:nvPr/>
        </p:nvPicPr>
        <p:blipFill>
          <a:blip r:embed="rId3"/>
          <a:stretch>
            <a:fillRect/>
          </a:stretch>
        </p:blipFill>
        <p:spPr>
          <a:xfrm>
            <a:off x="2140814" y="2103120"/>
            <a:ext cx="6104149" cy="4434840"/>
          </a:xfrm>
          <a:prstGeom prst="rect">
            <a:avLst/>
          </a:prstGeom>
        </p:spPr>
      </p:pic>
    </p:spTree>
    <p:extLst>
      <p:ext uri="{BB962C8B-B14F-4D97-AF65-F5344CB8AC3E}">
        <p14:creationId xmlns:p14="http://schemas.microsoft.com/office/powerpoint/2010/main" val="198829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96D1-AE82-2FA6-26DE-40943EE041BD}"/>
              </a:ext>
            </a:extLst>
          </p:cNvPr>
          <p:cNvSpPr>
            <a:spLocks noGrp="1"/>
          </p:cNvSpPr>
          <p:nvPr>
            <p:ph type="title"/>
          </p:nvPr>
        </p:nvSpPr>
        <p:spPr>
          <a:xfrm>
            <a:off x="758952" y="1600199"/>
            <a:ext cx="10671048" cy="2452511"/>
          </a:xfrm>
        </p:spPr>
        <p:txBody>
          <a:bodyPr/>
          <a:lstStyle/>
          <a:p>
            <a:endParaRPr lang="en-IN" dirty="0"/>
          </a:p>
        </p:txBody>
      </p:sp>
      <p:sp>
        <p:nvSpPr>
          <p:cNvPr id="3" name="Footer Placeholder 2">
            <a:extLst>
              <a:ext uri="{FF2B5EF4-FFF2-40B4-BE49-F238E27FC236}">
                <a16:creationId xmlns:a16="http://schemas.microsoft.com/office/drawing/2014/main" id="{4BE773D7-7F8F-1905-A22F-AEE4BCBF593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C23E56C-1085-9106-5D6D-3007E4B61B4A}"/>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6" name="Picture 5">
            <a:extLst>
              <a:ext uri="{FF2B5EF4-FFF2-40B4-BE49-F238E27FC236}">
                <a16:creationId xmlns:a16="http://schemas.microsoft.com/office/drawing/2014/main" id="{04A6306A-9614-ED70-6A74-9E94A29DBF37}"/>
              </a:ext>
            </a:extLst>
          </p:cNvPr>
          <p:cNvPicPr>
            <a:picLocks noChangeAspect="1"/>
          </p:cNvPicPr>
          <p:nvPr/>
        </p:nvPicPr>
        <p:blipFill>
          <a:blip r:embed="rId2"/>
          <a:stretch>
            <a:fillRect/>
          </a:stretch>
        </p:blipFill>
        <p:spPr>
          <a:xfrm>
            <a:off x="2427111" y="1600198"/>
            <a:ext cx="5678311" cy="1323623"/>
          </a:xfrm>
          <a:prstGeom prst="rect">
            <a:avLst/>
          </a:prstGeom>
        </p:spPr>
      </p:pic>
      <p:pic>
        <p:nvPicPr>
          <p:cNvPr id="8" name="Picture 7">
            <a:extLst>
              <a:ext uri="{FF2B5EF4-FFF2-40B4-BE49-F238E27FC236}">
                <a16:creationId xmlns:a16="http://schemas.microsoft.com/office/drawing/2014/main" id="{327B345F-363B-FF1F-D7C3-32027D00D70D}"/>
              </a:ext>
            </a:extLst>
          </p:cNvPr>
          <p:cNvPicPr>
            <a:picLocks noChangeAspect="1"/>
          </p:cNvPicPr>
          <p:nvPr/>
        </p:nvPicPr>
        <p:blipFill>
          <a:blip r:embed="rId3"/>
          <a:stretch>
            <a:fillRect/>
          </a:stretch>
        </p:blipFill>
        <p:spPr>
          <a:xfrm>
            <a:off x="2427111" y="2901990"/>
            <a:ext cx="6096528" cy="1150720"/>
          </a:xfrm>
          <a:prstGeom prst="rect">
            <a:avLst/>
          </a:prstGeom>
        </p:spPr>
      </p:pic>
    </p:spTree>
    <p:extLst>
      <p:ext uri="{BB962C8B-B14F-4D97-AF65-F5344CB8AC3E}">
        <p14:creationId xmlns:p14="http://schemas.microsoft.com/office/powerpoint/2010/main" val="427478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418449" y="868680"/>
            <a:ext cx="6766560" cy="768096"/>
          </a:xfrm>
        </p:spPr>
        <p:txBody>
          <a:bodyPr/>
          <a:lstStyle/>
          <a:p>
            <a:r>
              <a:rPr lang="en-US" dirty="0"/>
              <a:t>conclusion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773935"/>
            <a:ext cx="5879592" cy="3983397"/>
          </a:xfrm>
        </p:spPr>
        <p:txBody>
          <a:bodyPr/>
          <a:lstStyle/>
          <a:p>
            <a:r>
              <a:rPr lang="en-US" sz="1800" dirty="0"/>
              <a:t>This study focused on examining the relationship between e-service quality and e-satisfaction in online food ordering. The estimated factors were found to be significantly related to e-satisfaction. Ease of use also has a positive effect on customer satisfaction. Using our online ordering platform or mobile application can improve your expertise and increase customer satisfaction. This indicates that most online shoppers value information about available products and foods. </a:t>
            </a:r>
          </a:p>
          <a:p>
            <a:endParaRPr lang="en-US" sz="1800" dirty="0"/>
          </a:p>
          <a:p>
            <a:r>
              <a:rPr lang="en-US" sz="1800" dirty="0"/>
              <a:t>Therefore, in order to improve the online shopping experience, the seller or online grocer should use all the information necessary to successfully place an order.</a:t>
            </a:r>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K.SAI DEEPAK 20BCD7092</a:t>
            </a:r>
          </a:p>
          <a:p>
            <a:r>
              <a:rPr lang="en-US" dirty="0"/>
              <a:t>G.HARISH        20BCD7101</a:t>
            </a:r>
          </a:p>
          <a:p>
            <a:r>
              <a:rPr lang="en-US" dirty="0"/>
              <a:t>U.MANISH        20BCE7589</a:t>
            </a:r>
          </a:p>
          <a:p>
            <a:endParaRPr lang="en-IN" dirty="0"/>
          </a:p>
          <a:p>
            <a:endParaRPr lang="en-IN" dirty="0"/>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4FEE-4CA2-7B83-9BC0-EDFEF39FDCBA}"/>
              </a:ext>
            </a:extLst>
          </p:cNvPr>
          <p:cNvSpPr>
            <a:spLocks noGrp="1"/>
          </p:cNvSpPr>
          <p:nvPr>
            <p:ph type="ctrTitle"/>
          </p:nvPr>
        </p:nvSpPr>
        <p:spPr>
          <a:xfrm>
            <a:off x="1527048" y="1353671"/>
            <a:ext cx="4169664" cy="1288945"/>
          </a:xfrm>
        </p:spPr>
        <p:txBody>
          <a:bodyPr/>
          <a:lstStyle/>
          <a:p>
            <a:r>
              <a:rPr lang="en-IN" sz="3200" dirty="0"/>
              <a:t>TEAM MEMBERS</a:t>
            </a:r>
          </a:p>
        </p:txBody>
      </p:sp>
      <p:sp>
        <p:nvSpPr>
          <p:cNvPr id="3" name="Subtitle 2">
            <a:extLst>
              <a:ext uri="{FF2B5EF4-FFF2-40B4-BE49-F238E27FC236}">
                <a16:creationId xmlns:a16="http://schemas.microsoft.com/office/drawing/2014/main" id="{540E9549-D840-EAC3-79C0-C39708F0CA6C}"/>
              </a:ext>
            </a:extLst>
          </p:cNvPr>
          <p:cNvSpPr>
            <a:spLocks noGrp="1"/>
          </p:cNvSpPr>
          <p:nvPr>
            <p:ph type="subTitle" idx="1"/>
          </p:nvPr>
        </p:nvSpPr>
        <p:spPr/>
        <p:txBody>
          <a:bodyPr/>
          <a:lstStyle/>
          <a:p>
            <a:r>
              <a:rPr lang="en-US" dirty="0"/>
              <a:t>K.SAI DEEPAK 20BCD7092</a:t>
            </a:r>
          </a:p>
          <a:p>
            <a:r>
              <a:rPr lang="en-US" dirty="0"/>
              <a:t>G.HARISH        20BCD7101</a:t>
            </a:r>
          </a:p>
          <a:p>
            <a:r>
              <a:rPr lang="en-US" dirty="0"/>
              <a:t>U.MANISH        20BCE7589</a:t>
            </a:r>
          </a:p>
          <a:p>
            <a:endParaRPr lang="en-IN" dirty="0"/>
          </a:p>
          <a:p>
            <a:endParaRPr lang="en-IN" dirty="0"/>
          </a:p>
        </p:txBody>
      </p:sp>
    </p:spTree>
    <p:extLst>
      <p:ext uri="{BB962C8B-B14F-4D97-AF65-F5344CB8AC3E}">
        <p14:creationId xmlns:p14="http://schemas.microsoft.com/office/powerpoint/2010/main" val="306992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Wingdings" panose="05000000000000000000" pitchFamily="2" charset="2"/>
              <a:buChar char="v"/>
            </a:pPr>
            <a:r>
              <a:rPr lang="en-US" dirty="0" err="1"/>
              <a:t>Abstarct</a:t>
            </a:r>
            <a:endParaRPr lang="en-US" dirty="0"/>
          </a:p>
          <a:p>
            <a:pPr marL="342900" indent="-342900">
              <a:buFont typeface="Wingdings" panose="05000000000000000000" pitchFamily="2" charset="2"/>
              <a:buChar char="v"/>
            </a:pPr>
            <a:r>
              <a:rPr lang="en-US" dirty="0"/>
              <a:t>Literature review</a:t>
            </a:r>
          </a:p>
          <a:p>
            <a:pPr marL="342900" indent="-342900">
              <a:buFont typeface="Wingdings" panose="05000000000000000000" pitchFamily="2" charset="2"/>
              <a:buChar char="v"/>
            </a:pPr>
            <a:r>
              <a:rPr lang="en-US" dirty="0"/>
              <a:t>​Methodology</a:t>
            </a:r>
          </a:p>
          <a:p>
            <a:pPr marL="342900" indent="-342900">
              <a:buFont typeface="Wingdings" panose="05000000000000000000" pitchFamily="2" charset="2"/>
              <a:buChar char="v"/>
            </a:pPr>
            <a:r>
              <a:rPr lang="en-US" dirty="0"/>
              <a:t>Results</a:t>
            </a:r>
          </a:p>
          <a:p>
            <a:pPr marL="342900" indent="-342900">
              <a:buFont typeface="Wingdings" panose="05000000000000000000" pitchFamily="2" charset="2"/>
              <a:buChar char="v"/>
            </a:pPr>
            <a:r>
              <a:rPr lang="en-US" dirty="0"/>
              <a:t>​conclusion​</a:t>
            </a:r>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41648" y="1209040"/>
            <a:ext cx="6766560" cy="768096"/>
          </a:xfrm>
        </p:spPr>
        <p:txBody>
          <a:bodyPr/>
          <a:lstStyle/>
          <a:p>
            <a:r>
              <a:rPr lang="en-US" dirty="0"/>
              <a:t>Abstract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2290423"/>
            <a:ext cx="6766560" cy="3590424"/>
          </a:xfrm>
        </p:spPr>
        <p:txBody>
          <a:bodyPr/>
          <a:lstStyle/>
          <a:p>
            <a:r>
              <a:rPr lang="en-US" dirty="0"/>
              <a:t>Online food delivery (OFD) is no longer a new concept for the majority of people. This type of business delivery has become very popular, especially among young, busy and working people. This study will be conducted to investigate customer intentions to use OFD services through the evaluation of satisfaction, food quality, and OFD service quality. </a:t>
            </a:r>
          </a:p>
          <a:p>
            <a:r>
              <a:rPr lang="en-US" dirty="0"/>
              <a:t>The OFD service quality will be evaluated by including service convenience, customer service, and service fulfilment. The study determines that food quality, control, customer service, and service fulfilment affect customer satisfaction in online food delivery services. Online ordering is the new eating out, not just for takeout or eating out. The emergence of online grocery delivery services can be attributed to the changing nature of urban consumers. </a:t>
            </a:r>
          </a:p>
          <a:p>
            <a:r>
              <a:rPr lang="en-US" dirty="0"/>
              <a:t>Furthermore, a significant positive relationship was observed not only between website trust and customer satisfaction, but also between customer satisfaction and loyalty. The data will be collected from the customers or users of any online food delivery service and will be </a:t>
            </a:r>
            <a:r>
              <a:rPr lang="en-US" dirty="0" err="1"/>
              <a:t>analysed</a:t>
            </a:r>
            <a:r>
              <a:rPr lang="en-US" dirty="0"/>
              <a: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CFDE-F1EE-6754-A0E9-1A75A6C90302}"/>
              </a:ext>
            </a:extLst>
          </p:cNvPr>
          <p:cNvSpPr>
            <a:spLocks noGrp="1"/>
          </p:cNvSpPr>
          <p:nvPr>
            <p:ph type="title"/>
          </p:nvPr>
        </p:nvSpPr>
        <p:spPr>
          <a:xfrm>
            <a:off x="1299591" y="711327"/>
            <a:ext cx="5693664" cy="768096"/>
          </a:xfrm>
        </p:spPr>
        <p:txBody>
          <a:bodyPr/>
          <a:lstStyle/>
          <a:p>
            <a:r>
              <a:rPr lang="en-IN" i="0" dirty="0">
                <a:solidFill>
                  <a:srgbClr val="202C8F"/>
                </a:solidFill>
                <a:effectLst/>
                <a:latin typeface="Söhne"/>
              </a:rPr>
              <a:t>Literature review</a:t>
            </a:r>
            <a:endParaRPr lang="en-IN" dirty="0">
              <a:solidFill>
                <a:srgbClr val="202C8F"/>
              </a:solidFill>
            </a:endParaRPr>
          </a:p>
        </p:txBody>
      </p:sp>
      <p:sp>
        <p:nvSpPr>
          <p:cNvPr id="3" name="Content Placeholder 2">
            <a:extLst>
              <a:ext uri="{FF2B5EF4-FFF2-40B4-BE49-F238E27FC236}">
                <a16:creationId xmlns:a16="http://schemas.microsoft.com/office/drawing/2014/main" id="{51E0E7D4-032F-47B3-7A05-2EC826B81F8D}"/>
              </a:ext>
            </a:extLst>
          </p:cNvPr>
          <p:cNvSpPr>
            <a:spLocks noGrp="1"/>
          </p:cNvSpPr>
          <p:nvPr>
            <p:ph idx="1"/>
          </p:nvPr>
        </p:nvSpPr>
        <p:spPr>
          <a:xfrm>
            <a:off x="723901" y="1684782"/>
            <a:ext cx="6269354" cy="4716018"/>
          </a:xfrm>
        </p:spPr>
        <p:txBody>
          <a:bodyPr/>
          <a:lstStyle/>
          <a:p>
            <a:pPr algn="l"/>
            <a:r>
              <a:rPr lang="en-US" sz="1600" i="0" dirty="0">
                <a:solidFill>
                  <a:srgbClr val="202C8F"/>
                </a:solidFill>
                <a:effectLst/>
                <a:latin typeface="Söhne"/>
              </a:rPr>
              <a:t>Online food delivery services have become increasingly popular in recent years due to their convenience and ease of use. As a result, many studies have been conducted on customer satisfaction with these services. Here is a literature review of some of the key findings:</a:t>
            </a:r>
          </a:p>
          <a:p>
            <a:pPr marL="285750" indent="-285750" algn="l">
              <a:buFont typeface="Wingdings" panose="05000000000000000000" pitchFamily="2" charset="2"/>
              <a:buChar char="Ø"/>
            </a:pPr>
            <a:r>
              <a:rPr lang="en-US" sz="1600" i="0" dirty="0">
                <a:solidFill>
                  <a:srgbClr val="202C8F"/>
                </a:solidFill>
                <a:effectLst/>
                <a:latin typeface="Söhne"/>
              </a:rPr>
              <a:t>Quality of food </a:t>
            </a:r>
          </a:p>
          <a:p>
            <a:pPr marL="285750" indent="-285750" algn="l">
              <a:buFont typeface="Wingdings" panose="05000000000000000000" pitchFamily="2" charset="2"/>
              <a:buChar char="Ø"/>
            </a:pPr>
            <a:r>
              <a:rPr lang="en-US" sz="1600" i="0" dirty="0">
                <a:solidFill>
                  <a:srgbClr val="202C8F"/>
                </a:solidFill>
                <a:effectLst/>
                <a:latin typeface="Söhne"/>
              </a:rPr>
              <a:t>Delivery time </a:t>
            </a:r>
          </a:p>
          <a:p>
            <a:pPr marL="285750" indent="-285750" algn="l">
              <a:buFont typeface="Wingdings" panose="05000000000000000000" pitchFamily="2" charset="2"/>
              <a:buChar char="Ø"/>
            </a:pPr>
            <a:r>
              <a:rPr lang="en-US" sz="1600" i="0" dirty="0">
                <a:solidFill>
                  <a:srgbClr val="202C8F"/>
                </a:solidFill>
                <a:effectLst/>
                <a:latin typeface="Söhne"/>
              </a:rPr>
              <a:t>Order accuracy </a:t>
            </a:r>
          </a:p>
          <a:p>
            <a:pPr marL="285750" indent="-285750" algn="l">
              <a:buFont typeface="Wingdings" panose="05000000000000000000" pitchFamily="2" charset="2"/>
              <a:buChar char="Ø"/>
            </a:pPr>
            <a:r>
              <a:rPr lang="en-US" sz="1600" i="0" dirty="0">
                <a:solidFill>
                  <a:srgbClr val="202C8F"/>
                </a:solidFill>
                <a:effectLst/>
                <a:latin typeface="Söhne"/>
              </a:rPr>
              <a:t>Customer service:</a:t>
            </a:r>
          </a:p>
          <a:p>
            <a:pPr marL="285750" indent="-285750" algn="l">
              <a:buFont typeface="Wingdings" panose="05000000000000000000" pitchFamily="2" charset="2"/>
              <a:buChar char="Ø"/>
            </a:pPr>
            <a:r>
              <a:rPr lang="en-US" sz="1600" i="0" dirty="0">
                <a:solidFill>
                  <a:srgbClr val="202C8F"/>
                </a:solidFill>
                <a:effectLst/>
                <a:latin typeface="Söhne"/>
              </a:rPr>
              <a:t>Website/App interface</a:t>
            </a:r>
          </a:p>
          <a:p>
            <a:pPr marL="285750" indent="-285750" algn="l">
              <a:buFont typeface="Wingdings" panose="05000000000000000000" pitchFamily="2" charset="2"/>
              <a:buChar char="Ø"/>
            </a:pPr>
            <a:r>
              <a:rPr lang="en-US" sz="1600" i="0" dirty="0">
                <a:solidFill>
                  <a:srgbClr val="202C8F"/>
                </a:solidFill>
                <a:effectLst/>
                <a:latin typeface="Söhne"/>
              </a:rPr>
              <a:t>Price</a:t>
            </a:r>
          </a:p>
          <a:p>
            <a:endParaRPr lang="en-IN" sz="1600" dirty="0">
              <a:solidFill>
                <a:srgbClr val="202C8F"/>
              </a:solidFill>
            </a:endParaRPr>
          </a:p>
        </p:txBody>
      </p:sp>
    </p:spTree>
    <p:extLst>
      <p:ext uri="{BB962C8B-B14F-4D97-AF65-F5344CB8AC3E}">
        <p14:creationId xmlns:p14="http://schemas.microsoft.com/office/powerpoint/2010/main" val="274856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0879-B0E9-F2C1-0124-D3461A60C6AA}"/>
              </a:ext>
            </a:extLst>
          </p:cNvPr>
          <p:cNvSpPr>
            <a:spLocks noGrp="1"/>
          </p:cNvSpPr>
          <p:nvPr>
            <p:ph type="title"/>
          </p:nvPr>
        </p:nvSpPr>
        <p:spPr/>
        <p:txBody>
          <a:bodyPr/>
          <a:lstStyle/>
          <a:p>
            <a:r>
              <a:rPr lang="en-US" dirty="0"/>
              <a:t>Methodology</a:t>
            </a:r>
            <a:br>
              <a:rPr lang="en-US" dirty="0"/>
            </a:br>
            <a:endParaRPr lang="en-IN" dirty="0"/>
          </a:p>
        </p:txBody>
      </p:sp>
      <p:sp>
        <p:nvSpPr>
          <p:cNvPr id="3" name="Content Placeholder 2">
            <a:extLst>
              <a:ext uri="{FF2B5EF4-FFF2-40B4-BE49-F238E27FC236}">
                <a16:creationId xmlns:a16="http://schemas.microsoft.com/office/drawing/2014/main" id="{EA6836DA-6E4D-B5C5-5DD2-0BFA98BFBCF0}"/>
              </a:ext>
            </a:extLst>
          </p:cNvPr>
          <p:cNvSpPr>
            <a:spLocks noGrp="1"/>
          </p:cNvSpPr>
          <p:nvPr>
            <p:ph idx="1"/>
          </p:nvPr>
        </p:nvSpPr>
        <p:spPr/>
        <p:txBody>
          <a:bodyPr/>
          <a:lstStyle/>
          <a:p>
            <a:pPr marL="342900" indent="-342900">
              <a:buFont typeface="Wingdings" panose="05000000000000000000" pitchFamily="2" charset="2"/>
              <a:buChar char="q"/>
            </a:pPr>
            <a:r>
              <a:rPr lang="en-IN" b="0" i="0" dirty="0">
                <a:solidFill>
                  <a:srgbClr val="202C8F"/>
                </a:solidFill>
                <a:effectLst/>
                <a:latin typeface="Söhne"/>
              </a:rPr>
              <a:t>Research Design</a:t>
            </a:r>
          </a:p>
          <a:p>
            <a:pPr marL="342900" indent="-342900">
              <a:buFont typeface="Wingdings" panose="05000000000000000000" pitchFamily="2" charset="2"/>
              <a:buChar char="q"/>
            </a:pPr>
            <a:r>
              <a:rPr lang="en-IN" b="0" i="0" dirty="0">
                <a:solidFill>
                  <a:srgbClr val="202C8F"/>
                </a:solidFill>
                <a:effectLst/>
                <a:latin typeface="Söhne"/>
              </a:rPr>
              <a:t>Data Collection</a:t>
            </a:r>
          </a:p>
          <a:p>
            <a:pPr marL="342900" indent="-342900">
              <a:buFont typeface="Wingdings" panose="05000000000000000000" pitchFamily="2" charset="2"/>
              <a:buChar char="q"/>
            </a:pPr>
            <a:r>
              <a:rPr lang="en-IN" dirty="0">
                <a:solidFill>
                  <a:srgbClr val="202C8F"/>
                </a:solidFill>
                <a:latin typeface="Söhne"/>
              </a:rPr>
              <a:t>Measures</a:t>
            </a:r>
            <a:endParaRPr lang="en-IN" b="0" i="0" dirty="0">
              <a:solidFill>
                <a:srgbClr val="202C8F"/>
              </a:solidFill>
              <a:effectLst/>
              <a:latin typeface="Söhne"/>
            </a:endParaRPr>
          </a:p>
          <a:p>
            <a:pPr marL="342900" indent="-342900">
              <a:buFont typeface="Wingdings" panose="05000000000000000000" pitchFamily="2" charset="2"/>
              <a:buChar char="q"/>
            </a:pPr>
            <a:r>
              <a:rPr lang="en-IN" b="0" i="0" dirty="0">
                <a:solidFill>
                  <a:srgbClr val="202C8F"/>
                </a:solidFill>
                <a:effectLst/>
                <a:latin typeface="Söhne"/>
              </a:rPr>
              <a:t>Data Analysis</a:t>
            </a:r>
          </a:p>
          <a:p>
            <a:pPr marL="342900" indent="-342900">
              <a:buFont typeface="Wingdings" panose="05000000000000000000" pitchFamily="2" charset="2"/>
              <a:buChar char="q"/>
            </a:pPr>
            <a:r>
              <a:rPr lang="en-IN" dirty="0">
                <a:solidFill>
                  <a:srgbClr val="202C8F"/>
                </a:solidFill>
                <a:latin typeface="Söhne"/>
              </a:rPr>
              <a:t>Results</a:t>
            </a:r>
            <a:endParaRPr lang="en-IN" dirty="0">
              <a:solidFill>
                <a:srgbClr val="202C8F"/>
              </a:solidFill>
            </a:endParaRPr>
          </a:p>
        </p:txBody>
      </p:sp>
    </p:spTree>
    <p:extLst>
      <p:ext uri="{BB962C8B-B14F-4D97-AF65-F5344CB8AC3E}">
        <p14:creationId xmlns:p14="http://schemas.microsoft.com/office/powerpoint/2010/main" val="153409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dirty="0"/>
              <a:t>Results</a:t>
            </a:r>
            <a:br>
              <a:rPr lang="en-US" dirty="0"/>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13E0-7EF2-1496-62F0-ACCB0F24152E}"/>
              </a:ext>
            </a:extLst>
          </p:cNvPr>
          <p:cNvSpPr>
            <a:spLocks noGrp="1"/>
          </p:cNvSpPr>
          <p:nvPr>
            <p:ph type="title"/>
          </p:nvPr>
        </p:nvSpPr>
        <p:spPr>
          <a:xfrm>
            <a:off x="621792" y="731520"/>
            <a:ext cx="10671048" cy="768096"/>
          </a:xfrm>
        </p:spPr>
        <p:txBody>
          <a:bodyPr/>
          <a:lstStyle/>
          <a:p>
            <a:endParaRPr lang="en-IN" dirty="0"/>
          </a:p>
        </p:txBody>
      </p:sp>
      <p:pic>
        <p:nvPicPr>
          <p:cNvPr id="7" name="Content Placeholder 6">
            <a:extLst>
              <a:ext uri="{FF2B5EF4-FFF2-40B4-BE49-F238E27FC236}">
                <a16:creationId xmlns:a16="http://schemas.microsoft.com/office/drawing/2014/main" id="{889E466C-02AD-0986-BE85-98C7D8C4EC1C}"/>
              </a:ext>
            </a:extLst>
          </p:cNvPr>
          <p:cNvPicPr>
            <a:picLocks noGrp="1" noChangeAspect="1"/>
          </p:cNvPicPr>
          <p:nvPr>
            <p:ph sz="half" idx="1"/>
          </p:nvPr>
        </p:nvPicPr>
        <p:blipFill>
          <a:blip r:embed="rId2"/>
          <a:stretch>
            <a:fillRect/>
          </a:stretch>
        </p:blipFill>
        <p:spPr>
          <a:xfrm>
            <a:off x="621792" y="1773936"/>
            <a:ext cx="6233700" cy="2423370"/>
          </a:xfrm>
        </p:spPr>
      </p:pic>
      <p:sp>
        <p:nvSpPr>
          <p:cNvPr id="4" name="Footer Placeholder 3">
            <a:extLst>
              <a:ext uri="{FF2B5EF4-FFF2-40B4-BE49-F238E27FC236}">
                <a16:creationId xmlns:a16="http://schemas.microsoft.com/office/drawing/2014/main" id="{3312B47E-C3E1-8768-6DED-1E41187E090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4285BAE-4E95-FA9B-EB2E-B1FF090C588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Picture 8">
            <a:extLst>
              <a:ext uri="{FF2B5EF4-FFF2-40B4-BE49-F238E27FC236}">
                <a16:creationId xmlns:a16="http://schemas.microsoft.com/office/drawing/2014/main" id="{78696201-8655-7889-9A3E-7619520116FD}"/>
              </a:ext>
            </a:extLst>
          </p:cNvPr>
          <p:cNvPicPr>
            <a:picLocks noChangeAspect="1"/>
          </p:cNvPicPr>
          <p:nvPr/>
        </p:nvPicPr>
        <p:blipFill>
          <a:blip r:embed="rId3"/>
          <a:stretch>
            <a:fillRect/>
          </a:stretch>
        </p:blipFill>
        <p:spPr>
          <a:xfrm>
            <a:off x="758964" y="4312739"/>
            <a:ext cx="6096528" cy="2088061"/>
          </a:xfrm>
          <a:prstGeom prst="rect">
            <a:avLst/>
          </a:prstGeom>
        </p:spPr>
      </p:pic>
    </p:spTree>
    <p:extLst>
      <p:ext uri="{BB962C8B-B14F-4D97-AF65-F5344CB8AC3E}">
        <p14:creationId xmlns:p14="http://schemas.microsoft.com/office/powerpoint/2010/main" val="280822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4F13-2C19-F472-740A-B43F60BB3751}"/>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C649BF3B-18C3-BD43-0F47-85CC5C3AD3EE}"/>
              </a:ext>
            </a:extLst>
          </p:cNvPr>
          <p:cNvPicPr>
            <a:picLocks noGrp="1" noChangeAspect="1"/>
          </p:cNvPicPr>
          <p:nvPr>
            <p:ph sz="half" idx="1"/>
          </p:nvPr>
        </p:nvPicPr>
        <p:blipFill>
          <a:blip r:embed="rId2"/>
          <a:stretch>
            <a:fillRect/>
          </a:stretch>
        </p:blipFill>
        <p:spPr>
          <a:xfrm>
            <a:off x="758952" y="2115905"/>
            <a:ext cx="6111770" cy="4138019"/>
          </a:xfrm>
        </p:spPr>
      </p:pic>
      <p:sp>
        <p:nvSpPr>
          <p:cNvPr id="4" name="Footer Placeholder 3">
            <a:extLst>
              <a:ext uri="{FF2B5EF4-FFF2-40B4-BE49-F238E27FC236}">
                <a16:creationId xmlns:a16="http://schemas.microsoft.com/office/drawing/2014/main" id="{1F8E7E7D-DFDA-76CE-EE82-02128F625B2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59DD068-67CC-9646-DC46-5233BE8C1FE7}"/>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9" name="Picture 8">
            <a:extLst>
              <a:ext uri="{FF2B5EF4-FFF2-40B4-BE49-F238E27FC236}">
                <a16:creationId xmlns:a16="http://schemas.microsoft.com/office/drawing/2014/main" id="{A2358504-4DBA-7734-013F-5C2A4F729536}"/>
              </a:ext>
            </a:extLst>
          </p:cNvPr>
          <p:cNvPicPr>
            <a:picLocks noChangeAspect="1"/>
          </p:cNvPicPr>
          <p:nvPr/>
        </p:nvPicPr>
        <p:blipFill>
          <a:blip r:embed="rId3"/>
          <a:stretch>
            <a:fillRect/>
          </a:stretch>
        </p:blipFill>
        <p:spPr>
          <a:xfrm>
            <a:off x="7007320" y="2752698"/>
            <a:ext cx="4146102" cy="2255715"/>
          </a:xfrm>
          <a:prstGeom prst="rect">
            <a:avLst/>
          </a:prstGeom>
        </p:spPr>
      </p:pic>
    </p:spTree>
    <p:extLst>
      <p:ext uri="{BB962C8B-B14F-4D97-AF65-F5344CB8AC3E}">
        <p14:creationId xmlns:p14="http://schemas.microsoft.com/office/powerpoint/2010/main" val="58434654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{3678A013-6F17-48B0-A059-348491801D42}tf78438558_win32</Template>
  <TotalTime>705</TotalTime>
  <Words>443</Words>
  <Application>Microsoft Office PowerPoint</Application>
  <PresentationFormat>Widescreen</PresentationFormat>
  <Paragraphs>56</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Google Sans</vt:lpstr>
      <vt:lpstr>Sabon Next LT</vt:lpstr>
      <vt:lpstr>Söhne</vt:lpstr>
      <vt:lpstr>Wingdings</vt:lpstr>
      <vt:lpstr>Office Theme</vt:lpstr>
      <vt:lpstr>Customer Satisfaction on online food delivery</vt:lpstr>
      <vt:lpstr>TEAM MEMBERS</vt:lpstr>
      <vt:lpstr>AGENDA</vt:lpstr>
      <vt:lpstr>Abstract</vt:lpstr>
      <vt:lpstr>Literature review</vt:lpstr>
      <vt:lpstr>Methodology </vt:lpstr>
      <vt:lpstr>Results </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on online food delivery</dc:title>
  <dc:subject/>
  <dc:creator>SAI DEEPAK K</dc:creator>
  <cp:lastModifiedBy>SAI DEEPAK K</cp:lastModifiedBy>
  <cp:revision>4</cp:revision>
  <dcterms:created xsi:type="dcterms:W3CDTF">2023-05-08T15:21:20Z</dcterms:created>
  <dcterms:modified xsi:type="dcterms:W3CDTF">2023-05-13T04:41:48Z</dcterms:modified>
</cp:coreProperties>
</file>