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handoutMasterIdLst>
    <p:handoutMasterId r:id="rId43"/>
  </p:handoutMasterIdLst>
  <p:sldIdLst>
    <p:sldId id="287" r:id="rId2"/>
    <p:sldId id="295" r:id="rId3"/>
    <p:sldId id="296" r:id="rId4"/>
    <p:sldId id="297" r:id="rId5"/>
    <p:sldId id="318" r:id="rId6"/>
    <p:sldId id="298" r:id="rId7"/>
    <p:sldId id="299" r:id="rId8"/>
    <p:sldId id="300" r:id="rId9"/>
    <p:sldId id="330" r:id="rId10"/>
    <p:sldId id="301" r:id="rId11"/>
    <p:sldId id="302" r:id="rId12"/>
    <p:sldId id="335" r:id="rId13"/>
    <p:sldId id="303" r:id="rId14"/>
    <p:sldId id="306" r:id="rId15"/>
    <p:sldId id="304" r:id="rId16"/>
    <p:sldId id="305" r:id="rId17"/>
    <p:sldId id="307" r:id="rId18"/>
    <p:sldId id="308" r:id="rId19"/>
    <p:sldId id="309" r:id="rId20"/>
    <p:sldId id="310" r:id="rId21"/>
    <p:sldId id="311" r:id="rId22"/>
    <p:sldId id="312" r:id="rId23"/>
    <p:sldId id="313" r:id="rId24"/>
    <p:sldId id="315" r:id="rId25"/>
    <p:sldId id="314" r:id="rId26"/>
    <p:sldId id="319" r:id="rId27"/>
    <p:sldId id="320" r:id="rId28"/>
    <p:sldId id="321" r:id="rId29"/>
    <p:sldId id="322" r:id="rId30"/>
    <p:sldId id="323" r:id="rId31"/>
    <p:sldId id="331" r:id="rId32"/>
    <p:sldId id="332" r:id="rId33"/>
    <p:sldId id="333" r:id="rId34"/>
    <p:sldId id="324" r:id="rId35"/>
    <p:sldId id="325" r:id="rId36"/>
    <p:sldId id="326" r:id="rId37"/>
    <p:sldId id="327" r:id="rId38"/>
    <p:sldId id="329" r:id="rId39"/>
    <p:sldId id="334" r:id="rId40"/>
    <p:sldId id="294" r:id="rId41"/>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showGuides="1">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t>‹#›</a:t>
            </a:fld>
            <a:endParaRPr lang="en-IN"/>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t>4/29/2024</a:t>
            </a:fld>
            <a:endParaRPr lang="en-IN"/>
          </a:p>
        </p:txBody>
      </p:sp>
      <p:sp>
        <p:nvSpPr>
          <p:cNvPr id="14" name="Footer Placeholder 1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29011430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6210308"/>
      </p:ext>
    </p:extLst>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901128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33247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t>April 29,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t>April 29,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t>April 29,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t>April 29,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t>April 29,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t>April 29,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t>April 29, 2024</a:t>
            </a:fld>
            <a:endParaRPr lang="en-US"/>
          </a:p>
        </p:txBody>
      </p:sp>
      <p:sp>
        <p:nvSpPr>
          <p:cNvPr id="11" name="Footer Placeholder 10"/>
          <p:cNvSpPr>
            <a:spLocks noGrp="1"/>
          </p:cNvSpPr>
          <p:nvPr>
            <p:ph type="ftr" sz="quarter" idx="11"/>
          </p:nvPr>
        </p:nvSpPr>
        <p:spPr/>
        <p:txBody>
          <a:bodyPr/>
          <a:lstStyle/>
          <a:p>
            <a:r>
              <a:rPr lang="en-IN"/>
              <a:t>DEPARTMENT OF COMPUTER SCIENCE &amp; ENGINEERING   / PROJECT TITLE</a:t>
            </a:r>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t>April 29,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t>April 29,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t>April 29,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t>April 29,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zAfLcKrbSps&amp;list=PPSV" TargetMode="External"/><Relationship Id="rId2" Type="http://schemas.openxmlformats.org/officeDocument/2006/relationships/hyperlink" Target="https://www.geeksforgeeks.org/nodej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12135"/>
          </a:xfrm>
          <a:prstGeom prst="rect">
            <a:avLst/>
          </a:prstGeom>
        </p:spPr>
        <p:txBody>
          <a:bodyPr wrap="square">
            <a:spAutoFit/>
          </a:bodyPr>
          <a:lstStyle/>
          <a:p>
            <a:pPr marL="12065" marR="5080" algn="ctr">
              <a:lnSpc>
                <a:spcPct val="102000"/>
              </a:lnSpc>
              <a:spcBef>
                <a:spcPts val="70"/>
              </a:spcBef>
            </a:pPr>
            <a:r>
              <a:rPr lang="en-IN" sz="2000" b="1" spc="-25" dirty="0">
                <a:latin typeface="Times New Roman" panose="02020603050405020304" pitchFamily="18" charset="0"/>
                <a:cs typeface="Times New Roman" panose="02020603050405020304" pitchFamily="18" charset="0"/>
              </a:rPr>
              <a:t>DEPARTMENT </a:t>
            </a:r>
            <a:r>
              <a:rPr lang="en-IN" sz="2000" b="1" spc="-5" dirty="0">
                <a:latin typeface="Times New Roman" panose="02020603050405020304" pitchFamily="18" charset="0"/>
                <a:cs typeface="Times New Roman" panose="02020603050405020304" pitchFamily="18" charset="0"/>
              </a:rPr>
              <a:t>OF COMPUTER SCIENCE</a:t>
            </a:r>
            <a:r>
              <a:rPr lang="en-IN" sz="2000" b="1" spc="-125"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&amp;  </a:t>
            </a:r>
            <a:r>
              <a:rPr lang="en-IN" sz="2000" b="1" spc="-5" dirty="0">
                <a:latin typeface="Times New Roman" panose="02020603050405020304" pitchFamily="18" charset="0"/>
                <a:cs typeface="Times New Roman" panose="02020603050405020304" pitchFamily="18" charset="0"/>
              </a:rPr>
              <a:t>ENGINEERING </a:t>
            </a: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SCHOOL OF COMPUTING  </a:t>
            </a:r>
          </a:p>
          <a:p>
            <a:pPr marL="12065" marR="5080" algn="ctr">
              <a:lnSpc>
                <a:spcPct val="102000"/>
              </a:lnSpc>
              <a:spcBef>
                <a:spcPts val="70"/>
              </a:spcBef>
            </a:pPr>
            <a:r>
              <a:rPr lang="en-IN" sz="2000" b="1" dirty="0">
                <a:latin typeface="Times New Roman" panose="02020603050405020304" pitchFamily="18" charset="0"/>
                <a:cs typeface="Times New Roman" panose="02020603050405020304" pitchFamily="18" charset="0"/>
              </a:rPr>
              <a:t>10214CS602 </a:t>
            </a:r>
            <a:r>
              <a:rPr lang="en-IN" sz="2000" b="1" spc="-5" dirty="0">
                <a:latin typeface="Times New Roman" panose="02020603050405020304" pitchFamily="18" charset="0"/>
                <a:cs typeface="Times New Roman" panose="02020603050405020304" pitchFamily="18" charset="0"/>
              </a:rPr>
              <a:t>MINOR PROJECT -II</a:t>
            </a: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WINTER SEMESTER(2023-2024)  </a:t>
            </a:r>
          </a:p>
          <a:p>
            <a:pPr marL="12065" marR="5080" algn="ctr">
              <a:lnSpc>
                <a:spcPct val="102000"/>
              </a:lnSpc>
              <a:spcBef>
                <a:spcPts val="70"/>
              </a:spcBef>
            </a:pPr>
            <a:r>
              <a:rPr lang="en-IN" sz="2400" b="1" spc="-5" dirty="0">
                <a:latin typeface="Times New Roman" panose="02020603050405020304" pitchFamily="18" charset="0"/>
                <a:cs typeface="Times New Roman" panose="02020603050405020304" pitchFamily="18" charset="0"/>
              </a:rPr>
              <a:t>REVIEW-II</a:t>
            </a:r>
            <a:endParaRPr lang="en-IN" sz="24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p>
          <a:p>
            <a:pPr marL="758190"/>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p>
          <a:p>
            <a:pPr marL="758190"/>
            <a:r>
              <a:rPr lang="en-IN" sz="20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a:t>
            </a:r>
            <a:r>
              <a:rPr lang="en-US" sz="2800" dirty="0"/>
              <a:t>Vital flow Connecting Blood Donors and Blood Banks</a:t>
            </a:r>
            <a:r>
              <a:rPr lang="en-IN" sz="2800" b="1" spc="-5"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29" name="Slide Number Placeholder 3"/>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 name="Rectangle 30"/>
          <p:cNvSpPr/>
          <p:nvPr/>
        </p:nvSpPr>
        <p:spPr>
          <a:xfrm>
            <a:off x="311727" y="7704404"/>
            <a:ext cx="9144000" cy="1015663"/>
          </a:xfrm>
          <a:prstGeom prst="rect">
            <a:avLst/>
          </a:prstGeom>
        </p:spPr>
        <p:txBody>
          <a:bodyPr>
            <a:spAutoFit/>
          </a:bodyPr>
          <a:lstStyle/>
          <a:p>
            <a:r>
              <a:rPr lang="en-IN" sz="2000" dirty="0">
                <a:latin typeface="Times New Roman" panose="02020603050405020304" pitchFamily="18" charset="0"/>
                <a:cs typeface="Times New Roman" panose="02020603050405020304" pitchFamily="18" charset="0"/>
              </a:rPr>
              <a:t>1.MAKIREDDY SASIDHAR REDDY     (VTU19141)(21UECS0351)</a:t>
            </a:r>
          </a:p>
          <a:p>
            <a:r>
              <a:rPr lang="en-IN" sz="2000" dirty="0">
                <a:latin typeface="Times New Roman" panose="02020603050405020304" pitchFamily="18" charset="0"/>
                <a:cs typeface="Times New Roman" panose="02020603050405020304" pitchFamily="18" charset="0"/>
              </a:rPr>
              <a:t>2.S SAI DEEPAK REDDY         (VTU19961)(21UECS0211)</a:t>
            </a:r>
          </a:p>
          <a:p>
            <a:r>
              <a:rPr lang="en-IN" sz="2000" dirty="0">
                <a:latin typeface="Times New Roman" panose="02020603050405020304" pitchFamily="18" charset="0"/>
                <a:cs typeface="Times New Roman" panose="02020603050405020304" pitchFamily="18" charset="0"/>
              </a:rPr>
              <a:t>3.G VENKATA SAI KRISHNA      (VTU19131)(21UECS0607</a:t>
            </a:r>
            <a:r>
              <a:rPr lang="en-IN" sz="2000" dirty="0"/>
              <a:t>)</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SUPERVISED BY</a:t>
            </a:r>
          </a:p>
        </p:txBody>
      </p:sp>
      <p:sp>
        <p:nvSpPr>
          <p:cNvPr id="34" name="TextBox 33"/>
          <p:cNvSpPr txBox="1"/>
          <p:nvPr/>
        </p:nvSpPr>
        <p:spPr>
          <a:xfrm>
            <a:off x="11884301" y="7199210"/>
            <a:ext cx="5884154" cy="707886"/>
          </a:xfrm>
          <a:prstGeom prst="rect">
            <a:avLst/>
          </a:prstGeom>
          <a:noFill/>
        </p:spPr>
        <p:txBody>
          <a:bodyPr wrap="square" rtlCol="0">
            <a:spAutoFit/>
          </a:bodyPr>
          <a:lstStyle/>
          <a:p>
            <a:r>
              <a:rPr lang="en-IN" sz="2000" dirty="0" err="1"/>
              <a:t>Dr.</a:t>
            </a:r>
            <a:r>
              <a:rPr lang="en-IN" sz="2000" dirty="0"/>
              <a:t> K SEETHA LAKSHMI,M.E.,</a:t>
            </a:r>
            <a:r>
              <a:rPr lang="en-IN" sz="2000" dirty="0" err="1"/>
              <a:t>phD</a:t>
            </a:r>
            <a:endParaRPr lang="en-IN" sz="2000" dirty="0"/>
          </a:p>
          <a:p>
            <a:r>
              <a:rPr lang="en-IN" sz="2000" dirty="0"/>
              <a:t>Associate Professor</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4" name="Footer Placeholder 3"/>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5" name="Date Placeholder 4"/>
          <p:cNvSpPr>
            <a:spLocks noGrp="1"/>
          </p:cNvSpPr>
          <p:nvPr>
            <p:ph type="dt" sz="half" idx="10"/>
          </p:nvPr>
        </p:nvSpPr>
        <p:spPr/>
        <p:txBody>
          <a:bodyPr/>
          <a:lstStyle/>
          <a:p>
            <a:fld id="{E4D1627A-24AB-481F-9D74-76C2593C9111}" type="datetime4">
              <a:rPr lang="en-US" smtClean="0"/>
              <a:t>April 29, 2024</a:t>
            </a:fld>
            <a:endParaRPr lang="en-US"/>
          </a:p>
        </p:txBody>
      </p:sp>
      <p:pic>
        <p:nvPicPr>
          <p:cNvPr id="13" name="Picture 2" descr="C:\Users\Sharad\Desktop\Logo-Final-A veltech.png"/>
          <p:cNvPicPr>
            <a:picLocks noChangeAspect="1" noChangeArrowheads="1"/>
          </p:cNvPicPr>
          <p:nvPr/>
        </p:nvPicPr>
        <p:blipFill>
          <a:blip r:embed="rId4"/>
          <a:srcRect/>
          <a:stretch>
            <a:fillRect/>
          </a:stretch>
        </p:blipFill>
        <p:spPr bwMode="auto">
          <a:xfrm>
            <a:off x="15597269" y="293828"/>
            <a:ext cx="1160907" cy="12232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anose="02020603050405020304" pitchFamily="18" charset="0"/>
                <a:cs typeface="Times New Roman" panose="02020603050405020304" pitchFamily="18" charset="0"/>
              </a:rPr>
              <a:t>DESIGN AND METHODOLOGIES</a:t>
            </a:r>
          </a:p>
        </p:txBody>
      </p:sp>
      <p:sp>
        <p:nvSpPr>
          <p:cNvPr id="6" name="Rectangle 5"/>
          <p:cNvSpPr/>
          <p:nvPr/>
        </p:nvSpPr>
        <p:spPr>
          <a:xfrm>
            <a:off x="2327564" y="2451207"/>
            <a:ext cx="13487400" cy="2062103"/>
          </a:xfrm>
          <a:prstGeom prst="rect">
            <a:avLst/>
          </a:prstGeom>
        </p:spPr>
        <p:txBody>
          <a:bodyPr wrap="square">
            <a:sp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t>
            </a:r>
            <a:r>
              <a:rPr lang="en-US" sz="3200" dirty="0">
                <a:latin typeface="Times New Roman" panose="02020603050405020304" pitchFamily="18" charset="0"/>
                <a:cs typeface="Times New Roman" panose="02020603050405020304" pitchFamily="18" charset="0"/>
              </a:rPr>
              <a:t>ODULE 1: Gathering the Data</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MODULE 2: Application Algorithm</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MODULE 3: UI Elements</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MODULE 4: Connections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6" name="Rectangle 5"/>
          <p:cNvSpPr/>
          <p:nvPr/>
        </p:nvSpPr>
        <p:spPr>
          <a:xfrm>
            <a:off x="801060" y="698562"/>
            <a:ext cx="16943601" cy="7790594"/>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 Gathering Data</a:t>
            </a: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Step:1 Collection of data</a:t>
            </a:r>
            <a:endParaRPr lang="en-US" sz="3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3200" b="0" i="0" dirty="0">
                <a:effectLst/>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project </a:t>
            </a:r>
            <a:r>
              <a:rPr lang="en-US" sz="3200" dirty="0" err="1"/>
              <a:t>Vitalflow</a:t>
            </a:r>
            <a:r>
              <a:rPr lang="en-US" sz="3200" dirty="0"/>
              <a:t> Connecting Blood Donors and Blood Banks </a:t>
            </a:r>
            <a:r>
              <a:rPr lang="en-IN" sz="3200" b="0" i="0" dirty="0">
                <a:effectLst/>
                <a:latin typeface="Times New Roman" panose="02020603050405020304" pitchFamily="18" charset="0"/>
                <a:cs typeface="Times New Roman" panose="02020603050405020304" pitchFamily="18" charset="0"/>
              </a:rPr>
              <a:t>project utilizes Express.js, a web application framework for Node.js, and Mongoose, a MongoDB object </a:t>
            </a:r>
            <a:r>
              <a:rPr lang="en-IN" sz="3200" b="0" i="0" dirty="0" err="1">
                <a:effectLst/>
                <a:latin typeface="Times New Roman" panose="02020603050405020304" pitchFamily="18" charset="0"/>
                <a:cs typeface="Times New Roman" panose="02020603050405020304" pitchFamily="18" charset="0"/>
              </a:rPr>
              <a:t>modeling</a:t>
            </a:r>
            <a:r>
              <a:rPr lang="en-IN" sz="3200" b="0" i="0" dirty="0">
                <a:effectLst/>
                <a:latin typeface="Times New Roman" panose="02020603050405020304" pitchFamily="18" charset="0"/>
                <a:cs typeface="Times New Roman" panose="02020603050405020304" pitchFamily="18" charset="0"/>
              </a:rPr>
              <a:t> tool, to seamlessly handle user registration data.</a:t>
            </a:r>
          </a:p>
          <a:p>
            <a:pPr marL="342900" indent="-342900" algn="just">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Triggered by a POST request, the  ‘</a:t>
            </a:r>
            <a:r>
              <a:rPr lang="en-US" sz="3200" b="0" i="0" dirty="0" err="1">
                <a:effectLst/>
                <a:latin typeface="Times New Roman" panose="02020603050405020304" pitchFamily="18" charset="0"/>
                <a:cs typeface="Times New Roman" panose="02020603050405020304" pitchFamily="18" charset="0"/>
              </a:rPr>
              <a:t>uploadToDB</a:t>
            </a:r>
            <a:r>
              <a:rPr lang="en-US" sz="3200" b="0" i="0" dirty="0">
                <a:effectLst/>
                <a:latin typeface="Times New Roman" panose="02020603050405020304" pitchFamily="18" charset="0"/>
                <a:cs typeface="Times New Roman" panose="02020603050405020304" pitchFamily="18" charset="0"/>
              </a:rPr>
              <a:t>’ function asynchronously creates a new user document in the MongoDB database. This function leverages the Mongoose model and processes parsed data from the user registration form. </a:t>
            </a:r>
          </a:p>
          <a:p>
            <a:pPr marL="342900" indent="-342900" algn="just">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The implemented process ensures that crucial user information, including username, email, and password, is securely stored in the MongoDB database.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D15BE-5F57-E121-8997-11E10C718115}"/>
              </a:ext>
            </a:extLst>
          </p:cNvPr>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a:extLst>
              <a:ext uri="{FF2B5EF4-FFF2-40B4-BE49-F238E27FC236}">
                <a16:creationId xmlns:a16="http://schemas.microsoft.com/office/drawing/2014/main" id="{FD5F2502-A7A3-0CF7-E22C-A571330DCE1B}"/>
              </a:ext>
            </a:extLst>
          </p:cNvPr>
          <p:cNvSpPr>
            <a:spLocks noGrp="1"/>
          </p:cNvSpPr>
          <p:nvPr>
            <p:ph type="ftr" sz="quarter" idx="11"/>
          </p:nvPr>
        </p:nvSpPr>
        <p:spPr/>
        <p:txBody>
          <a:bodyPr/>
          <a:lstStyle/>
          <a:p>
            <a:r>
              <a:rPr lang="en-IN" dirty="0"/>
              <a:t>DEPARTMENT OF COMPUTER SCIENCE &amp; ENGINEERING   / </a:t>
            </a:r>
            <a:r>
              <a:rPr lang="en-US" sz="1200"/>
              <a:t>Vital flow Connecting Blood Donors and Blood Banks</a:t>
            </a:r>
            <a:endParaRPr lang="en-IN" dirty="0"/>
          </a:p>
        </p:txBody>
      </p:sp>
      <p:sp>
        <p:nvSpPr>
          <p:cNvPr id="4" name="Slide Number Placeholder 3">
            <a:extLst>
              <a:ext uri="{FF2B5EF4-FFF2-40B4-BE49-F238E27FC236}">
                <a16:creationId xmlns:a16="http://schemas.microsoft.com/office/drawing/2014/main" id="{7E4B6948-14CA-00CD-3D5F-364793C6363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Picture 4">
            <a:extLst>
              <a:ext uri="{FF2B5EF4-FFF2-40B4-BE49-F238E27FC236}">
                <a16:creationId xmlns:a16="http://schemas.microsoft.com/office/drawing/2014/main" id="{1C31715B-5E54-60A3-91E5-85D78E2AD03B}"/>
              </a:ext>
            </a:extLst>
          </p:cNvPr>
          <p:cNvPicPr>
            <a:picLocks noChangeAspect="1"/>
          </p:cNvPicPr>
          <p:nvPr/>
        </p:nvPicPr>
        <p:blipFill>
          <a:blip r:embed="rId2"/>
          <a:stretch>
            <a:fillRect/>
          </a:stretch>
        </p:blipFill>
        <p:spPr>
          <a:xfrm>
            <a:off x="1145063" y="2040168"/>
            <a:ext cx="5666556" cy="6206664"/>
          </a:xfrm>
          <a:prstGeom prst="rect">
            <a:avLst/>
          </a:prstGeom>
        </p:spPr>
      </p:pic>
      <p:pic>
        <p:nvPicPr>
          <p:cNvPr id="6" name="Picture 5">
            <a:extLst>
              <a:ext uri="{FF2B5EF4-FFF2-40B4-BE49-F238E27FC236}">
                <a16:creationId xmlns:a16="http://schemas.microsoft.com/office/drawing/2014/main" id="{15FC92DF-0538-E7EB-F6DF-1C2207504C6D}"/>
              </a:ext>
            </a:extLst>
          </p:cNvPr>
          <p:cNvPicPr>
            <a:picLocks noChangeAspect="1"/>
          </p:cNvPicPr>
          <p:nvPr/>
        </p:nvPicPr>
        <p:blipFill>
          <a:blip r:embed="rId3"/>
          <a:stretch>
            <a:fillRect/>
          </a:stretch>
        </p:blipFill>
        <p:spPr>
          <a:xfrm>
            <a:off x="7498673" y="2562592"/>
            <a:ext cx="9644264" cy="5424898"/>
          </a:xfrm>
          <a:prstGeom prst="rect">
            <a:avLst/>
          </a:prstGeom>
        </p:spPr>
      </p:pic>
    </p:spTree>
    <p:extLst>
      <p:ext uri="{BB962C8B-B14F-4D97-AF65-F5344CB8AC3E}">
        <p14:creationId xmlns:p14="http://schemas.microsoft.com/office/powerpoint/2010/main" val="256732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Rectangle 4"/>
          <p:cNvSpPr/>
          <p:nvPr/>
        </p:nvSpPr>
        <p:spPr>
          <a:xfrm>
            <a:off x="721136" y="656998"/>
            <a:ext cx="16631681" cy="1015663"/>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Step 2: Processing the data</a:t>
            </a:r>
          </a:p>
          <a:p>
            <a:endParaRPr lang="en-US"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21136" y="1732920"/>
            <a:ext cx="16097590" cy="701730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In the </a:t>
            </a:r>
            <a:r>
              <a:rPr lang="en-US" sz="3200" dirty="0">
                <a:latin typeface="Times New Roman" panose="02020603050405020304" pitchFamily="18" charset="0"/>
                <a:cs typeface="Times New Roman" panose="02020603050405020304" pitchFamily="18" charset="0"/>
              </a:rPr>
              <a:t>project </a:t>
            </a:r>
            <a:r>
              <a:rPr lang="en-US" sz="3200" dirty="0" err="1"/>
              <a:t>Vitalflow</a:t>
            </a:r>
            <a:r>
              <a:rPr lang="en-US" sz="3200" dirty="0"/>
              <a:t> Connecting Blood Donors and Blood Banks </a:t>
            </a:r>
            <a:r>
              <a:rPr lang="en-US" sz="3200" b="0" i="0" dirty="0">
                <a:effectLst/>
                <a:latin typeface="Times New Roman" panose="02020603050405020304" pitchFamily="18" charset="0"/>
                <a:cs typeface="Times New Roman" panose="02020603050405020304" pitchFamily="18" charset="0"/>
              </a:rPr>
              <a:t>application, when a user submits the login form, the ’</a:t>
            </a:r>
            <a:r>
              <a:rPr lang="en-US" sz="3200" b="0" i="0" dirty="0" err="1">
                <a:effectLst/>
                <a:latin typeface="Times New Roman" panose="02020603050405020304" pitchFamily="18" charset="0"/>
                <a:cs typeface="Times New Roman" panose="02020603050405020304" pitchFamily="18" charset="0"/>
              </a:rPr>
              <a:t>loginnauth</a:t>
            </a:r>
            <a:r>
              <a:rPr lang="en-US" sz="3200" b="0" i="0" dirty="0">
                <a:effectLst/>
                <a:latin typeface="Times New Roman" panose="02020603050405020304" pitchFamily="18" charset="0"/>
                <a:cs typeface="Times New Roman" panose="02020603050405020304" pitchFamily="18" charset="0"/>
              </a:rPr>
              <a:t>’ function takes charge of orchestrating the authentication process within the Express.js framework. </a:t>
            </a:r>
          </a:p>
          <a:p>
            <a:pPr marL="457200" indent="-457200" algn="just">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If a matching document is found during the authentication process in Blood Harmony, the user is redirected to the "/home" route. This redirection indicates a successful authentication, granting access to the user's home or dashboard.</a:t>
            </a:r>
          </a:p>
          <a:p>
            <a:pPr marL="457200" indent="-457200" algn="just">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a:t>
            </a:r>
            <a:r>
              <a:rPr lang="en-US" sz="3200" b="0" i="0" dirty="0">
                <a:effectLst/>
                <a:latin typeface="Times New Roman" panose="02020603050405020304" pitchFamily="18" charset="0"/>
                <a:cs typeface="Times New Roman" panose="02020603050405020304" pitchFamily="18" charset="0"/>
              </a:rPr>
              <a:t>f no matching document is found during the login authentication in </a:t>
            </a:r>
            <a:r>
              <a:rPr lang="en-US" sz="3200" dirty="0">
                <a:latin typeface="Times New Roman" panose="02020603050405020304" pitchFamily="18" charset="0"/>
                <a:cs typeface="Times New Roman" panose="02020603050405020304" pitchFamily="18" charset="0"/>
              </a:rPr>
              <a:t>project</a:t>
            </a:r>
            <a:r>
              <a:rPr lang="en-US" sz="3200" b="0" i="0" dirty="0">
                <a:effectLst/>
                <a:latin typeface="Times New Roman" panose="02020603050405020304" pitchFamily="18" charset="0"/>
                <a:cs typeface="Times New Roman" panose="02020603050405020304" pitchFamily="18" charset="0"/>
              </a:rPr>
              <a:t>, the user is redirected back to the login page ("/login"). This redirection provides a feedback mechanism for unsuccessful login attempts, prompting the user to re-enter valid credentials.</a:t>
            </a:r>
            <a:endParaRPr lang="en-US" sz="32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p:cNvSpPr txBox="1"/>
          <p:nvPr/>
        </p:nvSpPr>
        <p:spPr>
          <a:xfrm>
            <a:off x="1081257" y="597321"/>
            <a:ext cx="16895618" cy="861774"/>
          </a:xfrm>
          <a:prstGeom prst="rect">
            <a:avLst/>
          </a:prstGeom>
          <a:noFill/>
        </p:spPr>
        <p:txBody>
          <a:bodyPr wrap="square" rtlCol="0">
            <a:spAutoFit/>
          </a:bodyPr>
          <a:lstStyle/>
          <a:p>
            <a:r>
              <a:rPr lang="en-IN" sz="2800" b="1" dirty="0"/>
              <a:t>                                                            </a:t>
            </a:r>
            <a:r>
              <a:rPr lang="en-IN" sz="3200" b="1" dirty="0"/>
              <a:t>Module 2- Mention the algorithm</a:t>
            </a:r>
            <a:endParaRPr lang="en-IN" sz="3200" dirty="0">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FD9A9DE4-CE84-F7FD-B8BC-FE42F8D391D4}"/>
              </a:ext>
            </a:extLst>
          </p:cNvPr>
          <p:cNvSpPr txBox="1"/>
          <p:nvPr/>
        </p:nvSpPr>
        <p:spPr>
          <a:xfrm>
            <a:off x="1557597" y="1817589"/>
            <a:ext cx="15172805" cy="6651821"/>
          </a:xfrm>
          <a:prstGeom prst="rect">
            <a:avLst/>
          </a:prstGeom>
          <a:noFill/>
        </p:spPr>
        <p:txBody>
          <a:bodyPr wrap="square">
            <a:spAutoFit/>
          </a:bodyPr>
          <a:lstStyle/>
          <a:p>
            <a:pPr marL="571500" indent="-571500" algn="just">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The server is initialized using the Express framework, establishing a connection to a MongoDB database hosted on MongoDB Atlas through Mongoose</a:t>
            </a:r>
          </a:p>
          <a:p>
            <a:pPr marL="571500" indent="-571500" algn="just">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The server defines a user schema with fields for username, email, and password. </a:t>
            </a:r>
          </a:p>
          <a:p>
            <a:pPr marL="571500" indent="-571500" algn="just">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Key functions:‘</a:t>
            </a:r>
            <a:r>
              <a:rPr lang="en-US" sz="3200" dirty="0" err="1">
                <a:latin typeface="Times New Roman" panose="02020603050405020304" pitchFamily="18" charset="0"/>
                <a:cs typeface="Times New Roman" panose="02020603050405020304" pitchFamily="18" charset="0"/>
              </a:rPr>
              <a:t>uploadtobd</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liginaunth</a:t>
            </a:r>
            <a:r>
              <a:rPr lang="en-US" sz="3200" dirty="0">
                <a:latin typeface="Times New Roman" panose="02020603050405020304" pitchFamily="18" charset="0"/>
                <a:cs typeface="Times New Roman" panose="02020603050405020304" pitchFamily="18" charset="0"/>
              </a:rPr>
              <a:t>’, are implemented for registration and login</a:t>
            </a:r>
          </a:p>
          <a:p>
            <a:pPr marL="571500" indent="-571500" algn="just">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t>
            </a:r>
            <a:r>
              <a:rPr lang="en-US" sz="3200" dirty="0" err="1">
                <a:latin typeface="Times New Roman" panose="02020603050405020304" pitchFamily="18" charset="0"/>
                <a:cs typeface="Times New Roman" panose="02020603050405020304" pitchFamily="18" charset="0"/>
              </a:rPr>
              <a:t>uploadtodb</a:t>
            </a:r>
            <a:r>
              <a:rPr lang="en-US" sz="3200" dirty="0">
                <a:latin typeface="Times New Roman" panose="02020603050405020304" pitchFamily="18" charset="0"/>
                <a:cs typeface="Times New Roman" panose="02020603050405020304" pitchFamily="18" charset="0"/>
              </a:rPr>
              <a:t>’ function creates a new user document in the database</a:t>
            </a:r>
          </a:p>
          <a:p>
            <a:pPr marL="571500" indent="-571500" algn="just">
              <a:lnSpc>
                <a:spcPct val="150000"/>
              </a:lnSpc>
              <a:buFont typeface="Arial" panose="020B0604020202020204" pitchFamily="34" charset="0"/>
              <a:buChar char="•"/>
            </a:pPr>
            <a:r>
              <a:rPr lang="en-IN" sz="3200" b="0" i="0" dirty="0">
                <a:effectLst/>
                <a:latin typeface="Times New Roman" panose="02020603050405020304" pitchFamily="18" charset="0"/>
                <a:cs typeface="Times New Roman" panose="02020603050405020304" pitchFamily="18" charset="0"/>
              </a:rPr>
              <a:t>The</a:t>
            </a:r>
            <a:r>
              <a:rPr lang="en-US" sz="3200" b="0" i="0" dirty="0">
                <a:effectLst/>
                <a:latin typeface="Times New Roman" panose="02020603050405020304" pitchFamily="18" charset="0"/>
                <a:cs typeface="Times New Roman" panose="02020603050405020304" pitchFamily="18" charset="0"/>
              </a:rPr>
              <a:t> ‘</a:t>
            </a:r>
            <a:r>
              <a:rPr lang="en-US" sz="3200" b="0" i="0" dirty="0" err="1">
                <a:effectLst/>
                <a:latin typeface="Times New Roman" panose="02020603050405020304" pitchFamily="18" charset="0"/>
                <a:cs typeface="Times New Roman" panose="02020603050405020304" pitchFamily="18" charset="0"/>
              </a:rPr>
              <a:t>loginauth</a:t>
            </a:r>
            <a:r>
              <a:rPr lang="en-US" sz="3200" b="0" i="0" dirty="0">
                <a:effectLst/>
                <a:latin typeface="Times New Roman" panose="02020603050405020304" pitchFamily="18" charset="0"/>
                <a:cs typeface="Times New Roman" panose="02020603050405020304" pitchFamily="18" charset="0"/>
              </a:rPr>
              <a:t>’ function verifies user credentials during login and redirects to the "/home" route upon successful authentication</a:t>
            </a:r>
            <a:endParaRPr lang="en-US" sz="3200" dirty="0">
              <a:latin typeface="Times New Roman" panose="02020603050405020304" pitchFamily="18" charset="0"/>
              <a:cs typeface="Times New Roman" panose="02020603050405020304" pitchFamily="18" charset="0"/>
            </a:endParaRPr>
          </a:p>
          <a:p>
            <a:pPr marL="571500" indent="-571500" algn="just">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Express routes are set up for different paths ("/home", "/", "/register", "/login"), and the application renders corresponding EJS templates for user interfaces.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a:t>
            </a:r>
            <a:r>
              <a:rPr lang="en-US" sz="3200" dirty="0">
                <a:latin typeface="Times New Roman" panose="02020603050405020304" pitchFamily="18" charset="0"/>
                <a:cs typeface="Times New Roman" panose="02020603050405020304" pitchFamily="18" charset="0"/>
              </a:rPr>
              <a:t>UI Elements</a:t>
            </a:r>
            <a:endParaRPr lang="en-US" sz="32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344AD09-1C5B-C44E-74E8-843FA9E9A482}"/>
              </a:ext>
            </a:extLst>
          </p:cNvPr>
          <p:cNvSpPr txBox="1"/>
          <p:nvPr/>
        </p:nvSpPr>
        <p:spPr>
          <a:xfrm>
            <a:off x="1391478" y="1581243"/>
            <a:ext cx="15427248" cy="7124514"/>
          </a:xfrm>
          <a:prstGeom prst="rect">
            <a:avLst/>
          </a:prstGeom>
          <a:noFill/>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Step 4: User Interface</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a:t>
            </a:r>
            <a:r>
              <a:rPr lang="en-US" sz="2800" dirty="0" err="1"/>
              <a:t>Vitalflow</a:t>
            </a:r>
            <a:r>
              <a:rPr lang="en-US" sz="2800" dirty="0"/>
              <a:t> Connecting Blood Donors and Blood Banks </a:t>
            </a:r>
            <a:r>
              <a:rPr lang="en-US" sz="2800" b="0" i="0" dirty="0">
                <a:effectLst/>
                <a:latin typeface="Times New Roman" panose="02020603050405020304" pitchFamily="18" charset="0"/>
                <a:cs typeface="Times New Roman" panose="02020603050405020304" pitchFamily="18" charset="0"/>
              </a:rPr>
              <a:t>HTML structure for displaying blood bank locations is carefully designed, utilizing sections like "container-locations" and "main-container" and incorporating semantic tags to enhance accessibility</a:t>
            </a:r>
            <a:r>
              <a:rPr lang="en-IN" sz="2800" b="1"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CSS stylesheet contributes to the visual appeal, implementing a responsive design that ensures a seamless user experience on diverse devices.</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t>
            </a:r>
            <a:r>
              <a:rPr lang="en-US" sz="2800" b="0" i="0" dirty="0">
                <a:effectLst/>
                <a:latin typeface="Times New Roman" panose="02020603050405020304" pitchFamily="18" charset="0"/>
                <a:cs typeface="Times New Roman" panose="02020603050405020304" pitchFamily="18" charset="0"/>
              </a:rPr>
              <a:t>he time slot booking feature, users encounter an intuitive interface with interactive elements, such as a date/time picker or calendar, facilitating easy selection of preferred time slots.</a:t>
            </a:r>
          </a:p>
          <a:p>
            <a:pPr marL="457200" indent="-4572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blood bank locations interface utilizes an intuitive design with a search bar for user convenience and an interactive map to visually represent the geographical distribution of blood banks. Each bank's details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5"/>
          <p:cNvSpPr/>
          <p:nvPr/>
        </p:nvSpPr>
        <p:spPr>
          <a:xfrm>
            <a:off x="3429532" y="947943"/>
            <a:ext cx="10037086" cy="584775"/>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p:txBody>
      </p:sp>
      <p:pic>
        <p:nvPicPr>
          <p:cNvPr id="9" name="Picture 8">
            <a:extLst>
              <a:ext uri="{FF2B5EF4-FFF2-40B4-BE49-F238E27FC236}">
                <a16:creationId xmlns:a16="http://schemas.microsoft.com/office/drawing/2014/main" id="{7955A4C9-A105-8A2F-DBF9-CCA87197D1B7}"/>
              </a:ext>
            </a:extLst>
          </p:cNvPr>
          <p:cNvPicPr>
            <a:picLocks noChangeAspect="1"/>
          </p:cNvPicPr>
          <p:nvPr/>
        </p:nvPicPr>
        <p:blipFill>
          <a:blip r:embed="rId2"/>
          <a:stretch>
            <a:fillRect/>
          </a:stretch>
        </p:blipFill>
        <p:spPr>
          <a:xfrm>
            <a:off x="2510382" y="2464904"/>
            <a:ext cx="13269284" cy="60022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979757" y="2021152"/>
            <a:ext cx="16328486" cy="369332"/>
          </a:xfrm>
          <a:prstGeom prst="rect">
            <a:avLst/>
          </a:prstGeom>
          <a:noFill/>
        </p:spPr>
        <p:txBody>
          <a:bodyPr wrap="square" rtlCol="0">
            <a:spAutoFit/>
          </a:bodyPr>
          <a:lstStyle/>
          <a:p>
            <a:r>
              <a:rPr lang="en-IN" dirty="0"/>
              <a:t> </a:t>
            </a:r>
          </a:p>
        </p:txBody>
      </p:sp>
      <p:pic>
        <p:nvPicPr>
          <p:cNvPr id="8" name="Picture 7">
            <a:extLst>
              <a:ext uri="{FF2B5EF4-FFF2-40B4-BE49-F238E27FC236}">
                <a16:creationId xmlns:a16="http://schemas.microsoft.com/office/drawing/2014/main" id="{D922F47C-C403-A7D1-B274-6101A5165F4F}"/>
              </a:ext>
            </a:extLst>
          </p:cNvPr>
          <p:cNvPicPr>
            <a:picLocks noChangeAspect="1"/>
          </p:cNvPicPr>
          <p:nvPr/>
        </p:nvPicPr>
        <p:blipFill>
          <a:blip r:embed="rId2"/>
          <a:stretch>
            <a:fillRect/>
          </a:stretch>
        </p:blipFill>
        <p:spPr>
          <a:xfrm>
            <a:off x="2137327" y="2023211"/>
            <a:ext cx="5505450" cy="6324600"/>
          </a:xfrm>
          <a:prstGeom prst="rect">
            <a:avLst/>
          </a:prstGeom>
        </p:spPr>
      </p:pic>
      <p:sp>
        <p:nvSpPr>
          <p:cNvPr id="10" name="TextBox 9">
            <a:extLst>
              <a:ext uri="{FF2B5EF4-FFF2-40B4-BE49-F238E27FC236}">
                <a16:creationId xmlns:a16="http://schemas.microsoft.com/office/drawing/2014/main" id="{7908FACE-EF6C-E46E-A458-3CCAD9BC5E9F}"/>
              </a:ext>
            </a:extLst>
          </p:cNvPr>
          <p:cNvSpPr txBox="1"/>
          <p:nvPr/>
        </p:nvSpPr>
        <p:spPr>
          <a:xfrm>
            <a:off x="7779026" y="1664838"/>
            <a:ext cx="9144000" cy="667394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Upon a user's login to the </a:t>
            </a:r>
            <a:r>
              <a:rPr lang="en-US" sz="2400" dirty="0" err="1"/>
              <a:t>Vitalflow</a:t>
            </a:r>
            <a:r>
              <a:rPr lang="en-US" sz="2400" dirty="0"/>
              <a:t> Connecting Blood Donors and Blood Banks </a:t>
            </a:r>
            <a:r>
              <a:rPr lang="en-US" sz="2400" b="0" i="0" dirty="0">
                <a:effectLst/>
                <a:latin typeface="Times New Roman" panose="02020603050405020304" pitchFamily="18" charset="0"/>
                <a:cs typeface="Times New Roman" panose="02020603050405020304" pitchFamily="18" charset="0"/>
              </a:rPr>
              <a:t>website, the system assesses and verifies their permission levels, ensuring a secure and personalized experience. Once authenticated, users gain the capability to schedule a blood donation appointment, selecting from the available time slots tailored to their convenience, also providing AI assistance.</a:t>
            </a:r>
          </a:p>
          <a:p>
            <a:pPr marL="285750" indent="-28575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website provides users with comprehensive access to essential information regarding the locations of nearby blood banks. This feature enables users to easily locate and navigate to the most accessible blood donation centers.</a:t>
            </a:r>
          </a:p>
          <a:p>
            <a:pPr marL="285750" indent="-28575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hospitals can effortlessly retrieve real-time information</a:t>
            </a:r>
            <a:r>
              <a:rPr lang="en-US" sz="2400" dirty="0">
                <a:latin typeface="Times New Roman" panose="02020603050405020304" pitchFamily="18" charset="0"/>
                <a:cs typeface="Times New Roman" panose="02020603050405020304" pitchFamily="18" charset="0"/>
              </a:rPr>
              <a:t> on donor blood in the website using blood tracking function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9" name="Picture 8">
            <a:extLst>
              <a:ext uri="{FF2B5EF4-FFF2-40B4-BE49-F238E27FC236}">
                <a16:creationId xmlns:a16="http://schemas.microsoft.com/office/drawing/2014/main" id="{FC2A9DDD-7D96-7000-EAF5-EE00538C0D31}"/>
              </a:ext>
            </a:extLst>
          </p:cNvPr>
          <p:cNvPicPr>
            <a:picLocks noChangeAspect="1"/>
          </p:cNvPicPr>
          <p:nvPr/>
        </p:nvPicPr>
        <p:blipFill>
          <a:blip r:embed="rId2"/>
          <a:stretch>
            <a:fillRect/>
          </a:stretch>
        </p:blipFill>
        <p:spPr>
          <a:xfrm>
            <a:off x="1362883" y="2038081"/>
            <a:ext cx="9040074" cy="6210838"/>
          </a:xfrm>
          <a:prstGeom prst="rect">
            <a:avLst/>
          </a:prstGeom>
        </p:spPr>
      </p:pic>
      <p:sp>
        <p:nvSpPr>
          <p:cNvPr id="11" name="TextBox 10">
            <a:extLst>
              <a:ext uri="{FF2B5EF4-FFF2-40B4-BE49-F238E27FC236}">
                <a16:creationId xmlns:a16="http://schemas.microsoft.com/office/drawing/2014/main" id="{49F1E4AE-42D0-D3B5-14EF-35CD55B61090}"/>
              </a:ext>
            </a:extLst>
          </p:cNvPr>
          <p:cNvSpPr txBox="1"/>
          <p:nvPr/>
        </p:nvSpPr>
        <p:spPr>
          <a:xfrm>
            <a:off x="10243931" y="1924672"/>
            <a:ext cx="6998865" cy="5565947"/>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During registration information of user inputs like username, password</a:t>
            </a:r>
          </a:p>
          <a:p>
            <a:pPr marL="457200" indent="-4572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Vitalflow</a:t>
            </a:r>
            <a:r>
              <a:rPr lang="en-US" sz="2400" dirty="0">
                <a:latin typeface="Times New Roman" panose="02020603050405020304" pitchFamily="18" charset="0"/>
                <a:cs typeface="Times New Roman" panose="02020603050405020304" pitchFamily="18" charset="0"/>
              </a:rPr>
              <a:t> Connecting Blood Donors and Blood Banks </a:t>
            </a:r>
            <a:r>
              <a:rPr lang="en-US" sz="2400" b="0" i="0" dirty="0">
                <a:effectLst/>
                <a:latin typeface="Times New Roman" panose="02020603050405020304" pitchFamily="18" charset="0"/>
                <a:cs typeface="Times New Roman" panose="02020603050405020304" pitchFamily="18" charset="0"/>
              </a:rPr>
              <a:t>system systematically stores user data within a dedicated user database, ensuring a structured and organized repository for user information.</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Website</a:t>
            </a:r>
            <a:r>
              <a:rPr lang="en-US" sz="2400" b="0" i="0" dirty="0">
                <a:effectLst/>
                <a:latin typeface="Times New Roman" panose="02020603050405020304" pitchFamily="18" charset="0"/>
                <a:cs typeface="Times New Roman" panose="02020603050405020304" pitchFamily="18" charset="0"/>
              </a:rPr>
              <a:t> uploads the user data collected during registration onto its </a:t>
            </a:r>
            <a:r>
              <a:rPr lang="en-US" sz="2400" dirty="0">
                <a:latin typeface="Times New Roman" panose="02020603050405020304" pitchFamily="18" charset="0"/>
                <a:cs typeface="Times New Roman" panose="02020603050405020304" pitchFamily="18" charset="0"/>
              </a:rPr>
              <a:t>dataset</a:t>
            </a:r>
            <a:r>
              <a:rPr lang="en-US" sz="2400" b="0" i="0" dirty="0">
                <a:effectLst/>
                <a:latin typeface="Times New Roman" panose="02020603050405020304" pitchFamily="18" charset="0"/>
                <a:cs typeface="Times New Roman" panose="02020603050405020304" pitchFamily="18" charset="0"/>
              </a:rPr>
              <a:t>, facilitating a smooth transition of information from the internal database to the user interface.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Rectangle 4"/>
          <p:cNvSpPr/>
          <p:nvPr/>
        </p:nvSpPr>
        <p:spPr>
          <a:xfrm>
            <a:off x="727362" y="359630"/>
            <a:ext cx="16521545" cy="8679299"/>
          </a:xfrm>
          <a:prstGeom prst="rect">
            <a:avLst/>
          </a:prstGeom>
        </p:spPr>
        <p:txBody>
          <a:bodyPr wrap="square">
            <a:spAutoFit/>
          </a:bodyPr>
          <a:lstStyle/>
          <a:p>
            <a:pPr>
              <a:lnSpc>
                <a:spcPct val="150000"/>
              </a:lnSpc>
            </a:pPr>
            <a:r>
              <a:rPr lang="en-IN" sz="3600" b="1" dirty="0">
                <a:latin typeface="Times New Roman" panose="02020603050405020304" pitchFamily="18" charset="0"/>
                <a:cs typeface="Times New Roman" panose="02020603050405020304" pitchFamily="18" charset="0"/>
              </a:rPr>
              <a:t>OVERVIEW </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ABSTRACT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OBJECTIVE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INTRODUCTION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LITERATURE REVIEW (SOFT COPY OF PAPERS TO BE LINKED AS HYPERLINK)</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DESIGN AND METHODOLOGIES</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TESTING</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INPUT AND OUTPUT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VIDEO-1 (Till REVEW-1)</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VIDEO-2(Complete Implementation of Project)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CONCLUSION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WEB REFERENCES LINK (TILL REVIEW DATE ALL LINKS TO BE INCLUDED DAY WISE)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PLAGIARISM REPORT OF PPT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8" name="Picture 7">
            <a:extLst>
              <a:ext uri="{FF2B5EF4-FFF2-40B4-BE49-F238E27FC236}">
                <a16:creationId xmlns:a16="http://schemas.microsoft.com/office/drawing/2014/main" id="{1438A165-44CE-184C-559E-AA97EB5A29B8}"/>
              </a:ext>
            </a:extLst>
          </p:cNvPr>
          <p:cNvPicPr>
            <a:picLocks noChangeAspect="1"/>
          </p:cNvPicPr>
          <p:nvPr/>
        </p:nvPicPr>
        <p:blipFill>
          <a:blip r:embed="rId2"/>
          <a:stretch>
            <a:fillRect/>
          </a:stretch>
        </p:blipFill>
        <p:spPr>
          <a:xfrm>
            <a:off x="4491046" y="1712119"/>
            <a:ext cx="8058762" cy="686276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8" name="Picture 7">
            <a:extLst>
              <a:ext uri="{FF2B5EF4-FFF2-40B4-BE49-F238E27FC236}">
                <a16:creationId xmlns:a16="http://schemas.microsoft.com/office/drawing/2014/main" id="{C56444DB-1C42-40F5-34E6-1917A8C5A82F}"/>
              </a:ext>
            </a:extLst>
          </p:cNvPr>
          <p:cNvPicPr>
            <a:picLocks noChangeAspect="1"/>
          </p:cNvPicPr>
          <p:nvPr/>
        </p:nvPicPr>
        <p:blipFill>
          <a:blip r:embed="rId2"/>
          <a:stretch>
            <a:fillRect/>
          </a:stretch>
        </p:blipFill>
        <p:spPr>
          <a:xfrm>
            <a:off x="6469890" y="1396057"/>
            <a:ext cx="3959571" cy="750283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8" name="Picture 7">
            <a:extLst>
              <a:ext uri="{FF2B5EF4-FFF2-40B4-BE49-F238E27FC236}">
                <a16:creationId xmlns:a16="http://schemas.microsoft.com/office/drawing/2014/main" id="{D706F3E9-759B-33AE-5F48-56B42CB7397B}"/>
              </a:ext>
            </a:extLst>
          </p:cNvPr>
          <p:cNvPicPr>
            <a:picLocks noChangeAspect="1"/>
          </p:cNvPicPr>
          <p:nvPr/>
        </p:nvPicPr>
        <p:blipFill>
          <a:blip r:embed="rId2"/>
          <a:stretch>
            <a:fillRect/>
          </a:stretch>
        </p:blipFill>
        <p:spPr>
          <a:xfrm>
            <a:off x="6728933" y="1178776"/>
            <a:ext cx="3668679" cy="82443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8" name="Picture 7">
            <a:extLst>
              <a:ext uri="{FF2B5EF4-FFF2-40B4-BE49-F238E27FC236}">
                <a16:creationId xmlns:a16="http://schemas.microsoft.com/office/drawing/2014/main" id="{113448CE-D06B-DF6C-71B7-A1EAB7AFC12F}"/>
              </a:ext>
            </a:extLst>
          </p:cNvPr>
          <p:cNvPicPr>
            <a:picLocks noChangeAspect="1"/>
          </p:cNvPicPr>
          <p:nvPr/>
        </p:nvPicPr>
        <p:blipFill>
          <a:blip r:embed="rId2"/>
          <a:stretch>
            <a:fillRect/>
          </a:stretch>
        </p:blipFill>
        <p:spPr>
          <a:xfrm>
            <a:off x="4405745" y="1586773"/>
            <a:ext cx="8094205" cy="74090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9" name="Picture 8">
            <a:extLst>
              <a:ext uri="{FF2B5EF4-FFF2-40B4-BE49-F238E27FC236}">
                <a16:creationId xmlns:a16="http://schemas.microsoft.com/office/drawing/2014/main" id="{06F04674-53C0-3D77-8150-BC13CA7376B2}"/>
              </a:ext>
            </a:extLst>
          </p:cNvPr>
          <p:cNvPicPr>
            <a:picLocks noChangeAspect="1"/>
          </p:cNvPicPr>
          <p:nvPr/>
        </p:nvPicPr>
        <p:blipFill>
          <a:blip r:embed="rId2"/>
          <a:stretch>
            <a:fillRect/>
          </a:stretch>
        </p:blipFill>
        <p:spPr>
          <a:xfrm>
            <a:off x="3342133" y="1095511"/>
            <a:ext cx="10281102" cy="766655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Rectangle 4"/>
          <p:cNvSpPr/>
          <p:nvPr/>
        </p:nvSpPr>
        <p:spPr>
          <a:xfrm>
            <a:off x="4426527" y="539280"/>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Collaboration Diagram(If applicable)</a:t>
            </a:r>
          </a:p>
        </p:txBody>
      </p:sp>
      <p:pic>
        <p:nvPicPr>
          <p:cNvPr id="8" name="Picture 7">
            <a:extLst>
              <a:ext uri="{FF2B5EF4-FFF2-40B4-BE49-F238E27FC236}">
                <a16:creationId xmlns:a16="http://schemas.microsoft.com/office/drawing/2014/main" id="{04987DBF-FE6F-91FA-BB11-66D827496CB8}"/>
              </a:ext>
            </a:extLst>
          </p:cNvPr>
          <p:cNvPicPr>
            <a:picLocks noChangeAspect="1"/>
          </p:cNvPicPr>
          <p:nvPr/>
        </p:nvPicPr>
        <p:blipFill>
          <a:blip r:embed="rId2"/>
          <a:stretch>
            <a:fillRect/>
          </a:stretch>
        </p:blipFill>
        <p:spPr>
          <a:xfrm>
            <a:off x="5529278" y="1439558"/>
            <a:ext cx="7100815" cy="777070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FUNCTIONAL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WHITE BOX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BLACK BOX TESTING</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Rectangle 4"/>
          <p:cNvSpPr/>
          <p:nvPr/>
        </p:nvSpPr>
        <p:spPr>
          <a:xfrm>
            <a:off x="1828879" y="1026603"/>
            <a:ext cx="3951082"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sp>
        <p:nvSpPr>
          <p:cNvPr id="7" name="Rectangle 6"/>
          <p:cNvSpPr/>
          <p:nvPr/>
        </p:nvSpPr>
        <p:spPr>
          <a:xfrm>
            <a:off x="9835004" y="1026604"/>
            <a:ext cx="6105261"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INTEGRATION TESTING</a:t>
            </a:r>
          </a:p>
        </p:txBody>
      </p:sp>
      <p:sp>
        <p:nvSpPr>
          <p:cNvPr id="8" name="Rectangle 7"/>
          <p:cNvSpPr/>
          <p:nvPr/>
        </p:nvSpPr>
        <p:spPr>
          <a:xfrm>
            <a:off x="581891" y="5526917"/>
            <a:ext cx="17394382" cy="830997"/>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13ECBD1-530E-A45E-FCDC-F0894FE81954}"/>
              </a:ext>
            </a:extLst>
          </p:cNvPr>
          <p:cNvPicPr>
            <a:picLocks noChangeAspect="1"/>
          </p:cNvPicPr>
          <p:nvPr/>
        </p:nvPicPr>
        <p:blipFill>
          <a:blip r:embed="rId2"/>
          <a:stretch>
            <a:fillRect/>
          </a:stretch>
        </p:blipFill>
        <p:spPr>
          <a:xfrm>
            <a:off x="692374" y="2345351"/>
            <a:ext cx="7840224" cy="5596298"/>
          </a:xfrm>
          <a:prstGeom prst="rect">
            <a:avLst/>
          </a:prstGeom>
        </p:spPr>
      </p:pic>
      <p:pic>
        <p:nvPicPr>
          <p:cNvPr id="10" name="Picture 9">
            <a:extLst>
              <a:ext uri="{FF2B5EF4-FFF2-40B4-BE49-F238E27FC236}">
                <a16:creationId xmlns:a16="http://schemas.microsoft.com/office/drawing/2014/main" id="{9E0195B8-73A8-F3CE-E32B-3D4636BD4B54}"/>
              </a:ext>
            </a:extLst>
          </p:cNvPr>
          <p:cNvPicPr>
            <a:picLocks noChangeAspect="1"/>
          </p:cNvPicPr>
          <p:nvPr/>
        </p:nvPicPr>
        <p:blipFill>
          <a:blip r:embed="rId3"/>
          <a:stretch>
            <a:fillRect/>
          </a:stretch>
        </p:blipFill>
        <p:spPr>
          <a:xfrm>
            <a:off x="8990734" y="2993195"/>
            <a:ext cx="8715375" cy="35337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Rectangle 4"/>
          <p:cNvSpPr/>
          <p:nvPr/>
        </p:nvSpPr>
        <p:spPr>
          <a:xfrm>
            <a:off x="6270215" y="490743"/>
            <a:ext cx="4228722" cy="646331"/>
          </a:xfrm>
          <a:prstGeom prst="rect">
            <a:avLst/>
          </a:prstGeom>
        </p:spPr>
        <p:txBody>
          <a:bodyPr wrap="none">
            <a:spAutoFit/>
          </a:bodyPr>
          <a:lstStyle/>
          <a:p>
            <a:pPr marL="355600" indent="-343535">
              <a:lnSpc>
                <a:spcPct val="100000"/>
              </a:lnSpc>
              <a:spcBef>
                <a:spcPts val="100"/>
              </a:spcBef>
              <a:buSzPct val="83000"/>
              <a:tabLst>
                <a:tab pos="355600" algn="l"/>
                <a:tab pos="356235" algn="l"/>
              </a:tabLst>
            </a:pPr>
            <a:r>
              <a:rPr lang="en-IN" sz="3600" b="1" spc="-5" dirty="0">
                <a:latin typeface="Times New Roman" panose="02020603050405020304"/>
                <a:cs typeface="Times New Roman" panose="02020603050405020304"/>
              </a:rPr>
              <a:t>SYSTEM</a:t>
            </a:r>
            <a:r>
              <a:rPr lang="en-IN" sz="3600" b="1" spc="10" dirty="0">
                <a:latin typeface="Times New Roman" panose="02020603050405020304"/>
                <a:cs typeface="Times New Roman" panose="02020603050405020304"/>
              </a:rPr>
              <a:t> </a:t>
            </a:r>
            <a:r>
              <a:rPr lang="en-IN" sz="3600" b="1" spc="-25" dirty="0">
                <a:latin typeface="Times New Roman" panose="02020603050405020304"/>
                <a:cs typeface="Times New Roman" panose="02020603050405020304"/>
              </a:rPr>
              <a:t>TESTING</a:t>
            </a:r>
            <a:endParaRPr lang="en-IN" sz="3600" dirty="0">
              <a:latin typeface="Times New Roman" panose="02020603050405020304"/>
              <a:cs typeface="Times New Roman" panose="02020603050405020304"/>
            </a:endParaRPr>
          </a:p>
        </p:txBody>
      </p:sp>
      <p:sp>
        <p:nvSpPr>
          <p:cNvPr id="7" name="Rectangle 6"/>
          <p:cNvSpPr/>
          <p:nvPr/>
        </p:nvSpPr>
        <p:spPr>
          <a:xfrm>
            <a:off x="6250202" y="4917271"/>
            <a:ext cx="5399107" cy="646331"/>
          </a:xfrm>
          <a:prstGeom prst="rect">
            <a:avLst/>
          </a:prstGeom>
        </p:spPr>
        <p:txBody>
          <a:bodyPr wrap="none">
            <a:spAutoFit/>
          </a:bodyPr>
          <a:lstStyle/>
          <a:p>
            <a:pPr marL="355600" indent="-343535">
              <a:lnSpc>
                <a:spcPct val="100000"/>
              </a:lnSpc>
              <a:buSzPct val="83000"/>
              <a:tabLst>
                <a:tab pos="355600" algn="l"/>
                <a:tab pos="356235" algn="l"/>
              </a:tabLst>
            </a:pPr>
            <a:r>
              <a:rPr lang="en-IN" sz="3600" b="1" spc="-15" dirty="0">
                <a:latin typeface="Times New Roman" panose="02020603050405020304"/>
                <a:cs typeface="Times New Roman" panose="02020603050405020304"/>
              </a:rPr>
              <a:t>FUNCTIONAL</a:t>
            </a:r>
            <a:r>
              <a:rPr lang="en-IN" sz="3600" b="1" spc="90" dirty="0">
                <a:latin typeface="Times New Roman" panose="02020603050405020304"/>
                <a:cs typeface="Times New Roman" panose="02020603050405020304"/>
              </a:rPr>
              <a:t> </a:t>
            </a:r>
            <a:r>
              <a:rPr lang="en-IN" sz="3600" b="1" spc="-30" dirty="0">
                <a:latin typeface="Times New Roman" panose="02020603050405020304"/>
                <a:cs typeface="Times New Roman" panose="02020603050405020304"/>
              </a:rPr>
              <a:t>TESTING</a:t>
            </a:r>
            <a:endParaRPr lang="en-IN" sz="3600" b="1" dirty="0">
              <a:latin typeface="Times New Roman" panose="02020603050405020304"/>
              <a:cs typeface="Times New Roman" panose="02020603050405020304"/>
            </a:endParaRPr>
          </a:p>
        </p:txBody>
      </p:sp>
      <p:pic>
        <p:nvPicPr>
          <p:cNvPr id="9" name="Picture 8">
            <a:extLst>
              <a:ext uri="{FF2B5EF4-FFF2-40B4-BE49-F238E27FC236}">
                <a16:creationId xmlns:a16="http://schemas.microsoft.com/office/drawing/2014/main" id="{DC45151B-8135-754A-F7A2-4E7A99FFF9DF}"/>
              </a:ext>
            </a:extLst>
          </p:cNvPr>
          <p:cNvPicPr>
            <a:picLocks noChangeAspect="1"/>
          </p:cNvPicPr>
          <p:nvPr/>
        </p:nvPicPr>
        <p:blipFill>
          <a:blip r:embed="rId2"/>
          <a:stretch>
            <a:fillRect/>
          </a:stretch>
        </p:blipFill>
        <p:spPr>
          <a:xfrm>
            <a:off x="4211599" y="1226947"/>
            <a:ext cx="9476311" cy="3600450"/>
          </a:xfrm>
          <a:prstGeom prst="rect">
            <a:avLst/>
          </a:prstGeom>
        </p:spPr>
      </p:pic>
      <p:pic>
        <p:nvPicPr>
          <p:cNvPr id="10" name="Picture 9">
            <a:extLst>
              <a:ext uri="{FF2B5EF4-FFF2-40B4-BE49-F238E27FC236}">
                <a16:creationId xmlns:a16="http://schemas.microsoft.com/office/drawing/2014/main" id="{48E01DCA-3D73-6E23-63A8-ED50C3CFB425}"/>
              </a:ext>
            </a:extLst>
          </p:cNvPr>
          <p:cNvPicPr>
            <a:picLocks noChangeAspect="1"/>
          </p:cNvPicPr>
          <p:nvPr/>
        </p:nvPicPr>
        <p:blipFill>
          <a:blip r:embed="rId3"/>
          <a:stretch>
            <a:fillRect/>
          </a:stretch>
        </p:blipFill>
        <p:spPr>
          <a:xfrm>
            <a:off x="3500124" y="5889799"/>
            <a:ext cx="11033031" cy="347368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p:cNvSpPr/>
          <p:nvPr/>
        </p:nvSpPr>
        <p:spPr>
          <a:xfrm>
            <a:off x="6590311" y="695550"/>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panose="02020603050405020304"/>
                <a:cs typeface="Times New Roman" panose="02020603050405020304"/>
              </a:rPr>
              <a:t>INPUT</a:t>
            </a:r>
            <a:r>
              <a:rPr lang="en-IN" sz="3600" b="1" spc="85" dirty="0">
                <a:latin typeface="Times New Roman" panose="02020603050405020304"/>
                <a:cs typeface="Times New Roman" panose="02020603050405020304"/>
              </a:rPr>
              <a:t> </a:t>
            </a:r>
            <a:r>
              <a:rPr lang="en-IN" sz="3600" b="1" spc="-10" dirty="0">
                <a:latin typeface="Times New Roman" panose="02020603050405020304"/>
                <a:cs typeface="Times New Roman" panose="02020603050405020304"/>
              </a:rPr>
              <a:t>AND</a:t>
            </a:r>
            <a:r>
              <a:rPr lang="en-IN" sz="3600" b="1" spc="-3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OUTPUT</a:t>
            </a:r>
            <a:endParaRPr lang="en-IN" sz="3600" dirty="0">
              <a:latin typeface="Times New Roman" panose="02020603050405020304"/>
              <a:cs typeface="Times New Roman" panose="02020603050405020304"/>
            </a:endParaRPr>
          </a:p>
        </p:txBody>
      </p:sp>
      <p:pic>
        <p:nvPicPr>
          <p:cNvPr id="9" name="Picture 8">
            <a:extLst>
              <a:ext uri="{FF2B5EF4-FFF2-40B4-BE49-F238E27FC236}">
                <a16:creationId xmlns:a16="http://schemas.microsoft.com/office/drawing/2014/main" id="{96D3F630-99B4-31E3-72C0-9B35A5BC2A2E}"/>
              </a:ext>
            </a:extLst>
          </p:cNvPr>
          <p:cNvPicPr>
            <a:picLocks noChangeAspect="1"/>
          </p:cNvPicPr>
          <p:nvPr/>
        </p:nvPicPr>
        <p:blipFill>
          <a:blip r:embed="rId2"/>
          <a:stretch>
            <a:fillRect/>
          </a:stretch>
        </p:blipFill>
        <p:spPr>
          <a:xfrm>
            <a:off x="509854" y="2397929"/>
            <a:ext cx="8634146" cy="4856707"/>
          </a:xfrm>
          <a:prstGeom prst="rect">
            <a:avLst/>
          </a:prstGeom>
        </p:spPr>
      </p:pic>
      <p:pic>
        <p:nvPicPr>
          <p:cNvPr id="10" name="Picture 9">
            <a:extLst>
              <a:ext uri="{FF2B5EF4-FFF2-40B4-BE49-F238E27FC236}">
                <a16:creationId xmlns:a16="http://schemas.microsoft.com/office/drawing/2014/main" id="{7FD067C1-17DF-4DEA-7A94-674BF993C1AE}"/>
              </a:ext>
            </a:extLst>
          </p:cNvPr>
          <p:cNvPicPr>
            <a:picLocks noChangeAspect="1"/>
          </p:cNvPicPr>
          <p:nvPr/>
        </p:nvPicPr>
        <p:blipFill>
          <a:blip r:embed="rId3"/>
          <a:stretch>
            <a:fillRect/>
          </a:stretch>
        </p:blipFill>
        <p:spPr>
          <a:xfrm>
            <a:off x="9266548" y="2397929"/>
            <a:ext cx="8634146" cy="48567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Rectangle 4"/>
          <p:cNvSpPr/>
          <p:nvPr/>
        </p:nvSpPr>
        <p:spPr>
          <a:xfrm>
            <a:off x="978324" y="866283"/>
            <a:ext cx="15469732" cy="8878841"/>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ABSTRACT</a:t>
            </a:r>
          </a:p>
          <a:p>
            <a:pPr lvl="1">
              <a:lnSpc>
                <a:spcPct val="150000"/>
              </a:lnSpc>
            </a:pPr>
            <a:endParaRPr lang="en-IN" sz="3200" b="1"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3200" dirty="0">
                <a:latin typeface="Times New Roman" panose="02020603050405020304" pitchFamily="18" charset="0"/>
                <a:cs typeface="Times New Roman" pitchFamily="18" charset="0"/>
              </a:rPr>
              <a:t>The project “</a:t>
            </a:r>
            <a:r>
              <a:rPr lang="en-US" sz="3200" dirty="0" err="1">
                <a:latin typeface="Times New Roman" panose="02020603050405020304" pitchFamily="18" charset="0"/>
                <a:cs typeface="Times New Roman" panose="02020603050405020304" pitchFamily="18" charset="0"/>
              </a:rPr>
              <a:t>Vitalflow</a:t>
            </a:r>
            <a:r>
              <a:rPr lang="en-US" sz="3200" dirty="0">
                <a:latin typeface="Times New Roman" panose="02020603050405020304" pitchFamily="18" charset="0"/>
                <a:cs typeface="Times New Roman" panose="02020603050405020304" pitchFamily="18" charset="0"/>
              </a:rPr>
              <a:t> Connecting Blood Donors and Blood Banks</a:t>
            </a:r>
            <a:r>
              <a:rPr lang="en-IN" sz="3200" dirty="0">
                <a:latin typeface="Times New Roman" pitchFamily="18" charset="0"/>
                <a:cs typeface="Times New Roman" pitchFamily="18" charset="0"/>
              </a:rPr>
              <a:t>” is a website for a Blood Donation site that helps simplify the process of blood donation </a:t>
            </a:r>
          </a:p>
          <a:p>
            <a:pPr marL="914400" lvl="1" indent="-457200" algn="just">
              <a:lnSpc>
                <a:spcPct val="150000"/>
              </a:lnSpc>
              <a:buFont typeface="Arial" panose="020B0604020202020204" pitchFamily="34" charset="0"/>
              <a:buChar char="•"/>
            </a:pPr>
            <a:r>
              <a:rPr lang="en-IN" sz="3200" dirty="0">
                <a:latin typeface="Times New Roman" pitchFamily="18" charset="0"/>
                <a:cs typeface="Times New Roman" pitchFamily="18" charset="0"/>
              </a:rPr>
              <a:t>By using HTML, CSS, and BOOTSTRAP along with frameworks like Node.js we created an interface that helps simplify the process of Blood Donation</a:t>
            </a:r>
          </a:p>
          <a:p>
            <a:pPr marL="914400" lvl="1" indent="-457200" algn="just">
              <a:lnSpc>
                <a:spcPct val="150000"/>
              </a:lnSpc>
              <a:buFont typeface="Arial" panose="020B0604020202020204" pitchFamily="34" charset="0"/>
              <a:buChar char="•"/>
            </a:pPr>
            <a:r>
              <a:rPr lang="en-IN" sz="3200" dirty="0" err="1">
                <a:latin typeface="Times New Roman" panose="02020603050405020304" pitchFamily="18" charset="0"/>
                <a:cs typeface="Times New Roman" pitchFamily="18" charset="0"/>
              </a:rPr>
              <a:t>MangoDB</a:t>
            </a:r>
            <a:r>
              <a:rPr lang="en-IN" sz="3200" dirty="0">
                <a:latin typeface="Times New Roman" panose="02020603050405020304" pitchFamily="18" charset="0"/>
                <a:cs typeface="Times New Roman" pitchFamily="18" charset="0"/>
              </a:rPr>
              <a:t> serves as the database for the “</a:t>
            </a:r>
            <a:r>
              <a:rPr lang="en-US" sz="3200" dirty="0" err="1">
                <a:latin typeface="Times New Roman" panose="02020603050405020304" pitchFamily="18" charset="0"/>
                <a:cs typeface="Times New Roman" panose="02020603050405020304" pitchFamily="18" charset="0"/>
              </a:rPr>
              <a:t>Vitalflow</a:t>
            </a:r>
            <a:r>
              <a:rPr lang="en-US" sz="3200" dirty="0">
                <a:latin typeface="Times New Roman" panose="02020603050405020304" pitchFamily="18" charset="0"/>
                <a:cs typeface="Times New Roman" panose="02020603050405020304" pitchFamily="18" charset="0"/>
              </a:rPr>
              <a:t> Connecting Blood Donors and Blood Banks</a:t>
            </a:r>
            <a:r>
              <a:rPr lang="en-IN" sz="3200" dirty="0">
                <a:latin typeface="Times New Roman" pitchFamily="18" charset="0"/>
                <a:cs typeface="Times New Roman" pitchFamily="18" charset="0"/>
              </a:rPr>
              <a:t>” website facilitating an efficient blood donation process </a:t>
            </a:r>
          </a:p>
          <a:p>
            <a:pPr marL="914400" lvl="1" indent="-457200" algn="just">
              <a:lnSpc>
                <a:spcPct val="150000"/>
              </a:lnSpc>
              <a:buFont typeface="Arial" panose="020B0604020202020204" pitchFamily="34" charset="0"/>
              <a:buChar char="•"/>
            </a:pPr>
            <a:r>
              <a:rPr lang="en-IN" sz="3200" dirty="0">
                <a:latin typeface="Times New Roman" pitchFamily="18" charset="0"/>
                <a:cs typeface="Times New Roman" pitchFamily="18" charset="0"/>
              </a:rPr>
              <a:t>The “</a:t>
            </a:r>
            <a:r>
              <a:rPr lang="en-US" sz="3200" dirty="0" err="1">
                <a:latin typeface="Times New Roman" panose="02020603050405020304" pitchFamily="18" charset="0"/>
                <a:cs typeface="Times New Roman" panose="02020603050405020304" pitchFamily="18" charset="0"/>
              </a:rPr>
              <a:t>Vitalflow</a:t>
            </a:r>
            <a:r>
              <a:rPr lang="en-US" sz="3200" dirty="0">
                <a:latin typeface="Times New Roman" panose="02020603050405020304" pitchFamily="18" charset="0"/>
                <a:cs typeface="Times New Roman" panose="02020603050405020304" pitchFamily="18" charset="0"/>
              </a:rPr>
              <a:t> Connecting Blood Donors and Blood Banks</a:t>
            </a:r>
            <a:r>
              <a:rPr lang="en-IN" sz="3200" dirty="0">
                <a:latin typeface="Times New Roman" panose="02020603050405020304" pitchFamily="18" charset="0"/>
                <a:cs typeface="Times New Roman" pitchFamily="18" charset="0"/>
              </a:rPr>
              <a:t>” provides a time slot booking, the location of blood bank, and the availability of blood in the blood bank</a:t>
            </a:r>
          </a:p>
          <a:p>
            <a:pPr lvl="1">
              <a:lnSpc>
                <a:spcPct val="150000"/>
              </a:lnSpc>
            </a:pPr>
            <a:endParaRPr lang="en-IN" sz="3200" b="1" dirty="0">
              <a:latin typeface="Times New Roman" panose="02020603050405020304" pitchFamily="18" charset="0"/>
              <a:cs typeface="Times New Roman" panose="02020603050405020304" pitchFamily="18" charset="0"/>
            </a:endParaRPr>
          </a:p>
          <a:p>
            <a:pPr lvl="1">
              <a:lnSpc>
                <a:spcPct val="150000"/>
              </a:lnSpc>
            </a:pP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panose="02020603050405020304"/>
                <a:cs typeface="Times New Roman" panose="02020603050405020304"/>
              </a:rPr>
              <a:t>SOURCE</a:t>
            </a:r>
            <a:r>
              <a:rPr lang="en-IN" sz="3600" b="1" spc="-6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CODE</a:t>
            </a:r>
            <a:endParaRPr lang="en-IN" sz="3600" b="1" dirty="0"/>
          </a:p>
        </p:txBody>
      </p:sp>
      <p:pic>
        <p:nvPicPr>
          <p:cNvPr id="9" name="Picture 8">
            <a:extLst>
              <a:ext uri="{FF2B5EF4-FFF2-40B4-BE49-F238E27FC236}">
                <a16:creationId xmlns:a16="http://schemas.microsoft.com/office/drawing/2014/main" id="{1F0C19E6-238D-AD60-7C74-B037CA3CA76C}"/>
              </a:ext>
            </a:extLst>
          </p:cNvPr>
          <p:cNvPicPr>
            <a:picLocks noChangeAspect="1"/>
          </p:cNvPicPr>
          <p:nvPr/>
        </p:nvPicPr>
        <p:blipFill>
          <a:blip r:embed="rId2"/>
          <a:stretch>
            <a:fillRect/>
          </a:stretch>
        </p:blipFill>
        <p:spPr>
          <a:xfrm>
            <a:off x="3048000" y="1727752"/>
            <a:ext cx="1219200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DD7FD8-B17E-D269-57EE-01107BAC967F}"/>
              </a:ext>
            </a:extLst>
          </p:cNvPr>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a:extLst>
              <a:ext uri="{FF2B5EF4-FFF2-40B4-BE49-F238E27FC236}">
                <a16:creationId xmlns:a16="http://schemas.microsoft.com/office/drawing/2014/main" id="{BC19A6CE-287F-F24D-56E3-3E0AE12D23C5}"/>
              </a:ext>
            </a:extLst>
          </p:cNvPr>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a:extLst>
              <a:ext uri="{FF2B5EF4-FFF2-40B4-BE49-F238E27FC236}">
                <a16:creationId xmlns:a16="http://schemas.microsoft.com/office/drawing/2014/main" id="{B8A9CCCD-6AA5-B3EC-C30C-EE3211B407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pic>
        <p:nvPicPr>
          <p:cNvPr id="5" name="Picture 4">
            <a:extLst>
              <a:ext uri="{FF2B5EF4-FFF2-40B4-BE49-F238E27FC236}">
                <a16:creationId xmlns:a16="http://schemas.microsoft.com/office/drawing/2014/main" id="{5BC92C7E-8E95-DD9C-8C28-83392764F676}"/>
              </a:ext>
            </a:extLst>
          </p:cNvPr>
          <p:cNvPicPr>
            <a:picLocks noChangeAspect="1"/>
          </p:cNvPicPr>
          <p:nvPr/>
        </p:nvPicPr>
        <p:blipFill>
          <a:blip r:embed="rId2"/>
          <a:stretch>
            <a:fillRect/>
          </a:stretch>
        </p:blipFill>
        <p:spPr>
          <a:xfrm>
            <a:off x="3048000" y="1714500"/>
            <a:ext cx="12192000" cy="6858000"/>
          </a:xfrm>
          <a:prstGeom prst="rect">
            <a:avLst/>
          </a:prstGeom>
        </p:spPr>
      </p:pic>
      <p:sp>
        <p:nvSpPr>
          <p:cNvPr id="6" name="TextBox 5">
            <a:extLst>
              <a:ext uri="{FF2B5EF4-FFF2-40B4-BE49-F238E27FC236}">
                <a16:creationId xmlns:a16="http://schemas.microsoft.com/office/drawing/2014/main" id="{87C7590C-3987-760A-066C-2F154809F863}"/>
              </a:ext>
            </a:extLst>
          </p:cNvPr>
          <p:cNvSpPr txBox="1"/>
          <p:nvPr/>
        </p:nvSpPr>
        <p:spPr>
          <a:xfrm>
            <a:off x="6175513" y="477078"/>
            <a:ext cx="4055165" cy="584775"/>
          </a:xfrm>
          <a:prstGeom prst="rect">
            <a:avLst/>
          </a:prstGeom>
          <a:noFill/>
        </p:spPr>
        <p:txBody>
          <a:bodyPr wrap="square" rtlCol="0">
            <a:spAutoFit/>
          </a:bodyPr>
          <a:lstStyle/>
          <a:p>
            <a:r>
              <a:rPr lang="en-IN" sz="3200" b="1" dirty="0">
                <a:latin typeface="Times New Roman" panose="02020603050405020304"/>
                <a:cs typeface="Times New Roman" panose="02020603050405020304"/>
              </a:rPr>
              <a:t>SOURCE</a:t>
            </a:r>
            <a:r>
              <a:rPr lang="en-IN" sz="3200" b="1" spc="-65" dirty="0">
                <a:latin typeface="Times New Roman" panose="02020603050405020304"/>
                <a:cs typeface="Times New Roman" panose="02020603050405020304"/>
              </a:rPr>
              <a:t> </a:t>
            </a:r>
            <a:r>
              <a:rPr lang="en-IN" sz="3200" b="1" spc="-5" dirty="0">
                <a:latin typeface="Times New Roman" panose="02020603050405020304"/>
                <a:cs typeface="Times New Roman" panose="02020603050405020304"/>
              </a:rPr>
              <a:t>CODE</a:t>
            </a:r>
            <a:endParaRPr lang="en-IN" sz="3200" b="1" dirty="0"/>
          </a:p>
        </p:txBody>
      </p:sp>
    </p:spTree>
    <p:extLst>
      <p:ext uri="{BB962C8B-B14F-4D97-AF65-F5344CB8AC3E}">
        <p14:creationId xmlns:p14="http://schemas.microsoft.com/office/powerpoint/2010/main" val="1847943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1659B-0A7C-3624-89B4-D06A0417E032}"/>
              </a:ext>
            </a:extLst>
          </p:cNvPr>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a:extLst>
              <a:ext uri="{FF2B5EF4-FFF2-40B4-BE49-F238E27FC236}">
                <a16:creationId xmlns:a16="http://schemas.microsoft.com/office/drawing/2014/main" id="{C3DD4D3F-0425-C5BA-B7CF-46630E5858B7}"/>
              </a:ext>
            </a:extLst>
          </p:cNvPr>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a:extLst>
              <a:ext uri="{FF2B5EF4-FFF2-40B4-BE49-F238E27FC236}">
                <a16:creationId xmlns:a16="http://schemas.microsoft.com/office/drawing/2014/main" id="{017AC71F-EB54-4144-3DC6-0002D8245E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pic>
        <p:nvPicPr>
          <p:cNvPr id="5" name="Picture 4">
            <a:extLst>
              <a:ext uri="{FF2B5EF4-FFF2-40B4-BE49-F238E27FC236}">
                <a16:creationId xmlns:a16="http://schemas.microsoft.com/office/drawing/2014/main" id="{50B6ABCC-D9B6-3048-666C-CADF7BA048A0}"/>
              </a:ext>
            </a:extLst>
          </p:cNvPr>
          <p:cNvPicPr>
            <a:picLocks noChangeAspect="1"/>
          </p:cNvPicPr>
          <p:nvPr/>
        </p:nvPicPr>
        <p:blipFill>
          <a:blip r:embed="rId2"/>
          <a:stretch>
            <a:fillRect/>
          </a:stretch>
        </p:blipFill>
        <p:spPr>
          <a:xfrm>
            <a:off x="3048000" y="1714500"/>
            <a:ext cx="12192000" cy="6858000"/>
          </a:xfrm>
          <a:prstGeom prst="rect">
            <a:avLst/>
          </a:prstGeom>
        </p:spPr>
      </p:pic>
      <p:sp>
        <p:nvSpPr>
          <p:cNvPr id="6" name="TextBox 5">
            <a:extLst>
              <a:ext uri="{FF2B5EF4-FFF2-40B4-BE49-F238E27FC236}">
                <a16:creationId xmlns:a16="http://schemas.microsoft.com/office/drawing/2014/main" id="{6AD91A4E-B8F4-9628-9BDE-09F32F7BF4FE}"/>
              </a:ext>
            </a:extLst>
          </p:cNvPr>
          <p:cNvSpPr txBox="1"/>
          <p:nvPr/>
        </p:nvSpPr>
        <p:spPr>
          <a:xfrm>
            <a:off x="6321287" y="601913"/>
            <a:ext cx="4426226" cy="584775"/>
          </a:xfrm>
          <a:prstGeom prst="rect">
            <a:avLst/>
          </a:prstGeom>
          <a:noFill/>
        </p:spPr>
        <p:txBody>
          <a:bodyPr wrap="square" rtlCol="0">
            <a:spAutoFit/>
          </a:bodyPr>
          <a:lstStyle/>
          <a:p>
            <a:r>
              <a:rPr lang="en-IN" sz="3200" b="1" dirty="0">
                <a:latin typeface="Times New Roman" panose="02020603050405020304"/>
                <a:cs typeface="Times New Roman" panose="02020603050405020304"/>
              </a:rPr>
              <a:t>SOURCE</a:t>
            </a:r>
            <a:r>
              <a:rPr lang="en-IN" sz="3200" b="1" spc="-65" dirty="0">
                <a:latin typeface="Times New Roman" panose="02020603050405020304"/>
                <a:cs typeface="Times New Roman" panose="02020603050405020304"/>
              </a:rPr>
              <a:t> </a:t>
            </a:r>
            <a:r>
              <a:rPr lang="en-IN" sz="3200" b="1" spc="-5" dirty="0">
                <a:latin typeface="Times New Roman" panose="02020603050405020304"/>
                <a:cs typeface="Times New Roman" panose="02020603050405020304"/>
              </a:rPr>
              <a:t>CODE</a:t>
            </a:r>
            <a:endParaRPr lang="en-IN" sz="3200" b="1" dirty="0"/>
          </a:p>
        </p:txBody>
      </p:sp>
    </p:spTree>
    <p:extLst>
      <p:ext uri="{BB962C8B-B14F-4D97-AF65-F5344CB8AC3E}">
        <p14:creationId xmlns:p14="http://schemas.microsoft.com/office/powerpoint/2010/main" val="4058299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7DDF4-B7FD-3A2E-39D1-F9FC506E955D}"/>
              </a:ext>
            </a:extLst>
          </p:cNvPr>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a:extLst>
              <a:ext uri="{FF2B5EF4-FFF2-40B4-BE49-F238E27FC236}">
                <a16:creationId xmlns:a16="http://schemas.microsoft.com/office/drawing/2014/main" id="{A631DF5D-1616-7DAD-3B32-7FA42F888690}"/>
              </a:ext>
            </a:extLst>
          </p:cNvPr>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a:extLst>
              <a:ext uri="{FF2B5EF4-FFF2-40B4-BE49-F238E27FC236}">
                <a16:creationId xmlns:a16="http://schemas.microsoft.com/office/drawing/2014/main" id="{C5909C26-DD1A-99CF-1CAE-E2BF188FB68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pic>
        <p:nvPicPr>
          <p:cNvPr id="5" name="Picture 4">
            <a:extLst>
              <a:ext uri="{FF2B5EF4-FFF2-40B4-BE49-F238E27FC236}">
                <a16:creationId xmlns:a16="http://schemas.microsoft.com/office/drawing/2014/main" id="{894DA4B5-D35D-D2F6-360D-F0A33599D7BB}"/>
              </a:ext>
            </a:extLst>
          </p:cNvPr>
          <p:cNvPicPr>
            <a:picLocks noChangeAspect="1"/>
          </p:cNvPicPr>
          <p:nvPr/>
        </p:nvPicPr>
        <p:blipFill>
          <a:blip r:embed="rId2"/>
          <a:stretch>
            <a:fillRect/>
          </a:stretch>
        </p:blipFill>
        <p:spPr>
          <a:xfrm>
            <a:off x="3048000" y="1714500"/>
            <a:ext cx="12192000" cy="6858000"/>
          </a:xfrm>
          <a:prstGeom prst="rect">
            <a:avLst/>
          </a:prstGeom>
        </p:spPr>
      </p:pic>
      <p:sp>
        <p:nvSpPr>
          <p:cNvPr id="7" name="TextBox 6">
            <a:extLst>
              <a:ext uri="{FF2B5EF4-FFF2-40B4-BE49-F238E27FC236}">
                <a16:creationId xmlns:a16="http://schemas.microsoft.com/office/drawing/2014/main" id="{414BD804-CEC9-6245-888E-54A2E10AE98D}"/>
              </a:ext>
            </a:extLst>
          </p:cNvPr>
          <p:cNvSpPr txBox="1"/>
          <p:nvPr/>
        </p:nvSpPr>
        <p:spPr>
          <a:xfrm>
            <a:off x="6440557" y="596348"/>
            <a:ext cx="4585252" cy="584775"/>
          </a:xfrm>
          <a:prstGeom prst="rect">
            <a:avLst/>
          </a:prstGeom>
          <a:noFill/>
        </p:spPr>
        <p:txBody>
          <a:bodyPr wrap="square" rtlCol="0">
            <a:spAutoFit/>
          </a:bodyPr>
          <a:lstStyle/>
          <a:p>
            <a:r>
              <a:rPr lang="en-IN" sz="3200" b="1" dirty="0">
                <a:latin typeface="Times New Roman" panose="02020603050405020304"/>
                <a:cs typeface="Times New Roman" panose="02020603050405020304"/>
              </a:rPr>
              <a:t>SOURCE</a:t>
            </a:r>
            <a:r>
              <a:rPr lang="en-IN" sz="3200" b="1" spc="-65" dirty="0">
                <a:latin typeface="Times New Roman" panose="02020603050405020304"/>
                <a:cs typeface="Times New Roman" panose="02020603050405020304"/>
              </a:rPr>
              <a:t> </a:t>
            </a:r>
            <a:r>
              <a:rPr lang="en-IN" sz="3200" b="1" spc="-5" dirty="0">
                <a:latin typeface="Times New Roman" panose="02020603050405020304"/>
                <a:cs typeface="Times New Roman" panose="02020603050405020304"/>
              </a:rPr>
              <a:t>CODE</a:t>
            </a:r>
            <a:endParaRPr lang="en-IN" sz="3200" b="1" dirty="0"/>
          </a:p>
        </p:txBody>
      </p:sp>
    </p:spTree>
    <p:extLst>
      <p:ext uri="{BB962C8B-B14F-4D97-AF65-F5344CB8AC3E}">
        <p14:creationId xmlns:p14="http://schemas.microsoft.com/office/powerpoint/2010/main" val="671679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6" name="TextBox 5"/>
          <p:cNvSpPr txBox="1"/>
          <p:nvPr/>
        </p:nvSpPr>
        <p:spPr>
          <a:xfrm>
            <a:off x="6317673" y="457200"/>
            <a:ext cx="293023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OUTPUT</a:t>
            </a:r>
          </a:p>
        </p:txBody>
      </p:sp>
      <p:pic>
        <p:nvPicPr>
          <p:cNvPr id="9" name="Picture 8">
            <a:extLst>
              <a:ext uri="{FF2B5EF4-FFF2-40B4-BE49-F238E27FC236}">
                <a16:creationId xmlns:a16="http://schemas.microsoft.com/office/drawing/2014/main" id="{5E133A63-389C-6109-8453-1CCEE5893E80}"/>
              </a:ext>
            </a:extLst>
          </p:cNvPr>
          <p:cNvPicPr>
            <a:picLocks noChangeAspect="1"/>
          </p:cNvPicPr>
          <p:nvPr/>
        </p:nvPicPr>
        <p:blipFill>
          <a:blip r:embed="rId2"/>
          <a:stretch>
            <a:fillRect/>
          </a:stretch>
        </p:blipFill>
        <p:spPr>
          <a:xfrm>
            <a:off x="2144079" y="1966364"/>
            <a:ext cx="13690628" cy="61928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6" name="TextBox 5"/>
          <p:cNvSpPr txBox="1"/>
          <p:nvPr/>
        </p:nvSpPr>
        <p:spPr>
          <a:xfrm>
            <a:off x="1139687" y="1524000"/>
            <a:ext cx="15995374" cy="7755969"/>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Vitalflow</a:t>
            </a:r>
            <a:r>
              <a:rPr lang="en-US" sz="3200" dirty="0">
                <a:latin typeface="Times New Roman" panose="02020603050405020304" pitchFamily="18" charset="0"/>
                <a:cs typeface="Times New Roman" panose="02020603050405020304" pitchFamily="18" charset="0"/>
              </a:rPr>
              <a:t> Connecting Blood Donors and Blood Banks is designed to simplify blood donation. Through our user-friendly website, donating blood has never been easier or more stress-free. </a:t>
            </a:r>
          </a:p>
          <a:p>
            <a:pPr algn="just"/>
            <a:r>
              <a:rPr lang="en-US" sz="32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platform allows you to effortlessly schedule a donation appointment at your convenience and provides clear directions to nearby blood banks, ensuring you always know where to go. </a:t>
            </a:r>
          </a:p>
          <a:p>
            <a:pPr algn="just"/>
            <a:endParaRPr lang="en-US" sz="3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website is integrated with innovative features like an intuitive track bar, guiding you through each step of the donation process. With our smart time slot system.</a:t>
            </a:r>
          </a:p>
          <a:p>
            <a:pPr algn="just"/>
            <a:endParaRPr lang="en-US" sz="3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location feature ensures you find the nearest blood bank effortlessly. Beyond technology, Blood Harmony is a commitment to positively impact healthcare by leveraging tech to aid people.</a:t>
            </a:r>
          </a:p>
          <a:p>
            <a:pPr algn="just"/>
            <a:endParaRPr lang="en-US" sz="3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To creates a friendly and accessible experience, supported by an AI bot ready to answer any queries.</a:t>
            </a:r>
            <a:endParaRPr lang="en-IN" sz="32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anose="02020603050405020304" pitchFamily="18" charset="0"/>
                <a:cs typeface="Times New Roman" panose="02020603050405020304" pitchFamily="18" charset="0"/>
              </a:rPr>
              <a:t>Plagiarism</a:t>
            </a:r>
            <a:r>
              <a:rPr lang="en-IN" sz="3600" b="1" spc="-21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Report</a:t>
            </a:r>
            <a:r>
              <a:rPr lang="en-IN" sz="3600" b="1" spc="-35"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of</a:t>
            </a:r>
            <a:r>
              <a:rPr lang="en-IN" sz="3600" b="1" spc="-55" dirty="0">
                <a:latin typeface="Times New Roman" panose="02020603050405020304" pitchFamily="18" charset="0"/>
                <a:cs typeface="Times New Roman" panose="02020603050405020304" pitchFamily="18" charset="0"/>
              </a:rPr>
              <a:t> </a:t>
            </a:r>
            <a:r>
              <a:rPr lang="en-IN" sz="3600" b="1" spc="-15" dirty="0">
                <a:latin typeface="Times New Roman" panose="02020603050405020304" pitchFamily="18" charset="0"/>
                <a:cs typeface="Times New Roman" panose="02020603050405020304" pitchFamily="18" charset="0"/>
              </a:rPr>
              <a:t>PPT</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14400" y="1953491"/>
            <a:ext cx="7543800" cy="707886"/>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A6E528D-29A7-C66A-0A32-42C194B96F4E}"/>
              </a:ext>
            </a:extLst>
          </p:cNvPr>
          <p:cNvPicPr>
            <a:picLocks noChangeAspect="1"/>
          </p:cNvPicPr>
          <p:nvPr/>
        </p:nvPicPr>
        <p:blipFill>
          <a:blip r:embed="rId2"/>
          <a:stretch>
            <a:fillRect/>
          </a:stretch>
        </p:blipFill>
        <p:spPr>
          <a:xfrm>
            <a:off x="2869951" y="1826225"/>
            <a:ext cx="12548097" cy="514431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22219" y="2119745"/>
            <a:ext cx="10058400" cy="3323987"/>
          </a:xfrm>
          <a:prstGeom prst="rect">
            <a:avLst/>
          </a:prstGeom>
          <a:noFill/>
        </p:spPr>
        <p:txBody>
          <a:bodyPr wrap="square" rtlCol="0">
            <a:spAutoFit/>
          </a:bodyPr>
          <a:lstStyle/>
          <a:p>
            <a:pPr marL="285750" indent="-285750" algn="just">
              <a:buFont typeface="Arial" panose="020B0604020202020204" pitchFamily="34" charset="0"/>
              <a:buChar char="•"/>
            </a:pPr>
            <a:r>
              <a:rPr lang="en-IN" sz="3200" dirty="0">
                <a:hlinkClick r:id="rId2"/>
              </a:rPr>
              <a:t>https://www.redcrossblood.org/blood-donor-app.html </a:t>
            </a:r>
          </a:p>
          <a:p>
            <a:pPr marL="285750" indent="-285750" algn="just">
              <a:buFont typeface="Arial" panose="020B0604020202020204" pitchFamily="34" charset="0"/>
              <a:buChar char="•"/>
            </a:pPr>
            <a:r>
              <a:rPr lang="en-IN" sz="3200" dirty="0">
                <a:hlinkClick r:id="rId2"/>
              </a:rPr>
              <a:t>https://www.redcrossblood.org/donate-blood/blood-donation-process/what-happens-to-donated-blood.html </a:t>
            </a:r>
          </a:p>
          <a:p>
            <a:pPr marL="285750" indent="-285750" algn="just">
              <a:buFont typeface="Arial" panose="020B0604020202020204" pitchFamily="34" charset="0"/>
              <a:buChar char="•"/>
            </a:pPr>
            <a:r>
              <a:rPr lang="en-IN" sz="3200" dirty="0">
                <a:hlinkClick r:id="rId2"/>
              </a:rPr>
              <a:t>NodeJS Tutorial | Learn NodeJS - </a:t>
            </a:r>
            <a:r>
              <a:rPr lang="en-IN" sz="3200" dirty="0" err="1">
                <a:hlinkClick r:id="rId2"/>
              </a:rPr>
              <a:t>GeeksforGeeks</a:t>
            </a:r>
            <a:endParaRPr lang="en-IN" sz="3200" dirty="0">
              <a:hlinkClick r:id="rId3"/>
            </a:endParaRPr>
          </a:p>
          <a:p>
            <a:pPr marL="285750" indent="-285750" algn="just">
              <a:buFont typeface="Arial" panose="020B0604020202020204" pitchFamily="34" charset="0"/>
              <a:buChar char="•"/>
            </a:pPr>
            <a:r>
              <a:rPr lang="en-IN" sz="3200" dirty="0">
                <a:hlinkClick r:id="rId3"/>
              </a:rPr>
              <a:t>https://www.youtube.com/watch?v=zAfLcKrbSps&amp;list=PPSV</a:t>
            </a:r>
            <a:endParaRPr lang="en-IN" sz="3200" dirty="0"/>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5" name="Rectangle 4"/>
          <p:cNvSpPr/>
          <p:nvPr/>
        </p:nvSpPr>
        <p:spPr>
          <a:xfrm>
            <a:off x="7188835" y="537665"/>
            <a:ext cx="4380314"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887895" y="1702965"/>
            <a:ext cx="16512209" cy="7400039"/>
          </a:xfrm>
          <a:prstGeom prst="rect">
            <a:avLst/>
          </a:prstGeom>
          <a:noFill/>
        </p:spPr>
        <p:txBody>
          <a:bodyPr wrap="square" rtlCol="0">
            <a:spAutoFit/>
          </a:bodyPr>
          <a:lstStyle/>
          <a:p>
            <a:pPr algn="just">
              <a:lnSpc>
                <a:spcPct val="150000"/>
              </a:lnSpc>
            </a:pPr>
            <a:r>
              <a:rPr lang="en-US" sz="3200" dirty="0">
                <a:latin typeface="Times New Roman" panose="02020603050405020304" pitchFamily="18" charset="0"/>
                <a:cs typeface="Times New Roman" panose="02020603050405020304" pitchFamily="18" charset="0"/>
              </a:rPr>
              <a:t>[1]</a:t>
            </a:r>
            <a:r>
              <a:rPr lang="en-IN" sz="3200" dirty="0"/>
              <a:t> Mohammed Y. Esmail; </a:t>
            </a:r>
            <a:r>
              <a:rPr lang="en-IN" sz="3200" dirty="0" err="1"/>
              <a:t>Yousra</a:t>
            </a:r>
            <a:r>
              <a:rPr lang="en-IN" sz="3200" dirty="0"/>
              <a:t> Sayed Hammad Osman “Computerized Central Blood Bank Management System (CCBBMS)” International Conference on Computer, Control, Electrical, and Electronics Engineering (ICCCEEE), Aug 2018</a:t>
            </a:r>
          </a:p>
          <a:p>
            <a:pPr algn="just">
              <a:lnSpc>
                <a:spcPct val="150000"/>
              </a:lnSpc>
            </a:pPr>
            <a:r>
              <a:rPr lang="en-IN" sz="3200" dirty="0"/>
              <a:t>[2] P.A.J. </a:t>
            </a:r>
            <a:r>
              <a:rPr lang="en-IN" sz="3200" dirty="0" err="1"/>
              <a:t>Sandaruwan</a:t>
            </a:r>
            <a:r>
              <a:rPr lang="en-IN" sz="3200" dirty="0"/>
              <a:t>, U.D.L. </a:t>
            </a:r>
            <a:r>
              <a:rPr lang="en-IN" sz="3200" dirty="0" err="1"/>
              <a:t>Dolapihilla</a:t>
            </a:r>
            <a:r>
              <a:rPr lang="en-IN" sz="3200" dirty="0"/>
              <a:t> “Implementation of a Blood Cold Chain System Using Blockchain Technology”, Journal of Applied Sciences, May 2020. </a:t>
            </a:r>
          </a:p>
          <a:p>
            <a:pPr algn="just">
              <a:lnSpc>
                <a:spcPct val="150000"/>
              </a:lnSpc>
            </a:pPr>
            <a:r>
              <a:rPr lang="en-IN" sz="3200" dirty="0"/>
              <a:t>[3] Mitesh </a:t>
            </a:r>
            <a:r>
              <a:rPr lang="en-IN" sz="3200" dirty="0" err="1"/>
              <a:t>Sarode</a:t>
            </a:r>
            <a:r>
              <a:rPr lang="en-IN" sz="3200" dirty="0"/>
              <a:t>, “Intelligent Blood Management System,” IEEE Bombay Section Signature Conference (IBSSC), Mumbai, India, 2019.</a:t>
            </a:r>
          </a:p>
          <a:p>
            <a:pPr algn="just">
              <a:lnSpc>
                <a:spcPct val="150000"/>
              </a:lnSpc>
            </a:pPr>
            <a:r>
              <a:rPr lang="en-IN" sz="3200" dirty="0"/>
              <a:t>[4] </a:t>
            </a:r>
            <a:r>
              <a:rPr lang="en-IN" sz="3200" dirty="0" err="1"/>
              <a:t>Yulius</a:t>
            </a:r>
            <a:r>
              <a:rPr lang="en-IN" sz="3200" dirty="0"/>
              <a:t> </a:t>
            </a:r>
            <a:r>
              <a:rPr lang="en-IN" sz="3200" dirty="0" err="1"/>
              <a:t>Harjoseputro</a:t>
            </a:r>
            <a:r>
              <a:rPr lang="en-IN" sz="3200" dirty="0"/>
              <a:t> “Blood Transfusion Information System Design for Blood Transfusion </a:t>
            </a:r>
            <a:r>
              <a:rPr lang="en-IN" sz="3200" dirty="0" err="1"/>
              <a:t>ServicesUnit</a:t>
            </a:r>
            <a:r>
              <a:rPr lang="en-IN" sz="3200" dirty="0"/>
              <a:t>”, International Journal of Innovative Technology and Exploring Engineering (IJITEE), Sep 2018. </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1576D0-9F6A-7CAD-BE0D-B0C44D1A6FF0}"/>
              </a:ext>
            </a:extLst>
          </p:cNvPr>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a:extLst>
              <a:ext uri="{FF2B5EF4-FFF2-40B4-BE49-F238E27FC236}">
                <a16:creationId xmlns:a16="http://schemas.microsoft.com/office/drawing/2014/main" id="{D8C135E5-31D2-873E-7F64-275EC8B0BBD8}"/>
              </a:ext>
            </a:extLst>
          </p:cNvPr>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a:extLst>
              <a:ext uri="{FF2B5EF4-FFF2-40B4-BE49-F238E27FC236}">
                <a16:creationId xmlns:a16="http://schemas.microsoft.com/office/drawing/2014/main" id="{F91A0092-7ECA-02F5-B406-70BA463301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6" name="TextBox 5">
            <a:extLst>
              <a:ext uri="{FF2B5EF4-FFF2-40B4-BE49-F238E27FC236}">
                <a16:creationId xmlns:a16="http://schemas.microsoft.com/office/drawing/2014/main" id="{02685A46-54DD-4312-E9DD-E5C5705C7F72}"/>
              </a:ext>
            </a:extLst>
          </p:cNvPr>
          <p:cNvSpPr txBox="1"/>
          <p:nvPr/>
        </p:nvSpPr>
        <p:spPr>
          <a:xfrm>
            <a:off x="1219200" y="1272209"/>
            <a:ext cx="16008625" cy="6674358"/>
          </a:xfrm>
          <a:prstGeom prst="rect">
            <a:avLst/>
          </a:prstGeom>
          <a:noFill/>
        </p:spPr>
        <p:txBody>
          <a:bodyPr wrap="square">
            <a:spAutoFit/>
          </a:bodyPr>
          <a:lstStyle/>
          <a:p>
            <a:pPr algn="just">
              <a:lnSpc>
                <a:spcPct val="150000"/>
              </a:lnSpc>
            </a:pPr>
            <a:r>
              <a:rPr lang="en-IN" sz="2800" dirty="0"/>
              <a:t>[5] </a:t>
            </a:r>
            <a:r>
              <a:rPr lang="en-IN" sz="2800" dirty="0" err="1"/>
              <a:t>S.A.Alshahrani’s</a:t>
            </a:r>
            <a:r>
              <a:rPr lang="en-IN" sz="2800" dirty="0"/>
              <a:t>, A. </a:t>
            </a:r>
            <a:r>
              <a:rPr lang="en-IN" sz="2800" dirty="0" err="1"/>
              <a:t>Espostito</a:t>
            </a:r>
            <a:r>
              <a:rPr lang="en-IN" sz="2800" dirty="0"/>
              <a:t>, M. </a:t>
            </a:r>
            <a:r>
              <a:rPr lang="en-IN" sz="2800" dirty="0" err="1"/>
              <a:t>Massafra</a:t>
            </a:r>
            <a:r>
              <a:rPr lang="en-IN" sz="2800" dirty="0"/>
              <a:t>, A. </a:t>
            </a:r>
            <a:r>
              <a:rPr lang="en-IN" sz="2800" dirty="0" err="1"/>
              <a:t>Totaro</a:t>
            </a:r>
            <a:r>
              <a:rPr lang="en-IN" sz="2800" dirty="0"/>
              <a:t>. “A Relational Database Management System Approach for Data Integration in Manufacturing Process”. 2018 IEEE International Conference on Engineering, Technology and Innovation (ICE/ITMC)</a:t>
            </a:r>
          </a:p>
          <a:p>
            <a:pPr algn="just">
              <a:lnSpc>
                <a:spcPct val="150000"/>
              </a:lnSpc>
            </a:pPr>
            <a:r>
              <a:rPr lang="en-IN" sz="2800" dirty="0"/>
              <a:t> [6] Lestari, Mitesh </a:t>
            </a:r>
            <a:r>
              <a:rPr lang="en-IN" sz="2800" dirty="0" err="1"/>
              <a:t>Ghanekar</a:t>
            </a:r>
            <a:r>
              <a:rPr lang="en-IN" sz="2800" dirty="0"/>
              <a:t>, Ayush </a:t>
            </a:r>
            <a:r>
              <a:rPr lang="en-IN" sz="2800" dirty="0" err="1"/>
              <a:t>Krishnadas</a:t>
            </a:r>
            <a:r>
              <a:rPr lang="en-IN" sz="2800" dirty="0"/>
              <a:t>, Sahil Patil, Yash Parmar, Manish (2019). “Intelligent Blood Management </a:t>
            </a:r>
            <a:r>
              <a:rPr lang="en-IN" sz="2800" dirty="0" err="1"/>
              <a:t>System”.IEEE</a:t>
            </a:r>
            <a:r>
              <a:rPr lang="en-IN" sz="2800" dirty="0"/>
              <a:t> Bombay Section Signature Conference (IBSSC)</a:t>
            </a:r>
          </a:p>
          <a:p>
            <a:pPr algn="just">
              <a:lnSpc>
                <a:spcPct val="150000"/>
              </a:lnSpc>
            </a:pPr>
            <a:r>
              <a:rPr lang="en-IN" sz="2800" dirty="0"/>
              <a:t> [7] Diana </a:t>
            </a:r>
            <a:r>
              <a:rPr lang="en-IN" sz="2800" dirty="0" err="1"/>
              <a:t>Hawashin</a:t>
            </a:r>
            <a:r>
              <a:rPr lang="en-IN" sz="2800" dirty="0"/>
              <a:t>, Khaled Salah, </a:t>
            </a:r>
            <a:r>
              <a:rPr lang="en-IN" sz="2800" dirty="0" err="1"/>
              <a:t>Mazin</a:t>
            </a:r>
            <a:r>
              <a:rPr lang="en-IN" sz="2800" dirty="0"/>
              <a:t> </a:t>
            </a:r>
            <a:r>
              <a:rPr lang="en-IN" sz="2800" dirty="0" err="1"/>
              <a:t>debe</a:t>
            </a:r>
            <a:r>
              <a:rPr lang="en-IN" sz="2800" dirty="0"/>
              <a:t> “Blockchain-Based Management of Blood Donation” DEC 2021.</a:t>
            </a:r>
          </a:p>
          <a:p>
            <a:pPr algn="just">
              <a:lnSpc>
                <a:spcPct val="150000"/>
              </a:lnSpc>
            </a:pPr>
            <a:r>
              <a:rPr lang="en-IN" sz="2800" dirty="0"/>
              <a:t>[8] </a:t>
            </a:r>
            <a:r>
              <a:rPr lang="en-IN" sz="2800" dirty="0" err="1"/>
              <a:t>Ulfah</a:t>
            </a:r>
            <a:r>
              <a:rPr lang="en-IN" sz="2800" dirty="0"/>
              <a:t>, </a:t>
            </a:r>
            <a:r>
              <a:rPr lang="en-IN" sz="2800" dirty="0" err="1"/>
              <a:t>Fitri</a:t>
            </a:r>
            <a:r>
              <a:rPr lang="en-IN" sz="2800" dirty="0"/>
              <a:t> </a:t>
            </a:r>
            <a:r>
              <a:rPr lang="en-IN" sz="2800" dirty="0" err="1"/>
              <a:t>Roza</a:t>
            </a:r>
            <a:r>
              <a:rPr lang="en-IN" sz="2800" dirty="0"/>
              <a:t> </a:t>
            </a:r>
            <a:r>
              <a:rPr lang="en-IN" sz="2800" dirty="0" err="1"/>
              <a:t>Aprianis</a:t>
            </a:r>
            <a:r>
              <a:rPr lang="en-IN" sz="2800" dirty="0"/>
              <a:t>, Suherman </a:t>
            </a:r>
            <a:r>
              <a:rPr lang="en-IN" sz="2800" dirty="0" err="1"/>
              <a:t>Suherman</a:t>
            </a:r>
            <a:r>
              <a:rPr lang="en-IN" sz="2800" dirty="0"/>
              <a:t> “Inventory Management Information System in Blood Transfusion Unit”, IEEE International Conference on Industrial Engineering and Engineering Management (IEEM), Bangkok, Thailand, Dec 2018.</a:t>
            </a:r>
          </a:p>
        </p:txBody>
      </p:sp>
    </p:spTree>
    <p:extLst>
      <p:ext uri="{BB962C8B-B14F-4D97-AF65-F5344CB8AC3E}">
        <p14:creationId xmlns:p14="http://schemas.microsoft.com/office/powerpoint/2010/main" val="390418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Rectangle 4"/>
          <p:cNvSpPr/>
          <p:nvPr/>
        </p:nvSpPr>
        <p:spPr>
          <a:xfrm>
            <a:off x="806898" y="451550"/>
            <a:ext cx="16940775"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OBJECTIVES</a:t>
            </a:r>
          </a:p>
        </p:txBody>
      </p:sp>
      <p:sp>
        <p:nvSpPr>
          <p:cNvPr id="6" name="Rectangle 5"/>
          <p:cNvSpPr/>
          <p:nvPr/>
        </p:nvSpPr>
        <p:spPr>
          <a:xfrm>
            <a:off x="1645921" y="1765964"/>
            <a:ext cx="14790341" cy="6651821"/>
          </a:xfrm>
          <a:prstGeom prst="rect">
            <a:avLst/>
          </a:prstGeom>
        </p:spPr>
        <p:txBody>
          <a:bodyPr wrap="square">
            <a:spAutoFit/>
          </a:bodyPr>
          <a:lstStyle/>
          <a:p>
            <a:pPr marL="1200150" lvl="1" indent="-742950" algn="just">
              <a:lnSpc>
                <a:spcPct val="150000"/>
              </a:lnSpc>
              <a:buAutoNum type="arabicPeriod"/>
            </a:pPr>
            <a:r>
              <a:rPr lang="en-IN" sz="3200" b="1" dirty="0">
                <a:latin typeface="Times New Roman" pitchFamily="18" charset="0"/>
                <a:cs typeface="Times New Roman" pitchFamily="18" charset="0"/>
              </a:rPr>
              <a:t>Aim of the project:</a:t>
            </a:r>
          </a:p>
          <a:p>
            <a:pPr marL="1028700" lvl="1" indent="-571500" algn="just">
              <a:lnSpc>
                <a:spcPct val="150000"/>
              </a:lnSpc>
              <a:buFont typeface="Arial" panose="020B0604020202020204" pitchFamily="34" charset="0"/>
              <a:buChar char="•"/>
            </a:pPr>
            <a:r>
              <a:rPr lang="en-IN" sz="3200" dirty="0">
                <a:latin typeface="Times New Roman" pitchFamily="18" charset="0"/>
                <a:cs typeface="Times New Roman" pitchFamily="18" charset="0"/>
              </a:rPr>
              <a:t>To create a web application for Blood Bank </a:t>
            </a:r>
          </a:p>
          <a:p>
            <a:pPr marL="0" indent="0" algn="just">
              <a:lnSpc>
                <a:spcPct val="150000"/>
              </a:lnSpc>
              <a:buNone/>
            </a:pPr>
            <a:r>
              <a:rPr lang="en-US" sz="3200" b="1" dirty="0">
                <a:latin typeface="Times New Roman" panose="02020603050405020304" pitchFamily="18" charset="0"/>
                <a:cs typeface="Times New Roman" panose="02020603050405020304" pitchFamily="18" charset="0"/>
              </a:rPr>
              <a:t>    2. Scope of the project:</a:t>
            </a:r>
          </a:p>
          <a:p>
            <a:pPr marL="1028700" lvl="1" indent="-571500" algn="just">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The website is mainly used for donating blood to emergency patients whose lives are at risk</a:t>
            </a:r>
          </a:p>
          <a:p>
            <a:pPr marL="1028700" lvl="1" indent="-571500" algn="just">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The blood donation slots are quick and convenient, taking only 10-15 minutes</a:t>
            </a:r>
          </a:p>
          <a:p>
            <a:pPr marL="1028700" lvl="1" indent="-571500" algn="just">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website also includes a feature for monitoring the donated blood, indicating the specific phase it is currently undergoing</a:t>
            </a:r>
          </a:p>
          <a:p>
            <a:pPr marL="1028700" lvl="1" indent="-571500" algn="just">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website also has an Ai chatbot for any queries related to the website</a:t>
            </a:r>
            <a:endParaRPr lang="en-IN" sz="32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10" name="Footer Placeholder 9"/>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11" name="Date Placeholder 10"/>
          <p:cNvSpPr>
            <a:spLocks noGrp="1"/>
          </p:cNvSpPr>
          <p:nvPr>
            <p:ph type="dt" sz="half" idx="10"/>
          </p:nvPr>
        </p:nvSpPr>
        <p:spPr/>
        <p:txBody>
          <a:bodyPr/>
          <a:lstStyle/>
          <a:p>
            <a:fld id="{FC19F4A3-E32D-4520-B9BC-6787D8D72445}" type="datetime4">
              <a:rPr lang="en-US" smtClean="0"/>
              <a:t>April 29, 2024</a:t>
            </a:fld>
            <a:endParaRPr lang="en-US"/>
          </a:p>
        </p:txBody>
      </p:sp>
      <p:pic>
        <p:nvPicPr>
          <p:cNvPr id="12" name="Picture 2" descr="C:\Users\Sharad\Desktop\Logo-Final-A veltech.png"/>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TIMELINE OF THE PROJECT</a:t>
            </a:r>
            <a:endParaRPr lang="en-IN" sz="3600" dirty="0"/>
          </a:p>
        </p:txBody>
      </p:sp>
      <p:pic>
        <p:nvPicPr>
          <p:cNvPr id="5" name="Picture 4">
            <a:extLst>
              <a:ext uri="{FF2B5EF4-FFF2-40B4-BE49-F238E27FC236}">
                <a16:creationId xmlns:a16="http://schemas.microsoft.com/office/drawing/2014/main" id="{BDD9F78B-FE5C-AD94-3739-B9502F1C1F38}"/>
              </a:ext>
            </a:extLst>
          </p:cNvPr>
          <p:cNvPicPr>
            <a:picLocks noChangeAspect="1"/>
          </p:cNvPicPr>
          <p:nvPr/>
        </p:nvPicPr>
        <p:blipFill>
          <a:blip r:embed="rId3"/>
          <a:stretch>
            <a:fillRect/>
          </a:stretch>
        </p:blipFill>
        <p:spPr>
          <a:xfrm>
            <a:off x="2801513" y="2837770"/>
            <a:ext cx="12160225" cy="6006550"/>
          </a:xfrm>
          <a:prstGeom prst="rect">
            <a:avLst/>
          </a:prstGeom>
        </p:spPr>
      </p:pic>
      <p:sp>
        <p:nvSpPr>
          <p:cNvPr id="6" name="TextBox 5">
            <a:extLst>
              <a:ext uri="{FF2B5EF4-FFF2-40B4-BE49-F238E27FC236}">
                <a16:creationId xmlns:a16="http://schemas.microsoft.com/office/drawing/2014/main" id="{3DBC62D4-83EF-9341-2B8C-5A1A3CDE8D2E}"/>
              </a:ext>
            </a:extLst>
          </p:cNvPr>
          <p:cNvSpPr txBox="1"/>
          <p:nvPr/>
        </p:nvSpPr>
        <p:spPr>
          <a:xfrm>
            <a:off x="6877879" y="1730802"/>
            <a:ext cx="3154017"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GANTT CHART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INTRODUCTION</a:t>
            </a:r>
          </a:p>
        </p:txBody>
      </p:sp>
      <p:sp>
        <p:nvSpPr>
          <p:cNvPr id="6" name="Rectangle 5"/>
          <p:cNvSpPr/>
          <p:nvPr/>
        </p:nvSpPr>
        <p:spPr>
          <a:xfrm>
            <a:off x="1030178" y="1766867"/>
            <a:ext cx="16227644" cy="627864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objective of the project </a:t>
            </a:r>
            <a:r>
              <a:rPr lang="en-US" sz="3200" dirty="0" err="1"/>
              <a:t>Vitalflow</a:t>
            </a:r>
            <a:r>
              <a:rPr lang="en-US" sz="3200" dirty="0"/>
              <a:t> Connecting Blood Donors and Blood Banks </a:t>
            </a:r>
            <a:r>
              <a:rPr lang="en-US" sz="3200" dirty="0">
                <a:latin typeface="Times New Roman" panose="02020603050405020304" pitchFamily="18" charset="0"/>
                <a:cs typeface="Times New Roman" panose="02020603050405020304" pitchFamily="18" charset="0"/>
              </a:rPr>
              <a:t>is  to </a:t>
            </a:r>
            <a:r>
              <a:rPr lang="en-US" sz="3200" b="0" i="0" dirty="0">
                <a:effectLst/>
                <a:latin typeface="Times New Roman" panose="02020603050405020304" pitchFamily="18" charset="0"/>
                <a:cs typeface="Times New Roman" panose="02020603050405020304" pitchFamily="18" charset="0"/>
              </a:rPr>
              <a:t>make blood Donation Easy with Online Booking and Location Finder</a:t>
            </a:r>
            <a:r>
              <a:rPr lang="en-US" sz="3200" dirty="0">
                <a:latin typeface="Times New Roman" panose="02020603050405020304" pitchFamily="18" charset="0"/>
                <a:cs typeface="Times New Roman" panose="02020603050405020304" pitchFamily="18" charset="0"/>
              </a:rPr>
              <a:t> </a:t>
            </a:r>
          </a:p>
          <a:p>
            <a:pPr marL="571500" indent="-571500" algn="just">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Create a user-friendly platform for donors to book specific time slots for blood donation easily.</a:t>
            </a:r>
          </a:p>
          <a:p>
            <a:pPr marL="457200" indent="-457200" algn="just">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project </a:t>
            </a:r>
            <a:r>
              <a:rPr lang="en-US" sz="3200" dirty="0" err="1"/>
              <a:t>Vitalflow</a:t>
            </a:r>
            <a:r>
              <a:rPr lang="en-US" sz="3200" dirty="0"/>
              <a:t> Connecting Blood Donors and Blood Banks </a:t>
            </a:r>
            <a:r>
              <a:rPr lang="en-US" sz="3200" b="0" i="0" dirty="0">
                <a:effectLst/>
                <a:latin typeface="Times New Roman" panose="02020603050405020304" pitchFamily="18" charset="0"/>
                <a:cs typeface="Times New Roman" panose="02020603050405020304" pitchFamily="18" charset="0"/>
              </a:rPr>
              <a:t>aims to streamline blood bank management, allowing donors to effortlessly book dedicated time slots and locate the closest donation centers</a:t>
            </a:r>
          </a:p>
          <a:p>
            <a:pPr marL="457200" indent="-457200" algn="just">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For any queries related to the website there is a personal chatbot designed to guide through the website interface </a:t>
            </a:r>
            <a:endParaRPr lang="en-IN" sz="3200" dirty="0">
              <a:latin typeface="Times New Roman" pitchFamily="18" charset="0"/>
              <a:cs typeface="Times New Roman"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t>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1313397478"/>
              </p:ext>
            </p:extLst>
          </p:nvPr>
        </p:nvGraphicFramePr>
        <p:xfrm>
          <a:off x="955962" y="2133600"/>
          <a:ext cx="16861497" cy="6575066"/>
        </p:xfrm>
        <a:graphic>
          <a:graphicData uri="http://schemas.openxmlformats.org/drawingml/2006/table">
            <a:tbl>
              <a:tblPr firstRow="1" bandRow="1">
                <a:tableStyleId>{5C22544A-7EE6-4342-B048-85BDC9FD1C3A}</a:tableStyleId>
              </a:tblPr>
              <a:tblGrid>
                <a:gridCol w="1136500">
                  <a:extLst>
                    <a:ext uri="{9D8B030D-6E8A-4147-A177-3AD203B41FA5}">
                      <a16:colId xmlns:a16="http://schemas.microsoft.com/office/drawing/2014/main" val="20000"/>
                    </a:ext>
                  </a:extLst>
                </a:gridCol>
                <a:gridCol w="3895238">
                  <a:extLst>
                    <a:ext uri="{9D8B030D-6E8A-4147-A177-3AD203B41FA5}">
                      <a16:colId xmlns:a16="http://schemas.microsoft.com/office/drawing/2014/main" val="20001"/>
                    </a:ext>
                  </a:extLst>
                </a:gridCol>
                <a:gridCol w="5389306">
                  <a:extLst>
                    <a:ext uri="{9D8B030D-6E8A-4147-A177-3AD203B41FA5}">
                      <a16:colId xmlns:a16="http://schemas.microsoft.com/office/drawing/2014/main" val="20002"/>
                    </a:ext>
                  </a:extLst>
                </a:gridCol>
                <a:gridCol w="2498020">
                  <a:extLst>
                    <a:ext uri="{9D8B030D-6E8A-4147-A177-3AD203B41FA5}">
                      <a16:colId xmlns:a16="http://schemas.microsoft.com/office/drawing/2014/main" val="20003"/>
                    </a:ext>
                  </a:extLst>
                </a:gridCol>
                <a:gridCol w="3942433">
                  <a:extLst>
                    <a:ext uri="{9D8B030D-6E8A-4147-A177-3AD203B41FA5}">
                      <a16:colId xmlns:a16="http://schemas.microsoft.com/office/drawing/2014/main" val="20004"/>
                    </a:ext>
                  </a:extLst>
                </a:gridCol>
              </a:tblGrid>
              <a:tr h="1023284">
                <a:tc>
                  <a:txBody>
                    <a:bodyPr/>
                    <a:lstStyle/>
                    <a:p>
                      <a:pPr algn="ctr"/>
                      <a:r>
                        <a:rPr lang="en-IN" sz="3200" dirty="0" err="1"/>
                        <a:t>Sl.No</a:t>
                      </a:r>
                      <a:endParaRPr lang="en-IN" sz="3200" dirty="0"/>
                    </a:p>
                  </a:txBody>
                  <a:tcPr/>
                </a:tc>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3359426">
                <a:tc>
                  <a:txBody>
                    <a:bodyPr/>
                    <a:lstStyle/>
                    <a:p>
                      <a:r>
                        <a:rPr lang="en-IN" dirty="0"/>
                        <a:t>1</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dirty="0"/>
                        <a:t>Mohammed Y. Esmail</a:t>
                      </a:r>
                      <a:endParaRPr lang="en-IN" sz="27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Computerized Central Blood Bank Management System (CCBBMS)” International Conference on Computer, Control, Electrical, and Electronics Engineering (ICCCEEE)</a:t>
                      </a:r>
                      <a:endParaRPr lang="en-IN" dirty="0"/>
                    </a:p>
                  </a:txBody>
                  <a:tcPr/>
                </a:tc>
                <a:tc>
                  <a:txBody>
                    <a:bodyPr/>
                    <a:lstStyle/>
                    <a:p>
                      <a:pPr algn="ctr"/>
                      <a:r>
                        <a:rPr lang="en-IN" sz="2700" dirty="0">
                          <a:latin typeface="Times New Roman" panose="02020603050405020304" pitchFamily="18" charset="0"/>
                          <a:cs typeface="Times New Roman" panose="02020603050405020304" pitchFamily="18" charset="0"/>
                        </a:rPr>
                        <a:t>2018</a:t>
                      </a:r>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0" i="0" kern="1200" dirty="0" err="1">
                          <a:solidFill>
                            <a:schemeClr val="dk1"/>
                          </a:solidFill>
                          <a:effectLst/>
                          <a:latin typeface="+mn-lt"/>
                          <a:ea typeface="+mn-ea"/>
                          <a:cs typeface="+mn-cs"/>
                        </a:rPr>
                        <a:t>MohamadEsmail</a:t>
                      </a:r>
                      <a:r>
                        <a:rPr lang="en-US" sz="2700" b="0" i="0" kern="1200" dirty="0">
                          <a:solidFill>
                            <a:schemeClr val="dk1"/>
                          </a:solidFill>
                          <a:effectLst/>
                          <a:latin typeface="+mn-lt"/>
                          <a:ea typeface="+mn-ea"/>
                          <a:cs typeface="+mn-cs"/>
                        </a:rPr>
                        <a:t> proposed a Computerized Central Blood Bank Management System, efficiently managing blood bank operations and integrating barcode technology.</a:t>
                      </a:r>
                      <a:endParaRPr lang="en-IN" sz="2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13943">
                <a:tc>
                  <a:txBody>
                    <a:bodyPr/>
                    <a:lstStyle/>
                    <a:p>
                      <a:r>
                        <a:rPr lang="en-IN" dirty="0"/>
                        <a:t>2</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7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P.A.J. </a:t>
                      </a:r>
                      <a:r>
                        <a:rPr lang="en-IN" sz="27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Sandaruwan</a:t>
                      </a:r>
                      <a:endParaRPr lang="en-IN" sz="2700" u="none" dirty="0">
                        <a:solidFill>
                          <a:schemeClr val="tx1"/>
                        </a:solidFill>
                        <a:latin typeface="Times New Roman" panose="02020603050405020304" pitchFamily="18" charset="0"/>
                        <a:cs typeface="Times New Roman" panose="02020603050405020304" pitchFamily="18" charset="0"/>
                      </a:endParaRPr>
                    </a:p>
                    <a:p>
                      <a:endParaRPr lang="en-IN" dirty="0"/>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Towards an Efficient and Secure Blood </a:t>
                      </a:r>
                      <a:r>
                        <a:rPr lang="en-US" sz="2700" b="0" i="0" kern="1200" dirty="0" err="1">
                          <a:solidFill>
                            <a:schemeClr val="dk1"/>
                          </a:solidFill>
                          <a:effectLst/>
                          <a:latin typeface="Times New Roman" panose="02020603050405020304" pitchFamily="18" charset="0"/>
                          <a:ea typeface="+mn-ea"/>
                          <a:cs typeface="Times New Roman" panose="02020603050405020304" pitchFamily="18" charset="0"/>
                        </a:rPr>
                        <a:t>BankManagement</a:t>
                      </a:r>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 System,” in </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Humanitarian Technology Conference</a:t>
                      </a:r>
                      <a:endParaRPr lang="en-IN" dirty="0"/>
                    </a:p>
                  </a:txBody>
                  <a:tcPr/>
                </a:tc>
                <a:tc>
                  <a:txBody>
                    <a:bodyPr/>
                    <a:lstStyle/>
                    <a:p>
                      <a:pPr algn="ctr"/>
                      <a:r>
                        <a:rPr lang="en-US" sz="2700" dirty="0">
                          <a:latin typeface="Times New Roman" panose="02020603050405020304" pitchFamily="18" charset="0"/>
                          <a:cs typeface="Times New Roman" panose="02020603050405020304" pitchFamily="18" charset="0"/>
                        </a:rPr>
                        <a:t>2020</a:t>
                      </a:r>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dirty="0">
                          <a:latin typeface="Times New Roman" panose="02020603050405020304" pitchFamily="18" charset="0"/>
                          <a:cs typeface="Times New Roman" panose="02020603050405020304" pitchFamily="18" charset="0"/>
                        </a:rPr>
                        <a:t>"Using k-means, GIS, and blockchain, our platform enhances blood bank efficiency and security."</a:t>
                      </a:r>
                      <a:endParaRPr lang="en-IN" sz="27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400" dirty="0"/>
              <a:t> Vital flow Connecting Blood Donors and Blood Banks</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43942142"/>
              </p:ext>
            </p:extLst>
          </p:nvPr>
        </p:nvGraphicFramePr>
        <p:xfrm>
          <a:off x="720436" y="809336"/>
          <a:ext cx="16957965" cy="7299960"/>
        </p:xfrm>
        <a:graphic>
          <a:graphicData uri="http://schemas.openxmlformats.org/drawingml/2006/table">
            <a:tbl>
              <a:tblPr firstRow="1" bandRow="1">
                <a:tableStyleId>{5C22544A-7EE6-4342-B048-85BDC9FD1C3A}</a:tableStyleId>
              </a:tblPr>
              <a:tblGrid>
                <a:gridCol w="1253837">
                  <a:extLst>
                    <a:ext uri="{9D8B030D-6E8A-4147-A177-3AD203B41FA5}">
                      <a16:colId xmlns:a16="http://schemas.microsoft.com/office/drawing/2014/main" val="20000"/>
                    </a:ext>
                  </a:extLst>
                </a:gridCol>
                <a:gridCol w="2796510">
                  <a:extLst>
                    <a:ext uri="{9D8B030D-6E8A-4147-A177-3AD203B41FA5}">
                      <a16:colId xmlns:a16="http://schemas.microsoft.com/office/drawing/2014/main" val="20001"/>
                    </a:ext>
                  </a:extLst>
                </a:gridCol>
                <a:gridCol w="4810539">
                  <a:extLst>
                    <a:ext uri="{9D8B030D-6E8A-4147-A177-3AD203B41FA5}">
                      <a16:colId xmlns:a16="http://schemas.microsoft.com/office/drawing/2014/main" val="20002"/>
                    </a:ext>
                  </a:extLst>
                </a:gridCol>
                <a:gridCol w="3419061">
                  <a:extLst>
                    <a:ext uri="{9D8B030D-6E8A-4147-A177-3AD203B41FA5}">
                      <a16:colId xmlns:a16="http://schemas.microsoft.com/office/drawing/2014/main" val="20003"/>
                    </a:ext>
                  </a:extLst>
                </a:gridCol>
                <a:gridCol w="4678018">
                  <a:extLst>
                    <a:ext uri="{9D8B030D-6E8A-4147-A177-3AD203B41FA5}">
                      <a16:colId xmlns:a16="http://schemas.microsoft.com/office/drawing/2014/main" val="20004"/>
                    </a:ext>
                  </a:extLst>
                </a:gridCol>
              </a:tblGrid>
              <a:tr h="818396">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err="1"/>
                        <a:t>Sl.No</a:t>
                      </a:r>
                      <a:endParaRPr lang="en-IN" sz="2800"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Author’s Name</a:t>
                      </a:r>
                    </a:p>
                    <a:p>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Paper name and</a:t>
                      </a:r>
                      <a:r>
                        <a:rPr lang="en-IN" sz="2800" baseline="0" dirty="0"/>
                        <a:t> publication details</a:t>
                      </a:r>
                      <a:endParaRPr lang="en-IN" sz="2800" dirty="0"/>
                    </a:p>
                    <a:p>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Year </a:t>
                      </a:r>
                      <a:r>
                        <a:rPr lang="en-IN" sz="2800" baseline="0" dirty="0"/>
                        <a:t> of publication</a:t>
                      </a:r>
                      <a:endParaRPr lang="en-IN" sz="2800" dirty="0"/>
                    </a:p>
                    <a:p>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Main content of the paper</a:t>
                      </a:r>
                    </a:p>
                    <a:p>
                      <a:endParaRPr lang="en-IN" dirty="0"/>
                    </a:p>
                  </a:txBody>
                  <a:tcPr/>
                </a:tc>
                <a:extLst>
                  <a:ext uri="{0D108BD9-81ED-4DB2-BD59-A6C34878D82A}">
                    <a16:rowId xmlns:a16="http://schemas.microsoft.com/office/drawing/2014/main" val="10000"/>
                  </a:ext>
                </a:extLst>
              </a:tr>
              <a:tr h="818396">
                <a:tc>
                  <a:txBody>
                    <a:bodyPr/>
                    <a:lstStyle/>
                    <a:p>
                      <a:r>
                        <a:rPr lang="en-IN" dirty="0"/>
                        <a:t>5</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dirty="0"/>
                        <a:t>Mitesh </a:t>
                      </a:r>
                      <a:r>
                        <a:rPr lang="en-IN" dirty="0" err="1"/>
                        <a:t>Sarode</a:t>
                      </a:r>
                      <a:endParaRPr lang="en-IN" sz="27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dirty="0"/>
                        <a:t>“Intelligent Blood Management System,” IEEE Bombay Section Signature Conference (IBSSC)</a:t>
                      </a:r>
                      <a:endParaRPr lang="en-IN" sz="2700" dirty="0">
                        <a:latin typeface="Times New Roman" panose="02020603050405020304" pitchFamily="18" charset="0"/>
                        <a:cs typeface="Times New Roman" panose="02020603050405020304" pitchFamily="18" charset="0"/>
                      </a:endParaRPr>
                    </a:p>
                  </a:txBody>
                  <a:tcPr/>
                </a:tc>
                <a:tc>
                  <a:txBody>
                    <a:bodyPr/>
                    <a:lstStyle/>
                    <a:p>
                      <a:pPr algn="ctr"/>
                      <a:r>
                        <a:rPr lang="en-IN" sz="2700" dirty="0">
                          <a:latin typeface="Times New Roman" panose="02020603050405020304" pitchFamily="18" charset="0"/>
                          <a:cs typeface="Times New Roman" panose="02020603050405020304" pitchFamily="18" charset="0"/>
                        </a:rPr>
                        <a:t>2019</a:t>
                      </a:r>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dirty="0">
                          <a:latin typeface="Times New Roman" panose="02020603050405020304" pitchFamily="18" charset="0"/>
                          <a:cs typeface="Times New Roman" panose="02020603050405020304" pitchFamily="18" charset="0"/>
                        </a:rPr>
                        <a:t>Mitesh </a:t>
                      </a:r>
                      <a:r>
                        <a:rPr lang="en-US" sz="2700" dirty="0" err="1">
                          <a:latin typeface="Times New Roman" panose="02020603050405020304" pitchFamily="18" charset="0"/>
                          <a:cs typeface="Times New Roman" panose="02020603050405020304" pitchFamily="18" charset="0"/>
                        </a:rPr>
                        <a:t>Sarode</a:t>
                      </a:r>
                      <a:r>
                        <a:rPr lang="en-US" sz="2700" dirty="0">
                          <a:latin typeface="Times New Roman" panose="02020603050405020304" pitchFamily="18" charset="0"/>
                          <a:cs typeface="Times New Roman" panose="02020603050405020304" pitchFamily="18" charset="0"/>
                        </a:rPr>
                        <a:t> proposed an intelligent blood man-</a:t>
                      </a:r>
                      <a:r>
                        <a:rPr lang="en-US" sz="2700" dirty="0" err="1">
                          <a:latin typeface="Times New Roman" panose="02020603050405020304" pitchFamily="18" charset="0"/>
                          <a:cs typeface="Times New Roman" panose="02020603050405020304" pitchFamily="18" charset="0"/>
                        </a:rPr>
                        <a:t>agement</a:t>
                      </a:r>
                      <a:r>
                        <a:rPr lang="en-US" sz="2700" dirty="0">
                          <a:latin typeface="Times New Roman" panose="02020603050405020304" pitchFamily="18" charset="0"/>
                          <a:cs typeface="Times New Roman" panose="02020603050405020304" pitchFamily="18" charset="0"/>
                        </a:rPr>
                        <a:t> system for blood banks and hospitals, offering real-time analytics and color coding for simplified handling.</a:t>
                      </a:r>
                      <a:endParaRPr lang="en-IN" sz="2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818396">
                <a:tc>
                  <a:txBody>
                    <a:bodyPr/>
                    <a:lstStyle/>
                    <a:p>
                      <a:r>
                        <a:rPr lang="en-IN" dirty="0"/>
                        <a:t>6</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dirty="0" err="1"/>
                        <a:t>Yulius</a:t>
                      </a:r>
                      <a:r>
                        <a:rPr lang="en-IN" dirty="0"/>
                        <a:t> </a:t>
                      </a:r>
                      <a:r>
                        <a:rPr lang="en-IN" dirty="0" err="1"/>
                        <a:t>Harjoseputro</a:t>
                      </a:r>
                      <a:endParaRPr lang="en-IN" sz="2700" u="none" dirty="0">
                        <a:solidFill>
                          <a:schemeClr val="tx1"/>
                        </a:solidFill>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“Blood Transfusion Information System Design for Blood Transfusion </a:t>
                      </a:r>
                      <a:r>
                        <a:rPr lang="en-US" dirty="0" err="1"/>
                        <a:t>ServicesUnit</a:t>
                      </a:r>
                      <a:r>
                        <a:rPr lang="en-US" dirty="0"/>
                        <a:t>”, </a:t>
                      </a:r>
                      <a:r>
                        <a:rPr lang="en-US" dirty="0" err="1"/>
                        <a:t>Inte-rnational</a:t>
                      </a:r>
                      <a:r>
                        <a:rPr lang="en-US" dirty="0"/>
                        <a:t> Journal of Innovative Technology and Exploring Engineering (IJITEE)</a:t>
                      </a:r>
                      <a:endParaRPr lang="en-IN" sz="2700" dirty="0">
                        <a:latin typeface="Times New Roman" panose="02020603050405020304" pitchFamily="18" charset="0"/>
                        <a:cs typeface="Times New Roman" panose="02020603050405020304" pitchFamily="18" charset="0"/>
                      </a:endParaRPr>
                    </a:p>
                  </a:txBody>
                  <a:tcPr/>
                </a:tc>
                <a:tc>
                  <a:txBody>
                    <a:bodyPr/>
                    <a:lstStyle/>
                    <a:p>
                      <a:pPr algn="ctr"/>
                      <a:r>
                        <a:rPr lang="en-US" sz="2700" dirty="0">
                          <a:latin typeface="Times New Roman" panose="02020603050405020304" pitchFamily="18" charset="0"/>
                          <a:cs typeface="Times New Roman" panose="02020603050405020304" pitchFamily="18" charset="0"/>
                        </a:rPr>
                        <a:t>2018</a:t>
                      </a:r>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dirty="0">
                          <a:latin typeface="Times New Roman" panose="02020603050405020304" pitchFamily="18" charset="0"/>
                          <a:cs typeface="Times New Roman" panose="02020603050405020304" pitchFamily="18" charset="0"/>
                        </a:rPr>
                        <a:t>"Applying discrete event simulation, this research optimizes Al-Shifa Blood Bank's daily inventory, minimizing O+ blood units' outdating and shortages, enhancing cost-effectiveness and supply sustainability."</a:t>
                      </a:r>
                      <a:endParaRPr lang="en-IN" sz="2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7336-C774-61C7-D23D-B14D762C7E63}"/>
              </a:ext>
            </a:extLst>
          </p:cNvPr>
          <p:cNvSpPr>
            <a:spLocks noGrp="1"/>
          </p:cNvSpPr>
          <p:nvPr>
            <p:ph type="dt" sz="half" idx="10"/>
          </p:nvPr>
        </p:nvSpPr>
        <p:spPr/>
        <p:txBody>
          <a:bodyPr/>
          <a:lstStyle/>
          <a:p>
            <a:fld id="{84B1D917-16EA-4D69-8845-9832B0C2F6AA}" type="datetime4">
              <a:rPr lang="en-US" smtClean="0"/>
              <a:t>April 29, 2024</a:t>
            </a:fld>
            <a:endParaRPr lang="en-US"/>
          </a:p>
        </p:txBody>
      </p:sp>
      <p:sp>
        <p:nvSpPr>
          <p:cNvPr id="3" name="Footer Placeholder 2">
            <a:extLst>
              <a:ext uri="{FF2B5EF4-FFF2-40B4-BE49-F238E27FC236}">
                <a16:creationId xmlns:a16="http://schemas.microsoft.com/office/drawing/2014/main" id="{FA307C73-21E3-54B8-6AED-3E1471819A20}"/>
              </a:ext>
            </a:extLst>
          </p:cNvPr>
          <p:cNvSpPr>
            <a:spLocks noGrp="1"/>
          </p:cNvSpPr>
          <p:nvPr>
            <p:ph type="ftr" sz="quarter" idx="11"/>
          </p:nvPr>
        </p:nvSpPr>
        <p:spPr/>
        <p:txBody>
          <a:bodyPr/>
          <a:lstStyle/>
          <a:p>
            <a:r>
              <a:rPr lang="en-IN" dirty="0"/>
              <a:t>DEPARTMENT OF COMPUTER SCIENCE &amp; ENGINEERING   /</a:t>
            </a:r>
            <a:r>
              <a:rPr lang="en-US" sz="1400" dirty="0"/>
              <a:t> Vital flow Connecting Blood Donors and Blood Banks</a:t>
            </a:r>
            <a:endParaRPr lang="en-IN" dirty="0"/>
          </a:p>
        </p:txBody>
      </p:sp>
      <p:sp>
        <p:nvSpPr>
          <p:cNvPr id="4" name="Slide Number Placeholder 3">
            <a:extLst>
              <a:ext uri="{FF2B5EF4-FFF2-40B4-BE49-F238E27FC236}">
                <a16:creationId xmlns:a16="http://schemas.microsoft.com/office/drawing/2014/main" id="{77393C89-22E8-73BB-AFA3-7483D29637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5" name="Table 4">
            <a:extLst>
              <a:ext uri="{FF2B5EF4-FFF2-40B4-BE49-F238E27FC236}">
                <a16:creationId xmlns:a16="http://schemas.microsoft.com/office/drawing/2014/main" id="{8EBFC9BD-F4D2-3729-BDAF-11685E1EC83D}"/>
              </a:ext>
            </a:extLst>
          </p:cNvPr>
          <p:cNvGraphicFramePr>
            <a:graphicFrameLocks noGrp="1"/>
          </p:cNvGraphicFramePr>
          <p:nvPr>
            <p:extLst>
              <p:ext uri="{D42A27DB-BD31-4B8C-83A1-F6EECF244321}">
                <p14:modId xmlns:p14="http://schemas.microsoft.com/office/powerpoint/2010/main" val="1174221815"/>
              </p:ext>
            </p:extLst>
          </p:nvPr>
        </p:nvGraphicFramePr>
        <p:xfrm>
          <a:off x="1775790" y="522909"/>
          <a:ext cx="14497880" cy="8534400"/>
        </p:xfrm>
        <a:graphic>
          <a:graphicData uri="http://schemas.openxmlformats.org/drawingml/2006/table">
            <a:tbl>
              <a:tblPr firstRow="1" bandRow="1">
                <a:tableStyleId>{5C22544A-7EE6-4342-B048-85BDC9FD1C3A}</a:tableStyleId>
              </a:tblPr>
              <a:tblGrid>
                <a:gridCol w="1656523">
                  <a:extLst>
                    <a:ext uri="{9D8B030D-6E8A-4147-A177-3AD203B41FA5}">
                      <a16:colId xmlns:a16="http://schemas.microsoft.com/office/drawing/2014/main" val="3398513785"/>
                    </a:ext>
                  </a:extLst>
                </a:gridCol>
                <a:gridCol w="2981739">
                  <a:extLst>
                    <a:ext uri="{9D8B030D-6E8A-4147-A177-3AD203B41FA5}">
                      <a16:colId xmlns:a16="http://schemas.microsoft.com/office/drawing/2014/main" val="580338338"/>
                    </a:ext>
                  </a:extLst>
                </a:gridCol>
                <a:gridCol w="4121426">
                  <a:extLst>
                    <a:ext uri="{9D8B030D-6E8A-4147-A177-3AD203B41FA5}">
                      <a16:colId xmlns:a16="http://schemas.microsoft.com/office/drawing/2014/main" val="111084311"/>
                    </a:ext>
                  </a:extLst>
                </a:gridCol>
                <a:gridCol w="1855305">
                  <a:extLst>
                    <a:ext uri="{9D8B030D-6E8A-4147-A177-3AD203B41FA5}">
                      <a16:colId xmlns:a16="http://schemas.microsoft.com/office/drawing/2014/main" val="3410342017"/>
                    </a:ext>
                  </a:extLst>
                </a:gridCol>
                <a:gridCol w="3882887">
                  <a:extLst>
                    <a:ext uri="{9D8B030D-6E8A-4147-A177-3AD203B41FA5}">
                      <a16:colId xmlns:a16="http://schemas.microsoft.com/office/drawing/2014/main" val="253718085"/>
                    </a:ext>
                  </a:extLst>
                </a:gridCol>
              </a:tblGrid>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err="1"/>
                        <a:t>Sl.No</a:t>
                      </a:r>
                      <a:endParaRPr lang="en-IN" sz="2800" dirty="0"/>
                    </a:p>
                    <a:p>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a:t>Author’s Name</a:t>
                      </a:r>
                    </a:p>
                    <a:p>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a:t>Paper name and</a:t>
                      </a:r>
                      <a:r>
                        <a:rPr lang="en-IN" sz="2800" baseline="0" dirty="0"/>
                        <a:t> publication details</a:t>
                      </a:r>
                      <a:endParaRPr lang="en-IN" sz="2800"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a:t>Year </a:t>
                      </a:r>
                      <a:r>
                        <a:rPr lang="en-IN" sz="2800" baseline="0" dirty="0"/>
                        <a:t> of publication</a:t>
                      </a:r>
                      <a:endParaRPr lang="en-IN" sz="2800" dirty="0"/>
                    </a:p>
                    <a:p>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a:t>Main content of the paper</a:t>
                      </a:r>
                    </a:p>
                  </a:txBody>
                  <a:tcPr/>
                </a:tc>
                <a:extLst>
                  <a:ext uri="{0D108BD9-81ED-4DB2-BD59-A6C34878D82A}">
                    <a16:rowId xmlns:a16="http://schemas.microsoft.com/office/drawing/2014/main" val="2093850801"/>
                  </a:ext>
                </a:extLst>
              </a:tr>
              <a:tr h="370840">
                <a:tc>
                  <a:txBody>
                    <a:bodyPr/>
                    <a:lstStyle/>
                    <a:p>
                      <a:r>
                        <a:rPr lang="en-IN" dirty="0"/>
                        <a:t>5</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dirty="0" err="1"/>
                        <a:t>S.A.Alshahrani’s</a:t>
                      </a:r>
                      <a:endParaRPr lang="en-IN" sz="27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.“A Relational Database Man-</a:t>
                      </a:r>
                      <a:r>
                        <a:rPr lang="en-US" dirty="0" err="1"/>
                        <a:t>agement</a:t>
                      </a:r>
                      <a:r>
                        <a:rPr lang="en-US" dirty="0"/>
                        <a:t> System Approach for Data Integration in Manu-</a:t>
                      </a:r>
                      <a:r>
                        <a:rPr lang="en-US" dirty="0" err="1"/>
                        <a:t>facturing</a:t>
                      </a:r>
                      <a:r>
                        <a:rPr lang="en-US" dirty="0"/>
                        <a:t> Process”, IEEE Inter-national Conference on </a:t>
                      </a:r>
                      <a:r>
                        <a:rPr lang="en-US" dirty="0" err="1"/>
                        <a:t>Engi-neering</a:t>
                      </a:r>
                      <a:r>
                        <a:rPr lang="en-US" dirty="0"/>
                        <a:t>, Technology, and Innovation (ICE/ITMC)</a:t>
                      </a:r>
                      <a:endParaRPr lang="en-IN" sz="2700" dirty="0">
                        <a:latin typeface="Times New Roman" panose="02020603050405020304" pitchFamily="18" charset="0"/>
                        <a:cs typeface="Times New Roman" panose="02020603050405020304" pitchFamily="18" charset="0"/>
                      </a:endParaRPr>
                    </a:p>
                  </a:txBody>
                  <a:tcPr/>
                </a:tc>
                <a:tc>
                  <a:txBody>
                    <a:bodyPr/>
                    <a:lstStyle/>
                    <a:p>
                      <a:pPr algn="ctr"/>
                      <a:r>
                        <a:rPr lang="en-IN" sz="2700" dirty="0">
                          <a:latin typeface="Times New Roman" panose="02020603050405020304" pitchFamily="18" charset="0"/>
                          <a:cs typeface="Times New Roman" panose="02020603050405020304" pitchFamily="18" charset="0"/>
                        </a:rPr>
                        <a:t>2018</a:t>
                      </a:r>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dirty="0">
                          <a:latin typeface="Times New Roman" panose="02020603050405020304" pitchFamily="18" charset="0"/>
                          <a:cs typeface="Times New Roman" panose="02020603050405020304" pitchFamily="18" charset="0"/>
                        </a:rPr>
                        <a:t>S. A. </a:t>
                      </a:r>
                      <a:r>
                        <a:rPr lang="en-US" sz="2700" dirty="0" err="1">
                          <a:latin typeface="Times New Roman" panose="02020603050405020304" pitchFamily="18" charset="0"/>
                          <a:cs typeface="Times New Roman" panose="02020603050405020304" pitchFamily="18" charset="0"/>
                        </a:rPr>
                        <a:t>Alshahrani</a:t>
                      </a:r>
                      <a:r>
                        <a:rPr lang="en-US" sz="2700" dirty="0">
                          <a:latin typeface="Times New Roman" panose="02020603050405020304" pitchFamily="18" charset="0"/>
                          <a:cs typeface="Times New Roman" panose="02020603050405020304" pitchFamily="18" charset="0"/>
                        </a:rPr>
                        <a:t> proposed an efficient and secure blood bank management system, emphasizing the integration of efficiency and security.</a:t>
                      </a:r>
                      <a:endParaRPr lang="en-IN" sz="27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731567364"/>
                  </a:ext>
                </a:extLst>
              </a:tr>
              <a:tr h="370840">
                <a:tc>
                  <a:txBody>
                    <a:bodyPr/>
                    <a:lstStyle/>
                    <a:p>
                      <a:r>
                        <a:rPr lang="en-IN" dirty="0"/>
                        <a:t>6</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dirty="0"/>
                        <a:t>Lestari</a:t>
                      </a:r>
                      <a:endParaRPr lang="en-IN" sz="2700" u="none" dirty="0">
                        <a:solidFill>
                          <a:schemeClr val="tx1"/>
                        </a:solidFill>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dirty="0"/>
                        <a:t>“Intelligent Blood Management </a:t>
                      </a:r>
                      <a:r>
                        <a:rPr lang="en-IN" dirty="0" err="1"/>
                        <a:t>System”.IEEE</a:t>
                      </a:r>
                      <a:r>
                        <a:rPr lang="en-IN" dirty="0"/>
                        <a:t> Bombay Section Signature Conference (IBSSC)</a:t>
                      </a:r>
                      <a:endParaRPr lang="en-IN" sz="2700" dirty="0">
                        <a:latin typeface="Times New Roman" panose="02020603050405020304" pitchFamily="18" charset="0"/>
                        <a:cs typeface="Times New Roman" panose="02020603050405020304" pitchFamily="18" charset="0"/>
                      </a:endParaRPr>
                    </a:p>
                  </a:txBody>
                  <a:tcPr/>
                </a:tc>
                <a:tc>
                  <a:txBody>
                    <a:bodyPr/>
                    <a:lstStyle/>
                    <a:p>
                      <a:pPr algn="ctr"/>
                      <a:r>
                        <a:rPr lang="en-US" sz="2700" dirty="0">
                          <a:latin typeface="Times New Roman" panose="02020603050405020304" pitchFamily="18" charset="0"/>
                          <a:cs typeface="Times New Roman" panose="02020603050405020304" pitchFamily="18" charset="0"/>
                        </a:rPr>
                        <a:t>2019</a:t>
                      </a:r>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0" i="0" kern="1200" dirty="0">
                          <a:solidFill>
                            <a:schemeClr val="dk1"/>
                          </a:solidFill>
                          <a:effectLst/>
                          <a:latin typeface="+mn-lt"/>
                          <a:ea typeface="+mn-ea"/>
                          <a:cs typeface="+mn-cs"/>
                        </a:rPr>
                        <a:t>Blood components at the Blood Transfusion Unit to enhance health services in Indonesia, addressing </a:t>
                      </a:r>
                      <a:r>
                        <a:rPr lang="en-US" sz="2700" b="0" i="0" kern="1200" dirty="0" err="1">
                          <a:solidFill>
                            <a:schemeClr val="dk1"/>
                          </a:solidFill>
                          <a:effectLst/>
                          <a:latin typeface="+mn-lt"/>
                          <a:ea typeface="+mn-ea"/>
                          <a:cs typeface="+mn-cs"/>
                        </a:rPr>
                        <a:t>chal-lenges</a:t>
                      </a:r>
                      <a:r>
                        <a:rPr lang="en-US" sz="2700" b="0" i="0" kern="1200" dirty="0">
                          <a:solidFill>
                            <a:schemeClr val="dk1"/>
                          </a:solidFill>
                          <a:effectLst/>
                          <a:latin typeface="+mn-lt"/>
                          <a:ea typeface="+mn-ea"/>
                          <a:cs typeface="+mn-cs"/>
                        </a:rPr>
                        <a:t> in managing blood inventory through an information system model.</a:t>
                      </a:r>
                      <a:endParaRPr lang="en-IN" sz="2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1623012"/>
                  </a:ext>
                </a:extLst>
              </a:tr>
            </a:tbl>
          </a:graphicData>
        </a:graphic>
      </p:graphicFrame>
    </p:spTree>
    <p:extLst>
      <p:ext uri="{BB962C8B-B14F-4D97-AF65-F5344CB8AC3E}">
        <p14:creationId xmlns:p14="http://schemas.microsoft.com/office/powerpoint/2010/main" val="23026944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78</TotalTime>
  <Words>2735</Words>
  <Application>Microsoft Office PowerPoint</Application>
  <PresentationFormat>Custom</PresentationFormat>
  <Paragraphs>315</Paragraphs>
  <Slides>40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Times New Roman</vt:lpstr>
      <vt:lpstr>Calibri Light</vt:lpstr>
      <vt:lpstr>Arial</vt:lpstr>
      <vt:lpstr>Calibri</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Sai Deepak Reddy</cp:lastModifiedBy>
  <cp:revision>25</cp:revision>
  <dcterms:created xsi:type="dcterms:W3CDTF">2024-04-12T11:56:45Z</dcterms:created>
  <dcterms:modified xsi:type="dcterms:W3CDTF">2024-04-29T10:41:33Z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B6ED9B7EF4064E06A959ADD44F089808_12</vt:lpwstr>
  </property>
  <property fmtid="{D5CDD505-2E9C-101B-9397-08002B2CF9AE}" pid="3" name="KSOProductBuildVer">
    <vt:lpwstr>1033-12.2.0.13489</vt:lpwstr>
  </property>
</Properties>
</file>