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86"/>
  </p:normalViewPr>
  <p:slideViewPr>
    <p:cSldViewPr snapToGrid="0">
      <p:cViewPr varScale="1">
        <p:scale>
          <a:sx n="59" d="100"/>
          <a:sy n="59" d="100"/>
        </p:scale>
        <p:origin x="8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1A2620-CD74-4B4D-B20B-AB5F597F4C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3291D6-7602-489D-B60B-878A212E0B80}">
      <dgm:prSet/>
      <dgm:spPr/>
      <dgm:t>
        <a:bodyPr/>
        <a:lstStyle/>
        <a:p>
          <a:pPr>
            <a:lnSpc>
              <a:spcPct val="100000"/>
            </a:lnSpc>
          </a:pPr>
          <a:r>
            <a:rPr lang="en-US" dirty="0"/>
            <a:t>In this project, we applied three machine learning models — </a:t>
          </a:r>
          <a:r>
            <a:rPr lang="en-US" b="1" dirty="0"/>
            <a:t>Random Forest</a:t>
          </a:r>
          <a:r>
            <a:rPr lang="en-US" dirty="0"/>
            <a:t>, </a:t>
          </a:r>
          <a:r>
            <a:rPr lang="en-US" b="1" dirty="0" err="1"/>
            <a:t>XGBoost</a:t>
          </a:r>
          <a:r>
            <a:rPr lang="en-US" dirty="0"/>
            <a:t>, and </a:t>
          </a:r>
          <a:r>
            <a:rPr lang="en-US" b="1" dirty="0"/>
            <a:t>K-Nearest Neighbors (KNN)</a:t>
          </a:r>
          <a:r>
            <a:rPr lang="en-US" dirty="0"/>
            <a:t> — to classify crime categories based on NYPD data.</a:t>
          </a:r>
          <a:br>
            <a:rPr lang="en-US" dirty="0"/>
          </a:br>
          <a:r>
            <a:rPr lang="en-US" dirty="0"/>
            <a:t>After evaluating each model using accuracy, precision, recall, and F1-score, </a:t>
          </a:r>
          <a:r>
            <a:rPr lang="en-US" b="1" dirty="0" err="1"/>
            <a:t>XGBoost</a:t>
          </a:r>
          <a:r>
            <a:rPr lang="en-US" b="1" dirty="0"/>
            <a:t> emerged as the best performer</a:t>
          </a:r>
          <a:r>
            <a:rPr lang="en-US" dirty="0"/>
            <a:t> with an accuracy of </a:t>
          </a:r>
          <a:r>
            <a:rPr lang="en-US" b="1" dirty="0"/>
            <a:t>98.21%</a:t>
          </a:r>
          <a:r>
            <a:rPr lang="en-US" dirty="0"/>
            <a:t>.</a:t>
          </a:r>
        </a:p>
      </dgm:t>
    </dgm:pt>
    <dgm:pt modelId="{0826C964-6A1E-4E12-88E5-4FD76E023DC8}" type="parTrans" cxnId="{848C3927-087B-417E-828A-24B7BA0004AB}">
      <dgm:prSet/>
      <dgm:spPr/>
      <dgm:t>
        <a:bodyPr/>
        <a:lstStyle/>
        <a:p>
          <a:endParaRPr lang="en-US"/>
        </a:p>
      </dgm:t>
    </dgm:pt>
    <dgm:pt modelId="{32051A4C-277E-4D4D-93F6-B5D16A54CD7D}" type="sibTrans" cxnId="{848C3927-087B-417E-828A-24B7BA0004AB}">
      <dgm:prSet/>
      <dgm:spPr/>
      <dgm:t>
        <a:bodyPr/>
        <a:lstStyle/>
        <a:p>
          <a:endParaRPr lang="en-US"/>
        </a:p>
      </dgm:t>
    </dgm:pt>
    <dgm:pt modelId="{58DA5F3A-38D9-437E-BB02-8287E6997E00}">
      <dgm:prSet/>
      <dgm:spPr/>
      <dgm:t>
        <a:bodyPr/>
        <a:lstStyle/>
        <a:p>
          <a:pPr>
            <a:lnSpc>
              <a:spcPct val="100000"/>
            </a:lnSpc>
          </a:pPr>
          <a:r>
            <a:rPr lang="en-US" dirty="0"/>
            <a:t>This high performance is due to </a:t>
          </a:r>
          <a:r>
            <a:rPr lang="en-US" dirty="0" err="1"/>
            <a:t>XGBoost’s</a:t>
          </a:r>
          <a:r>
            <a:rPr lang="en-US" dirty="0"/>
            <a:t> ability to handle complex patterns and optimize classification through boosting techniques.</a:t>
          </a:r>
        </a:p>
      </dgm:t>
    </dgm:pt>
    <dgm:pt modelId="{97C72980-17B2-42AC-AE4E-512AF6FA013F}" type="parTrans" cxnId="{7FE37227-5F69-4FDF-82D6-21ED70D4048E}">
      <dgm:prSet/>
      <dgm:spPr/>
      <dgm:t>
        <a:bodyPr/>
        <a:lstStyle/>
        <a:p>
          <a:endParaRPr lang="en-US"/>
        </a:p>
      </dgm:t>
    </dgm:pt>
    <dgm:pt modelId="{D66135DF-8DC5-4175-8C94-F881432B8F20}" type="sibTrans" cxnId="{7FE37227-5F69-4FDF-82D6-21ED70D4048E}">
      <dgm:prSet/>
      <dgm:spPr/>
      <dgm:t>
        <a:bodyPr/>
        <a:lstStyle/>
        <a:p>
          <a:endParaRPr lang="en-US"/>
        </a:p>
      </dgm:t>
    </dgm:pt>
    <dgm:pt modelId="{8198E1B1-43FC-4812-9DCC-EF13E9256AEC}" type="pres">
      <dgm:prSet presAssocID="{601A2620-CD74-4B4D-B20B-AB5F597F4C85}" presName="root" presStyleCnt="0">
        <dgm:presLayoutVars>
          <dgm:dir/>
          <dgm:resizeHandles val="exact"/>
        </dgm:presLayoutVars>
      </dgm:prSet>
      <dgm:spPr/>
    </dgm:pt>
    <dgm:pt modelId="{3D0EF973-26E8-44F1-BB5A-A52834166A0E}" type="pres">
      <dgm:prSet presAssocID="{C53291D6-7602-489D-B60B-878A212E0B80}" presName="compNode" presStyleCnt="0"/>
      <dgm:spPr/>
    </dgm:pt>
    <dgm:pt modelId="{EF8E8769-78A4-4DFE-9844-278CD0C006BE}" type="pres">
      <dgm:prSet presAssocID="{C53291D6-7602-489D-B60B-878A212E0B80}" presName="bgRect" presStyleLbl="bgShp" presStyleIdx="0" presStyleCnt="2" custScaleY="155463"/>
      <dgm:spPr/>
    </dgm:pt>
    <dgm:pt modelId="{8F8B3896-2786-4411-AE9D-7748FD4BD254}" type="pres">
      <dgm:prSet presAssocID="{C53291D6-7602-489D-B60B-878A212E0B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D30A75E5-D9B9-47BC-B097-287DBEFDB807}" type="pres">
      <dgm:prSet presAssocID="{C53291D6-7602-489D-B60B-878A212E0B80}" presName="spaceRect" presStyleCnt="0"/>
      <dgm:spPr/>
    </dgm:pt>
    <dgm:pt modelId="{8D6CF8CA-2EFE-4088-A2F8-BEACF8371163}" type="pres">
      <dgm:prSet presAssocID="{C53291D6-7602-489D-B60B-878A212E0B80}" presName="parTx" presStyleLbl="revTx" presStyleIdx="0" presStyleCnt="2" custScaleY="173734">
        <dgm:presLayoutVars>
          <dgm:chMax val="0"/>
          <dgm:chPref val="0"/>
        </dgm:presLayoutVars>
      </dgm:prSet>
      <dgm:spPr/>
    </dgm:pt>
    <dgm:pt modelId="{F843972D-0FB2-4358-9D7E-5FCB89B74A1C}" type="pres">
      <dgm:prSet presAssocID="{32051A4C-277E-4D4D-93F6-B5D16A54CD7D}" presName="sibTrans" presStyleCnt="0"/>
      <dgm:spPr/>
    </dgm:pt>
    <dgm:pt modelId="{FB6514E2-1B80-470E-92B9-058E3183061C}" type="pres">
      <dgm:prSet presAssocID="{58DA5F3A-38D9-437E-BB02-8287E6997E00}" presName="compNode" presStyleCnt="0"/>
      <dgm:spPr/>
    </dgm:pt>
    <dgm:pt modelId="{32102F6F-DA87-4745-863C-D2176C934671}" type="pres">
      <dgm:prSet presAssocID="{58DA5F3A-38D9-437E-BB02-8287E6997E00}" presName="bgRect" presStyleLbl="bgShp" presStyleIdx="1" presStyleCnt="2" custScaleY="177408"/>
      <dgm:spPr/>
    </dgm:pt>
    <dgm:pt modelId="{054E17AC-B128-4DBE-89EC-46D2606C89B6}" type="pres">
      <dgm:prSet presAssocID="{58DA5F3A-38D9-437E-BB02-8287E6997E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2E7387BE-D780-4E4B-AA7A-DEB075702761}" type="pres">
      <dgm:prSet presAssocID="{58DA5F3A-38D9-437E-BB02-8287E6997E00}" presName="spaceRect" presStyleCnt="0"/>
      <dgm:spPr/>
    </dgm:pt>
    <dgm:pt modelId="{C1760E42-9943-4427-A0BE-A36A197DF8C2}" type="pres">
      <dgm:prSet presAssocID="{58DA5F3A-38D9-437E-BB02-8287E6997E00}" presName="parTx" presStyleLbl="revTx" presStyleIdx="1" presStyleCnt="2">
        <dgm:presLayoutVars>
          <dgm:chMax val="0"/>
          <dgm:chPref val="0"/>
        </dgm:presLayoutVars>
      </dgm:prSet>
      <dgm:spPr/>
    </dgm:pt>
  </dgm:ptLst>
  <dgm:cxnLst>
    <dgm:cxn modelId="{848C3927-087B-417E-828A-24B7BA0004AB}" srcId="{601A2620-CD74-4B4D-B20B-AB5F597F4C85}" destId="{C53291D6-7602-489D-B60B-878A212E0B80}" srcOrd="0" destOrd="0" parTransId="{0826C964-6A1E-4E12-88E5-4FD76E023DC8}" sibTransId="{32051A4C-277E-4D4D-93F6-B5D16A54CD7D}"/>
    <dgm:cxn modelId="{7FE37227-5F69-4FDF-82D6-21ED70D4048E}" srcId="{601A2620-CD74-4B4D-B20B-AB5F597F4C85}" destId="{58DA5F3A-38D9-437E-BB02-8287E6997E00}" srcOrd="1" destOrd="0" parTransId="{97C72980-17B2-42AC-AE4E-512AF6FA013F}" sibTransId="{D66135DF-8DC5-4175-8C94-F881432B8F20}"/>
    <dgm:cxn modelId="{BBE5C357-63F7-4CE2-9B2B-CBB533861FCA}" type="presOf" srcId="{58DA5F3A-38D9-437E-BB02-8287E6997E00}" destId="{C1760E42-9943-4427-A0BE-A36A197DF8C2}" srcOrd="0" destOrd="0" presId="urn:microsoft.com/office/officeart/2018/2/layout/IconVerticalSolidList"/>
    <dgm:cxn modelId="{CC2B5093-8F84-4F75-942D-8761EA752E6E}" type="presOf" srcId="{601A2620-CD74-4B4D-B20B-AB5F597F4C85}" destId="{8198E1B1-43FC-4812-9DCC-EF13E9256AEC}" srcOrd="0" destOrd="0" presId="urn:microsoft.com/office/officeart/2018/2/layout/IconVerticalSolidList"/>
    <dgm:cxn modelId="{A36F44EC-4373-41FD-B6B8-70522144C065}" type="presOf" srcId="{C53291D6-7602-489D-B60B-878A212E0B80}" destId="{8D6CF8CA-2EFE-4088-A2F8-BEACF8371163}" srcOrd="0" destOrd="0" presId="urn:microsoft.com/office/officeart/2018/2/layout/IconVerticalSolidList"/>
    <dgm:cxn modelId="{4497DAA3-FBBE-495C-9ACC-01CB3C50C285}" type="presParOf" srcId="{8198E1B1-43FC-4812-9DCC-EF13E9256AEC}" destId="{3D0EF973-26E8-44F1-BB5A-A52834166A0E}" srcOrd="0" destOrd="0" presId="urn:microsoft.com/office/officeart/2018/2/layout/IconVerticalSolidList"/>
    <dgm:cxn modelId="{988BE02B-55E9-4252-8F60-24520A3C26E2}" type="presParOf" srcId="{3D0EF973-26E8-44F1-BB5A-A52834166A0E}" destId="{EF8E8769-78A4-4DFE-9844-278CD0C006BE}" srcOrd="0" destOrd="0" presId="urn:microsoft.com/office/officeart/2018/2/layout/IconVerticalSolidList"/>
    <dgm:cxn modelId="{124FC369-68F8-4388-A0CF-9439127CC537}" type="presParOf" srcId="{3D0EF973-26E8-44F1-BB5A-A52834166A0E}" destId="{8F8B3896-2786-4411-AE9D-7748FD4BD254}" srcOrd="1" destOrd="0" presId="urn:microsoft.com/office/officeart/2018/2/layout/IconVerticalSolidList"/>
    <dgm:cxn modelId="{E07CD226-3B85-4424-867E-AADD626D2E69}" type="presParOf" srcId="{3D0EF973-26E8-44F1-BB5A-A52834166A0E}" destId="{D30A75E5-D9B9-47BC-B097-287DBEFDB807}" srcOrd="2" destOrd="0" presId="urn:microsoft.com/office/officeart/2018/2/layout/IconVerticalSolidList"/>
    <dgm:cxn modelId="{CC4C075A-BE5A-465B-9463-83D447E3A3D1}" type="presParOf" srcId="{3D0EF973-26E8-44F1-BB5A-A52834166A0E}" destId="{8D6CF8CA-2EFE-4088-A2F8-BEACF8371163}" srcOrd="3" destOrd="0" presId="urn:microsoft.com/office/officeart/2018/2/layout/IconVerticalSolidList"/>
    <dgm:cxn modelId="{3224DC7C-6D67-4A60-A642-A05E264F5055}" type="presParOf" srcId="{8198E1B1-43FC-4812-9DCC-EF13E9256AEC}" destId="{F843972D-0FB2-4358-9D7E-5FCB89B74A1C}" srcOrd="1" destOrd="0" presId="urn:microsoft.com/office/officeart/2018/2/layout/IconVerticalSolidList"/>
    <dgm:cxn modelId="{093F067B-EE7E-490B-AD2B-B8640470C34E}" type="presParOf" srcId="{8198E1B1-43FC-4812-9DCC-EF13E9256AEC}" destId="{FB6514E2-1B80-470E-92B9-058E3183061C}" srcOrd="2" destOrd="0" presId="urn:microsoft.com/office/officeart/2018/2/layout/IconVerticalSolidList"/>
    <dgm:cxn modelId="{62E94BA2-F3F0-4DEE-83C4-B6625EB4AC72}" type="presParOf" srcId="{FB6514E2-1B80-470E-92B9-058E3183061C}" destId="{32102F6F-DA87-4745-863C-D2176C934671}" srcOrd="0" destOrd="0" presId="urn:microsoft.com/office/officeart/2018/2/layout/IconVerticalSolidList"/>
    <dgm:cxn modelId="{8D0C1AC2-1BD3-4ADD-83EB-8B723747EB8E}" type="presParOf" srcId="{FB6514E2-1B80-470E-92B9-058E3183061C}" destId="{054E17AC-B128-4DBE-89EC-46D2606C89B6}" srcOrd="1" destOrd="0" presId="urn:microsoft.com/office/officeart/2018/2/layout/IconVerticalSolidList"/>
    <dgm:cxn modelId="{BC5CEC16-6DC6-4823-B23A-4736006EF422}" type="presParOf" srcId="{FB6514E2-1B80-470E-92B9-058E3183061C}" destId="{2E7387BE-D780-4E4B-AA7A-DEB075702761}" srcOrd="2" destOrd="0" presId="urn:microsoft.com/office/officeart/2018/2/layout/IconVerticalSolidList"/>
    <dgm:cxn modelId="{EA05B156-67FE-4AC8-B2B6-DAF9F7168431}" type="presParOf" srcId="{FB6514E2-1B80-470E-92B9-058E3183061C}" destId="{C1760E42-9943-4427-A0BE-A36A197DF8C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480D7-32E6-4C09-A799-7C198DD90093}" type="doc">
      <dgm:prSet loTypeId="urn:microsoft.com/office/officeart/2005/8/layout/vProcess5" loCatId="process" qsTypeId="urn:microsoft.com/office/officeart/2005/8/quickstyle/simple2" qsCatId="simple" csTypeId="urn:microsoft.com/office/officeart/2005/8/colors/colorful1" csCatId="colorful"/>
      <dgm:spPr/>
      <dgm:t>
        <a:bodyPr/>
        <a:lstStyle/>
        <a:p>
          <a:endParaRPr lang="en-US"/>
        </a:p>
      </dgm:t>
    </dgm:pt>
    <dgm:pt modelId="{EFDD80EA-804E-4D35-AA31-A99295978114}">
      <dgm:prSet/>
      <dgm:spPr/>
      <dgm:t>
        <a:bodyPr/>
        <a:lstStyle/>
        <a:p>
          <a:r>
            <a:rPr lang="en-US"/>
            <a:t>We analyzed NYPD crime data to uncover trends in offense types and time patterns, with 2018 showing the highest crime rate. The most common crimes in the dataset are </a:t>
          </a:r>
          <a:r>
            <a:rPr lang="en-US" b="1"/>
            <a:t>Grand Larceny</a:t>
          </a:r>
          <a:r>
            <a:rPr lang="en-US"/>
            <a:t>, </a:t>
          </a:r>
          <a:r>
            <a:rPr lang="en-US" b="1"/>
            <a:t>Felony Assault</a:t>
          </a:r>
          <a:r>
            <a:rPr lang="en-US"/>
            <a:t>, </a:t>
          </a:r>
          <a:r>
            <a:rPr lang="en-US" b="1"/>
            <a:t>Petit Larceny</a:t>
          </a:r>
          <a:r>
            <a:rPr lang="en-US"/>
            <a:t>, </a:t>
          </a:r>
          <a:r>
            <a:rPr lang="en-US" b="1"/>
            <a:t>Robbery</a:t>
          </a:r>
          <a:r>
            <a:rPr lang="en-US"/>
            <a:t>, and </a:t>
          </a:r>
          <a:r>
            <a:rPr lang="en-US" b="1"/>
            <a:t>Burglary</a:t>
          </a:r>
          <a:r>
            <a:rPr lang="en-US"/>
            <a:t>, with </a:t>
          </a:r>
          <a:r>
            <a:rPr lang="en-US" b="1"/>
            <a:t>Grand Larceny</a:t>
          </a:r>
          <a:r>
            <a:rPr lang="en-US"/>
            <a:t> being the most frequent. These highlight major focus areas for crime prevention.</a:t>
          </a:r>
        </a:p>
      </dgm:t>
    </dgm:pt>
    <dgm:pt modelId="{1C37F105-3797-42F5-93A8-98EEC46824FD}" type="parTrans" cxnId="{36AD411C-5989-494E-B3AA-B780000BDFC6}">
      <dgm:prSet/>
      <dgm:spPr/>
      <dgm:t>
        <a:bodyPr/>
        <a:lstStyle/>
        <a:p>
          <a:endParaRPr lang="en-US"/>
        </a:p>
      </dgm:t>
    </dgm:pt>
    <dgm:pt modelId="{14F34C4F-A9EE-437C-859F-F0DD18443FE6}" type="sibTrans" cxnId="{36AD411C-5989-494E-B3AA-B780000BDFC6}">
      <dgm:prSet/>
      <dgm:spPr/>
      <dgm:t>
        <a:bodyPr/>
        <a:lstStyle/>
        <a:p>
          <a:endParaRPr lang="en-US"/>
        </a:p>
      </dgm:t>
    </dgm:pt>
    <dgm:pt modelId="{72324644-3E01-4DED-ABC6-48CF5C8306BB}">
      <dgm:prSet/>
      <dgm:spPr/>
      <dgm:t>
        <a:bodyPr/>
        <a:lstStyle/>
        <a:p>
          <a:r>
            <a:rPr lang="en-US"/>
            <a:t>Using machine learning models — </a:t>
          </a:r>
          <a:r>
            <a:rPr lang="en-US" b="1"/>
            <a:t>KNN, Random Forest, and XGBoost</a:t>
          </a:r>
          <a:r>
            <a:rPr lang="en-US"/>
            <a:t> — we classified crimes effectively.</a:t>
          </a:r>
          <a:br>
            <a:rPr lang="en-US"/>
          </a:br>
          <a:r>
            <a:rPr lang="en-US" b="1"/>
            <a:t>XGBoost performed best</a:t>
          </a:r>
          <a:r>
            <a:rPr lang="en-US"/>
            <a:t> with </a:t>
          </a:r>
          <a:r>
            <a:rPr lang="en-US" b="1"/>
            <a:t>98.21% accuracy</a:t>
          </a:r>
          <a:r>
            <a:rPr lang="en-US"/>
            <a:t>, making it ideal for predicting crime categories and aiding public safety planning.</a:t>
          </a:r>
        </a:p>
      </dgm:t>
    </dgm:pt>
    <dgm:pt modelId="{3EE68248-B659-439C-B9FF-65ECA0A053D7}" type="parTrans" cxnId="{9B1EC3D4-AC64-44F8-8CAC-E16A65879869}">
      <dgm:prSet/>
      <dgm:spPr/>
      <dgm:t>
        <a:bodyPr/>
        <a:lstStyle/>
        <a:p>
          <a:endParaRPr lang="en-US"/>
        </a:p>
      </dgm:t>
    </dgm:pt>
    <dgm:pt modelId="{76740F24-4E7D-45D9-949B-04A3FBAF1CFA}" type="sibTrans" cxnId="{9B1EC3D4-AC64-44F8-8CAC-E16A65879869}">
      <dgm:prSet/>
      <dgm:spPr/>
      <dgm:t>
        <a:bodyPr/>
        <a:lstStyle/>
        <a:p>
          <a:endParaRPr lang="en-US"/>
        </a:p>
      </dgm:t>
    </dgm:pt>
    <dgm:pt modelId="{1328F183-3E07-6943-A67D-436C7D837384}" type="pres">
      <dgm:prSet presAssocID="{014480D7-32E6-4C09-A799-7C198DD90093}" presName="outerComposite" presStyleCnt="0">
        <dgm:presLayoutVars>
          <dgm:chMax val="5"/>
          <dgm:dir/>
          <dgm:resizeHandles val="exact"/>
        </dgm:presLayoutVars>
      </dgm:prSet>
      <dgm:spPr/>
    </dgm:pt>
    <dgm:pt modelId="{19C8B2A9-369A-CC4D-9D25-DFAC63154AB9}" type="pres">
      <dgm:prSet presAssocID="{014480D7-32E6-4C09-A799-7C198DD90093}" presName="dummyMaxCanvas" presStyleCnt="0">
        <dgm:presLayoutVars/>
      </dgm:prSet>
      <dgm:spPr/>
    </dgm:pt>
    <dgm:pt modelId="{54A079F9-13D8-524F-B4B0-4F132BEB3291}" type="pres">
      <dgm:prSet presAssocID="{014480D7-32E6-4C09-A799-7C198DD90093}" presName="TwoNodes_1" presStyleLbl="node1" presStyleIdx="0" presStyleCnt="2">
        <dgm:presLayoutVars>
          <dgm:bulletEnabled val="1"/>
        </dgm:presLayoutVars>
      </dgm:prSet>
      <dgm:spPr/>
    </dgm:pt>
    <dgm:pt modelId="{2BB0D9F0-B80A-D749-A0C0-78DA80D529BB}" type="pres">
      <dgm:prSet presAssocID="{014480D7-32E6-4C09-A799-7C198DD90093}" presName="TwoNodes_2" presStyleLbl="node1" presStyleIdx="1" presStyleCnt="2">
        <dgm:presLayoutVars>
          <dgm:bulletEnabled val="1"/>
        </dgm:presLayoutVars>
      </dgm:prSet>
      <dgm:spPr/>
    </dgm:pt>
    <dgm:pt modelId="{7238C3D8-C476-CD43-BEC6-687D2A5B7A13}" type="pres">
      <dgm:prSet presAssocID="{014480D7-32E6-4C09-A799-7C198DD90093}" presName="TwoConn_1-2" presStyleLbl="fgAccFollowNode1" presStyleIdx="0" presStyleCnt="1">
        <dgm:presLayoutVars>
          <dgm:bulletEnabled val="1"/>
        </dgm:presLayoutVars>
      </dgm:prSet>
      <dgm:spPr/>
    </dgm:pt>
    <dgm:pt modelId="{7BAD3FD0-C9C9-F941-8AB3-96DF2C40E3D7}" type="pres">
      <dgm:prSet presAssocID="{014480D7-32E6-4C09-A799-7C198DD90093}" presName="TwoNodes_1_text" presStyleLbl="node1" presStyleIdx="1" presStyleCnt="2">
        <dgm:presLayoutVars>
          <dgm:bulletEnabled val="1"/>
        </dgm:presLayoutVars>
      </dgm:prSet>
      <dgm:spPr/>
    </dgm:pt>
    <dgm:pt modelId="{0E530B03-F2AA-D749-B747-D3EABBF015FE}" type="pres">
      <dgm:prSet presAssocID="{014480D7-32E6-4C09-A799-7C198DD90093}" presName="TwoNodes_2_text" presStyleLbl="node1" presStyleIdx="1" presStyleCnt="2">
        <dgm:presLayoutVars>
          <dgm:bulletEnabled val="1"/>
        </dgm:presLayoutVars>
      </dgm:prSet>
      <dgm:spPr/>
    </dgm:pt>
  </dgm:ptLst>
  <dgm:cxnLst>
    <dgm:cxn modelId="{BDDE3112-D3E1-8B49-AEC1-31AD71D195E2}" type="presOf" srcId="{72324644-3E01-4DED-ABC6-48CF5C8306BB}" destId="{0E530B03-F2AA-D749-B747-D3EABBF015FE}" srcOrd="1" destOrd="0" presId="urn:microsoft.com/office/officeart/2005/8/layout/vProcess5"/>
    <dgm:cxn modelId="{36AD411C-5989-494E-B3AA-B780000BDFC6}" srcId="{014480D7-32E6-4C09-A799-7C198DD90093}" destId="{EFDD80EA-804E-4D35-AA31-A99295978114}" srcOrd="0" destOrd="0" parTransId="{1C37F105-3797-42F5-93A8-98EEC46824FD}" sibTransId="{14F34C4F-A9EE-437C-859F-F0DD18443FE6}"/>
    <dgm:cxn modelId="{8BC76F3D-231F-7746-BA85-075D46FC23C7}" type="presOf" srcId="{EFDD80EA-804E-4D35-AA31-A99295978114}" destId="{7BAD3FD0-C9C9-F941-8AB3-96DF2C40E3D7}" srcOrd="1" destOrd="0" presId="urn:microsoft.com/office/officeart/2005/8/layout/vProcess5"/>
    <dgm:cxn modelId="{570F1F5B-CCB2-0149-AAF0-71080C3E7A95}" type="presOf" srcId="{14F34C4F-A9EE-437C-859F-F0DD18443FE6}" destId="{7238C3D8-C476-CD43-BEC6-687D2A5B7A13}" srcOrd="0" destOrd="0" presId="urn:microsoft.com/office/officeart/2005/8/layout/vProcess5"/>
    <dgm:cxn modelId="{DA0AD268-D9F2-4642-A192-A76CC61F0CBD}" type="presOf" srcId="{EFDD80EA-804E-4D35-AA31-A99295978114}" destId="{54A079F9-13D8-524F-B4B0-4F132BEB3291}" srcOrd="0" destOrd="0" presId="urn:microsoft.com/office/officeart/2005/8/layout/vProcess5"/>
    <dgm:cxn modelId="{04048FC5-1E43-324E-9519-01AC67527C9E}" type="presOf" srcId="{014480D7-32E6-4C09-A799-7C198DD90093}" destId="{1328F183-3E07-6943-A67D-436C7D837384}" srcOrd="0" destOrd="0" presId="urn:microsoft.com/office/officeart/2005/8/layout/vProcess5"/>
    <dgm:cxn modelId="{AC4DEED1-CA6F-CC4A-9550-0EF1A9B7C72E}" type="presOf" srcId="{72324644-3E01-4DED-ABC6-48CF5C8306BB}" destId="{2BB0D9F0-B80A-D749-A0C0-78DA80D529BB}" srcOrd="0" destOrd="0" presId="urn:microsoft.com/office/officeart/2005/8/layout/vProcess5"/>
    <dgm:cxn modelId="{9B1EC3D4-AC64-44F8-8CAC-E16A65879869}" srcId="{014480D7-32E6-4C09-A799-7C198DD90093}" destId="{72324644-3E01-4DED-ABC6-48CF5C8306BB}" srcOrd="1" destOrd="0" parTransId="{3EE68248-B659-439C-B9FF-65ECA0A053D7}" sibTransId="{76740F24-4E7D-45D9-949B-04A3FBAF1CFA}"/>
    <dgm:cxn modelId="{0C13EBF9-E40D-754B-BADC-4C863DC53BBD}" type="presParOf" srcId="{1328F183-3E07-6943-A67D-436C7D837384}" destId="{19C8B2A9-369A-CC4D-9D25-DFAC63154AB9}" srcOrd="0" destOrd="0" presId="urn:microsoft.com/office/officeart/2005/8/layout/vProcess5"/>
    <dgm:cxn modelId="{CEB0E305-C121-4D46-B74B-6202DA38B919}" type="presParOf" srcId="{1328F183-3E07-6943-A67D-436C7D837384}" destId="{54A079F9-13D8-524F-B4B0-4F132BEB3291}" srcOrd="1" destOrd="0" presId="urn:microsoft.com/office/officeart/2005/8/layout/vProcess5"/>
    <dgm:cxn modelId="{4DB38E0C-3FB3-BB45-A79D-4957329B43A1}" type="presParOf" srcId="{1328F183-3E07-6943-A67D-436C7D837384}" destId="{2BB0D9F0-B80A-D749-A0C0-78DA80D529BB}" srcOrd="2" destOrd="0" presId="urn:microsoft.com/office/officeart/2005/8/layout/vProcess5"/>
    <dgm:cxn modelId="{66329A00-8E1D-854A-8263-60F2531EB029}" type="presParOf" srcId="{1328F183-3E07-6943-A67D-436C7D837384}" destId="{7238C3D8-C476-CD43-BEC6-687D2A5B7A13}" srcOrd="3" destOrd="0" presId="urn:microsoft.com/office/officeart/2005/8/layout/vProcess5"/>
    <dgm:cxn modelId="{B9556554-1EB4-1B42-BDBA-ED9B86D031B9}" type="presParOf" srcId="{1328F183-3E07-6943-A67D-436C7D837384}" destId="{7BAD3FD0-C9C9-F941-8AB3-96DF2C40E3D7}" srcOrd="4" destOrd="0" presId="urn:microsoft.com/office/officeart/2005/8/layout/vProcess5"/>
    <dgm:cxn modelId="{6E313711-E54B-0942-BE63-DC677EC28CA2}" type="presParOf" srcId="{1328F183-3E07-6943-A67D-436C7D837384}" destId="{0E530B03-F2AA-D749-B747-D3EABBF015F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E8769-78A4-4DFE-9844-278CD0C006BE}">
      <dsp:nvSpPr>
        <dsp:cNvPr id="0" name=""/>
        <dsp:cNvSpPr/>
      </dsp:nvSpPr>
      <dsp:spPr>
        <a:xfrm>
          <a:off x="0" y="102910"/>
          <a:ext cx="10945037" cy="1733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8B3896-2786-4411-AE9D-7748FD4BD254}">
      <dsp:nvSpPr>
        <dsp:cNvPr id="0" name=""/>
        <dsp:cNvSpPr/>
      </dsp:nvSpPr>
      <dsp:spPr>
        <a:xfrm>
          <a:off x="337251" y="662932"/>
          <a:ext cx="613184" cy="613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6CF8CA-2EFE-4088-A2F8-BEACF8371163}">
      <dsp:nvSpPr>
        <dsp:cNvPr id="0" name=""/>
        <dsp:cNvSpPr/>
      </dsp:nvSpPr>
      <dsp:spPr>
        <a:xfrm>
          <a:off x="1287688" y="1060"/>
          <a:ext cx="9657348" cy="1936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92" tIns="117992" rIns="117992" bIns="117992" numCol="1" spcCol="1270" anchor="ctr" anchorCtr="0">
          <a:noAutofit/>
        </a:bodyPr>
        <a:lstStyle/>
        <a:p>
          <a:pPr marL="0" lvl="0" indent="0" algn="l" defTabSz="889000">
            <a:lnSpc>
              <a:spcPct val="100000"/>
            </a:lnSpc>
            <a:spcBef>
              <a:spcPct val="0"/>
            </a:spcBef>
            <a:spcAft>
              <a:spcPct val="35000"/>
            </a:spcAft>
            <a:buNone/>
          </a:pPr>
          <a:r>
            <a:rPr lang="en-US" sz="2000" kern="1200" dirty="0"/>
            <a:t>In this project, we applied three machine learning models — </a:t>
          </a:r>
          <a:r>
            <a:rPr lang="en-US" sz="2000" b="1" kern="1200" dirty="0"/>
            <a:t>Random Forest</a:t>
          </a:r>
          <a:r>
            <a:rPr lang="en-US" sz="2000" kern="1200" dirty="0"/>
            <a:t>, </a:t>
          </a:r>
          <a:r>
            <a:rPr lang="en-US" sz="2000" b="1" kern="1200" dirty="0" err="1"/>
            <a:t>XGBoost</a:t>
          </a:r>
          <a:r>
            <a:rPr lang="en-US" sz="2000" kern="1200" dirty="0"/>
            <a:t>, and </a:t>
          </a:r>
          <a:r>
            <a:rPr lang="en-US" sz="2000" b="1" kern="1200" dirty="0"/>
            <a:t>K-Nearest Neighbors (KNN)</a:t>
          </a:r>
          <a:r>
            <a:rPr lang="en-US" sz="2000" kern="1200" dirty="0"/>
            <a:t> — to classify crime categories based on NYPD data.</a:t>
          </a:r>
          <a:br>
            <a:rPr lang="en-US" sz="2000" kern="1200" dirty="0"/>
          </a:br>
          <a:r>
            <a:rPr lang="en-US" sz="2000" kern="1200" dirty="0"/>
            <a:t>After evaluating each model using accuracy, precision, recall, and F1-score, </a:t>
          </a:r>
          <a:r>
            <a:rPr lang="en-US" sz="2000" b="1" kern="1200" dirty="0" err="1"/>
            <a:t>XGBoost</a:t>
          </a:r>
          <a:r>
            <a:rPr lang="en-US" sz="2000" b="1" kern="1200" dirty="0"/>
            <a:t> emerged as the best performer</a:t>
          </a:r>
          <a:r>
            <a:rPr lang="en-US" sz="2000" kern="1200" dirty="0"/>
            <a:t> with an accuracy of </a:t>
          </a:r>
          <a:r>
            <a:rPr lang="en-US" sz="2000" b="1" kern="1200" dirty="0"/>
            <a:t>98.21%</a:t>
          </a:r>
          <a:r>
            <a:rPr lang="en-US" sz="2000" kern="1200" dirty="0"/>
            <a:t>.</a:t>
          </a:r>
        </a:p>
      </dsp:txBody>
      <dsp:txXfrm>
        <a:off x="1287688" y="1060"/>
        <a:ext cx="9657348" cy="1936928"/>
      </dsp:txXfrm>
    </dsp:sp>
    <dsp:sp modelId="{32102F6F-DA87-4745-863C-D2176C934671}">
      <dsp:nvSpPr>
        <dsp:cNvPr id="0" name=""/>
        <dsp:cNvSpPr/>
      </dsp:nvSpPr>
      <dsp:spPr>
        <a:xfrm>
          <a:off x="0" y="2216708"/>
          <a:ext cx="10945037" cy="1977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E17AC-B128-4DBE-89EC-46D2606C89B6}">
      <dsp:nvSpPr>
        <dsp:cNvPr id="0" name=""/>
        <dsp:cNvSpPr/>
      </dsp:nvSpPr>
      <dsp:spPr>
        <a:xfrm>
          <a:off x="337251" y="2899060"/>
          <a:ext cx="613184" cy="613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760E42-9943-4427-A0BE-A36A197DF8C2}">
      <dsp:nvSpPr>
        <dsp:cNvPr id="0" name=""/>
        <dsp:cNvSpPr/>
      </dsp:nvSpPr>
      <dsp:spPr>
        <a:xfrm>
          <a:off x="1287688" y="2648212"/>
          <a:ext cx="9657348" cy="11148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992" tIns="117992" rIns="117992" bIns="117992" numCol="1" spcCol="1270" anchor="ctr" anchorCtr="0">
          <a:noAutofit/>
        </a:bodyPr>
        <a:lstStyle/>
        <a:p>
          <a:pPr marL="0" lvl="0" indent="0" algn="l" defTabSz="889000">
            <a:lnSpc>
              <a:spcPct val="100000"/>
            </a:lnSpc>
            <a:spcBef>
              <a:spcPct val="0"/>
            </a:spcBef>
            <a:spcAft>
              <a:spcPct val="35000"/>
            </a:spcAft>
            <a:buNone/>
          </a:pPr>
          <a:r>
            <a:rPr lang="en-US" sz="2000" kern="1200" dirty="0"/>
            <a:t>This high performance is due to </a:t>
          </a:r>
          <a:r>
            <a:rPr lang="en-US" sz="2000" kern="1200" dirty="0" err="1"/>
            <a:t>XGBoost’s</a:t>
          </a:r>
          <a:r>
            <a:rPr lang="en-US" sz="2000" kern="1200" dirty="0"/>
            <a:t> ability to handle complex patterns and optimize classification through boosting techniques.</a:t>
          </a:r>
        </a:p>
      </dsp:txBody>
      <dsp:txXfrm>
        <a:off x="1287688" y="2648212"/>
        <a:ext cx="9657348" cy="11148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079F9-13D8-524F-B4B0-4F132BEB3291}">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We analyzed NYPD crime data to uncover trends in offense types and time patterns, with 2018 showing the highest crime rate. The most common crimes in the dataset are </a:t>
          </a:r>
          <a:r>
            <a:rPr lang="en-US" sz="2000" b="1" kern="1200"/>
            <a:t>Grand Larceny</a:t>
          </a:r>
          <a:r>
            <a:rPr lang="en-US" sz="2000" kern="1200"/>
            <a:t>, </a:t>
          </a:r>
          <a:r>
            <a:rPr lang="en-US" sz="2000" b="1" kern="1200"/>
            <a:t>Felony Assault</a:t>
          </a:r>
          <a:r>
            <a:rPr lang="en-US" sz="2000" kern="1200"/>
            <a:t>, </a:t>
          </a:r>
          <a:r>
            <a:rPr lang="en-US" sz="2000" b="1" kern="1200"/>
            <a:t>Petit Larceny</a:t>
          </a:r>
          <a:r>
            <a:rPr lang="en-US" sz="2000" kern="1200"/>
            <a:t>, </a:t>
          </a:r>
          <a:r>
            <a:rPr lang="en-US" sz="2000" b="1" kern="1200"/>
            <a:t>Robbery</a:t>
          </a:r>
          <a:r>
            <a:rPr lang="en-US" sz="2000" kern="1200"/>
            <a:t>, and </a:t>
          </a:r>
          <a:r>
            <a:rPr lang="en-US" sz="2000" b="1" kern="1200"/>
            <a:t>Burglary</a:t>
          </a:r>
          <a:r>
            <a:rPr lang="en-US" sz="2000" kern="1200"/>
            <a:t>, with </a:t>
          </a:r>
          <a:r>
            <a:rPr lang="en-US" sz="2000" b="1" kern="1200"/>
            <a:t>Grand Larceny</a:t>
          </a:r>
          <a:r>
            <a:rPr lang="en-US" sz="2000" kern="1200"/>
            <a:t> being the most frequent. These highlight major focus areas for crime prevention.</a:t>
          </a:r>
        </a:p>
      </dsp:txBody>
      <dsp:txXfrm>
        <a:off x="57351" y="57351"/>
        <a:ext cx="6914408" cy="1843400"/>
      </dsp:txXfrm>
    </dsp:sp>
    <dsp:sp modelId="{2BB0D9F0-B80A-D749-A0C0-78DA80D529BB}">
      <dsp:nvSpPr>
        <dsp:cNvPr id="0" name=""/>
        <dsp:cNvSpPr/>
      </dsp:nvSpPr>
      <dsp:spPr>
        <a:xfrm>
          <a:off x="1577340" y="2393235"/>
          <a:ext cx="8938260" cy="19581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Using machine learning models — </a:t>
          </a:r>
          <a:r>
            <a:rPr lang="en-US" sz="2000" b="1" kern="1200"/>
            <a:t>KNN, Random Forest, and XGBoost</a:t>
          </a:r>
          <a:r>
            <a:rPr lang="en-US" sz="2000" kern="1200"/>
            <a:t> — we classified crimes effectively.</a:t>
          </a:r>
          <a:br>
            <a:rPr lang="en-US" sz="2000" kern="1200"/>
          </a:br>
          <a:r>
            <a:rPr lang="en-US" sz="2000" b="1" kern="1200"/>
            <a:t>XGBoost performed best</a:t>
          </a:r>
          <a:r>
            <a:rPr lang="en-US" sz="2000" kern="1200"/>
            <a:t> with </a:t>
          </a:r>
          <a:r>
            <a:rPr lang="en-US" sz="2000" b="1" kern="1200"/>
            <a:t>98.21% accuracy</a:t>
          </a:r>
          <a:r>
            <a:rPr lang="en-US" sz="2000" kern="1200"/>
            <a:t>, making it ideal for predicting crime categories and aiding public safety planning.</a:t>
          </a:r>
        </a:p>
      </dsp:txBody>
      <dsp:txXfrm>
        <a:off x="1634691" y="2450586"/>
        <a:ext cx="5973451" cy="1843400"/>
      </dsp:txXfrm>
    </dsp:sp>
    <dsp:sp modelId="{7238C3D8-C476-CD43-BEC6-687D2A5B7A13}">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1D0F2-E241-0443-A00A-81B0FD403AF5}" type="datetimeFigureOut">
              <a:rPr lang="en-US" smtClean="0"/>
              <a:t>6/16/2025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21781-CC66-F74C-A3D0-59C35C0DEB84}" type="slidenum">
              <a:rPr lang="en-US" smtClean="0"/>
              <a:t>‹#›</a:t>
            </a:fld>
            <a:endParaRPr lang="en-US"/>
          </a:p>
        </p:txBody>
      </p:sp>
    </p:spTree>
    <p:extLst>
      <p:ext uri="{BB962C8B-B14F-4D97-AF65-F5344CB8AC3E}">
        <p14:creationId xmlns:p14="http://schemas.microsoft.com/office/powerpoint/2010/main" val="2868133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521781-CC66-F74C-A3D0-59C35C0DEB84}" type="slidenum">
              <a:rPr lang="en-US" smtClean="0"/>
              <a:t>16</a:t>
            </a:fld>
            <a:endParaRPr lang="en-US"/>
          </a:p>
        </p:txBody>
      </p:sp>
    </p:spTree>
    <p:extLst>
      <p:ext uri="{BB962C8B-B14F-4D97-AF65-F5344CB8AC3E}">
        <p14:creationId xmlns:p14="http://schemas.microsoft.com/office/powerpoint/2010/main" val="74029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6/16/2025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5618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6/16/2025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1175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6/16/2025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7491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6/16/2025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7205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6/16/2025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6401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6/16/2025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2405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6/16/2025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2583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6/16/2025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7238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6/16/2025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251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6/16/2025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2077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6/16/2025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0139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45AC6-C491-4585-A584-9CE2AF7D5500}" type="datetime1">
              <a:rPr lang="en-US" smtClean="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5234999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Public-Safety/NYPD-Complaint-Data-Historic/qgea-i56i/about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5B80AE14-5EE4-639B-CD7B-A194DA22E71E}"/>
              </a:ext>
            </a:extLst>
          </p:cNvPr>
          <p:cNvPicPr>
            <a:picLocks noChangeAspect="1"/>
          </p:cNvPicPr>
          <p:nvPr/>
        </p:nvPicPr>
        <p:blipFill>
          <a:blip r:embed="rId2">
            <a:alphaModFix amt="40000"/>
          </a:blip>
          <a:srcRect t="1350" b="14380"/>
          <a:stretch/>
        </p:blipFill>
        <p:spPr>
          <a:xfrm>
            <a:off x="21" y="0"/>
            <a:ext cx="12191979" cy="6857990"/>
          </a:xfrm>
          <a:prstGeom prst="rect">
            <a:avLst/>
          </a:prstGeom>
        </p:spPr>
      </p:pic>
      <p:sp>
        <p:nvSpPr>
          <p:cNvPr id="2" name="Title 1">
            <a:extLst>
              <a:ext uri="{FF2B5EF4-FFF2-40B4-BE49-F238E27FC236}">
                <a16:creationId xmlns:a16="http://schemas.microsoft.com/office/drawing/2014/main" id="{5E2CAF25-B21B-AA60-A030-97D88B31AA0F}"/>
              </a:ext>
            </a:extLst>
          </p:cNvPr>
          <p:cNvSpPr>
            <a:spLocks noGrp="1"/>
          </p:cNvSpPr>
          <p:nvPr>
            <p:ph type="ctrTitle"/>
          </p:nvPr>
        </p:nvSpPr>
        <p:spPr>
          <a:xfrm>
            <a:off x="841249" y="941832"/>
            <a:ext cx="10506456" cy="2057400"/>
          </a:xfrm>
        </p:spPr>
        <p:txBody>
          <a:bodyPr vert="horz" lIns="91440" tIns="45720" rIns="91440" bIns="45720" rtlCol="0" anchor="b">
            <a:normAutofit/>
          </a:bodyPr>
          <a:lstStyle/>
          <a:p>
            <a:pPr algn="l"/>
            <a:r>
              <a:rPr lang="en-US" sz="5000" dirty="0">
                <a:solidFill>
                  <a:schemeClr val="bg1"/>
                </a:solidFill>
              </a:rPr>
              <a:t>Analyzing NYPD Historic Complaint Data</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53723A2A-AD59-5F91-E35C-DB72CD197A51}"/>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lgn="l">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6504630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A211-1A8C-0CC5-4C07-CD4599DF5329}"/>
              </a:ext>
            </a:extLst>
          </p:cNvPr>
          <p:cNvSpPr>
            <a:spLocks noGrp="1"/>
          </p:cNvSpPr>
          <p:nvPr>
            <p:ph type="title"/>
          </p:nvPr>
        </p:nvSpPr>
        <p:spPr/>
        <p:txBody>
          <a:bodyPr/>
          <a:lstStyle/>
          <a:p>
            <a:r>
              <a:rPr lang="en-US" dirty="0"/>
              <a:t>Visualizations</a:t>
            </a:r>
          </a:p>
        </p:txBody>
      </p:sp>
      <p:pic>
        <p:nvPicPr>
          <p:cNvPr id="4" name="Content Placeholder 3">
            <a:extLst>
              <a:ext uri="{FF2B5EF4-FFF2-40B4-BE49-F238E27FC236}">
                <a16:creationId xmlns:a16="http://schemas.microsoft.com/office/drawing/2014/main" id="{160FBEED-768D-A5E6-8962-642E856223A8}"/>
              </a:ext>
            </a:extLst>
          </p:cNvPr>
          <p:cNvPicPr>
            <a:picLocks noGrp="1" noChangeAspect="1"/>
          </p:cNvPicPr>
          <p:nvPr>
            <p:ph idx="1"/>
          </p:nvPr>
        </p:nvPicPr>
        <p:blipFill>
          <a:blip r:embed="rId2"/>
          <a:stretch>
            <a:fillRect/>
          </a:stretch>
        </p:blipFill>
        <p:spPr>
          <a:xfrm>
            <a:off x="346284" y="1716723"/>
            <a:ext cx="5250129" cy="4592637"/>
          </a:xfrm>
          <a:prstGeom prst="rect">
            <a:avLst/>
          </a:prstGeom>
        </p:spPr>
      </p:pic>
      <p:pic>
        <p:nvPicPr>
          <p:cNvPr id="5" name="Picture 4">
            <a:extLst>
              <a:ext uri="{FF2B5EF4-FFF2-40B4-BE49-F238E27FC236}">
                <a16:creationId xmlns:a16="http://schemas.microsoft.com/office/drawing/2014/main" id="{3F97F7B5-9ACC-40E9-7B1F-9485BCFD2F63}"/>
              </a:ext>
            </a:extLst>
          </p:cNvPr>
          <p:cNvPicPr>
            <a:picLocks noChangeAspect="1"/>
          </p:cNvPicPr>
          <p:nvPr/>
        </p:nvPicPr>
        <p:blipFill>
          <a:blip r:embed="rId3"/>
          <a:stretch>
            <a:fillRect/>
          </a:stretch>
        </p:blipFill>
        <p:spPr>
          <a:xfrm>
            <a:off x="5880295" y="1716722"/>
            <a:ext cx="5983459" cy="4417197"/>
          </a:xfrm>
          <a:prstGeom prst="rect">
            <a:avLst/>
          </a:prstGeom>
        </p:spPr>
      </p:pic>
    </p:spTree>
    <p:extLst>
      <p:ext uri="{BB962C8B-B14F-4D97-AF65-F5344CB8AC3E}">
        <p14:creationId xmlns:p14="http://schemas.microsoft.com/office/powerpoint/2010/main" val="208774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9E56-AF3C-FC8C-402D-7158162880B9}"/>
              </a:ext>
            </a:extLst>
          </p:cNvPr>
          <p:cNvSpPr>
            <a:spLocks noGrp="1"/>
          </p:cNvSpPr>
          <p:nvPr>
            <p:ph type="title"/>
          </p:nvPr>
        </p:nvSpPr>
        <p:spPr/>
        <p:txBody>
          <a:bodyPr/>
          <a:lstStyle/>
          <a:p>
            <a:r>
              <a:rPr lang="en-US" dirty="0"/>
              <a:t>Visualizations</a:t>
            </a:r>
          </a:p>
        </p:txBody>
      </p:sp>
      <p:pic>
        <p:nvPicPr>
          <p:cNvPr id="4" name="Content Placeholder 3">
            <a:extLst>
              <a:ext uri="{FF2B5EF4-FFF2-40B4-BE49-F238E27FC236}">
                <a16:creationId xmlns:a16="http://schemas.microsoft.com/office/drawing/2014/main" id="{4A7B0D1D-70D6-CAB0-9B6C-5D9275E22B1B}"/>
              </a:ext>
            </a:extLst>
          </p:cNvPr>
          <p:cNvPicPr>
            <a:picLocks noGrp="1" noChangeAspect="1"/>
          </p:cNvPicPr>
          <p:nvPr>
            <p:ph idx="1"/>
          </p:nvPr>
        </p:nvPicPr>
        <p:blipFill>
          <a:blip r:embed="rId2"/>
          <a:stretch>
            <a:fillRect/>
          </a:stretch>
        </p:blipFill>
        <p:spPr>
          <a:xfrm>
            <a:off x="838200" y="1873476"/>
            <a:ext cx="10515600" cy="4255635"/>
          </a:xfrm>
          <a:prstGeom prst="rect">
            <a:avLst/>
          </a:prstGeom>
        </p:spPr>
      </p:pic>
    </p:spTree>
    <p:extLst>
      <p:ext uri="{BB962C8B-B14F-4D97-AF65-F5344CB8AC3E}">
        <p14:creationId xmlns:p14="http://schemas.microsoft.com/office/powerpoint/2010/main" val="8363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752C5-BB53-EC9E-5512-303C5982F28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Random Forest</a:t>
            </a:r>
          </a:p>
        </p:txBody>
      </p:sp>
      <p:pic>
        <p:nvPicPr>
          <p:cNvPr id="4" name="Content Placeholder 3">
            <a:extLst>
              <a:ext uri="{FF2B5EF4-FFF2-40B4-BE49-F238E27FC236}">
                <a16:creationId xmlns:a16="http://schemas.microsoft.com/office/drawing/2014/main" id="{05FBBC95-87FD-D091-F91D-4A35DEEDFA93}"/>
              </a:ext>
            </a:extLst>
          </p:cNvPr>
          <p:cNvPicPr>
            <a:picLocks noGrp="1" noChangeAspect="1"/>
          </p:cNvPicPr>
          <p:nvPr>
            <p:ph idx="1"/>
          </p:nvPr>
        </p:nvPicPr>
        <p:blipFill>
          <a:blip r:embed="rId2"/>
          <a:stretch>
            <a:fillRect/>
          </a:stretch>
        </p:blipFill>
        <p:spPr>
          <a:xfrm>
            <a:off x="4038600" y="1612285"/>
            <a:ext cx="7188199" cy="3630040"/>
          </a:xfrm>
          <a:prstGeom prst="rect">
            <a:avLst/>
          </a:prstGeom>
        </p:spPr>
      </p:pic>
    </p:spTree>
    <p:extLst>
      <p:ext uri="{BB962C8B-B14F-4D97-AF65-F5344CB8AC3E}">
        <p14:creationId xmlns:p14="http://schemas.microsoft.com/office/powerpoint/2010/main" val="391671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E5145-61DC-58CA-111D-0A66319A91F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KNN</a:t>
            </a:r>
          </a:p>
        </p:txBody>
      </p:sp>
      <p:pic>
        <p:nvPicPr>
          <p:cNvPr id="4" name="Content Placeholder 3">
            <a:extLst>
              <a:ext uri="{FF2B5EF4-FFF2-40B4-BE49-F238E27FC236}">
                <a16:creationId xmlns:a16="http://schemas.microsoft.com/office/drawing/2014/main" id="{DBD86B59-BE08-A1EC-934E-7C13303A32CC}"/>
              </a:ext>
            </a:extLst>
          </p:cNvPr>
          <p:cNvPicPr>
            <a:picLocks noGrp="1" noChangeAspect="1"/>
          </p:cNvPicPr>
          <p:nvPr>
            <p:ph idx="1"/>
          </p:nvPr>
        </p:nvPicPr>
        <p:blipFill>
          <a:blip r:embed="rId2"/>
          <a:stretch>
            <a:fillRect/>
          </a:stretch>
        </p:blipFill>
        <p:spPr>
          <a:xfrm>
            <a:off x="4038600" y="1648226"/>
            <a:ext cx="7188199" cy="3558158"/>
          </a:xfrm>
          <a:prstGeom prst="rect">
            <a:avLst/>
          </a:prstGeom>
        </p:spPr>
      </p:pic>
    </p:spTree>
    <p:extLst>
      <p:ext uri="{BB962C8B-B14F-4D97-AF65-F5344CB8AC3E}">
        <p14:creationId xmlns:p14="http://schemas.microsoft.com/office/powerpoint/2010/main" val="126420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D0E50-1391-885C-9FB3-C270F0E54B8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XGBoost Model</a:t>
            </a:r>
          </a:p>
        </p:txBody>
      </p:sp>
      <p:pic>
        <p:nvPicPr>
          <p:cNvPr id="4" name="Content Placeholder 3">
            <a:extLst>
              <a:ext uri="{FF2B5EF4-FFF2-40B4-BE49-F238E27FC236}">
                <a16:creationId xmlns:a16="http://schemas.microsoft.com/office/drawing/2014/main" id="{97ACAD18-DF31-685F-5213-0DE789146108}"/>
              </a:ext>
            </a:extLst>
          </p:cNvPr>
          <p:cNvPicPr>
            <a:picLocks noGrp="1" noChangeAspect="1"/>
          </p:cNvPicPr>
          <p:nvPr>
            <p:ph idx="1"/>
          </p:nvPr>
        </p:nvPicPr>
        <p:blipFill>
          <a:blip r:embed="rId2"/>
          <a:stretch>
            <a:fillRect/>
          </a:stretch>
        </p:blipFill>
        <p:spPr>
          <a:xfrm>
            <a:off x="4388628" y="961812"/>
            <a:ext cx="6488142" cy="4930987"/>
          </a:xfrm>
          <a:prstGeom prst="rect">
            <a:avLst/>
          </a:prstGeom>
        </p:spPr>
      </p:pic>
    </p:spTree>
    <p:extLst>
      <p:ext uri="{BB962C8B-B14F-4D97-AF65-F5344CB8AC3E}">
        <p14:creationId xmlns:p14="http://schemas.microsoft.com/office/powerpoint/2010/main" val="567992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607AC-74FB-27D8-7390-D5F57894E8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Comparison</a:t>
            </a:r>
          </a:p>
        </p:txBody>
      </p:sp>
      <p:graphicFrame>
        <p:nvGraphicFramePr>
          <p:cNvPr id="4" name="Content Placeholder 3">
            <a:extLst>
              <a:ext uri="{FF2B5EF4-FFF2-40B4-BE49-F238E27FC236}">
                <a16:creationId xmlns:a16="http://schemas.microsoft.com/office/drawing/2014/main" id="{F3982F02-FF0B-37E1-649D-26FEF32F9E93}"/>
              </a:ext>
            </a:extLst>
          </p:cNvPr>
          <p:cNvGraphicFramePr>
            <a:graphicFrameLocks noGrp="1"/>
          </p:cNvGraphicFramePr>
          <p:nvPr>
            <p:ph idx="1"/>
            <p:extLst>
              <p:ext uri="{D42A27DB-BD31-4B8C-83A1-F6EECF244321}">
                <p14:modId xmlns:p14="http://schemas.microsoft.com/office/powerpoint/2010/main" val="3516495514"/>
              </p:ext>
            </p:extLst>
          </p:nvPr>
        </p:nvGraphicFramePr>
        <p:xfrm>
          <a:off x="3685736" y="2041953"/>
          <a:ext cx="8117058" cy="2770706"/>
        </p:xfrm>
        <a:graphic>
          <a:graphicData uri="http://schemas.openxmlformats.org/drawingml/2006/table">
            <a:tbl>
              <a:tblPr firstRow="1" bandRow="1">
                <a:tableStyleId>{5C22544A-7EE6-4342-B048-85BDC9FD1C3A}</a:tableStyleId>
              </a:tblPr>
              <a:tblGrid>
                <a:gridCol w="1784245">
                  <a:extLst>
                    <a:ext uri="{9D8B030D-6E8A-4147-A177-3AD203B41FA5}">
                      <a16:colId xmlns:a16="http://schemas.microsoft.com/office/drawing/2014/main" val="3232342157"/>
                    </a:ext>
                  </a:extLst>
                </a:gridCol>
                <a:gridCol w="1822437">
                  <a:extLst>
                    <a:ext uri="{9D8B030D-6E8A-4147-A177-3AD203B41FA5}">
                      <a16:colId xmlns:a16="http://schemas.microsoft.com/office/drawing/2014/main" val="556944621"/>
                    </a:ext>
                  </a:extLst>
                </a:gridCol>
                <a:gridCol w="1824558">
                  <a:extLst>
                    <a:ext uri="{9D8B030D-6E8A-4147-A177-3AD203B41FA5}">
                      <a16:colId xmlns:a16="http://schemas.microsoft.com/office/drawing/2014/main" val="2240318875"/>
                    </a:ext>
                  </a:extLst>
                </a:gridCol>
                <a:gridCol w="1372614">
                  <a:extLst>
                    <a:ext uri="{9D8B030D-6E8A-4147-A177-3AD203B41FA5}">
                      <a16:colId xmlns:a16="http://schemas.microsoft.com/office/drawing/2014/main" val="3373893657"/>
                    </a:ext>
                  </a:extLst>
                </a:gridCol>
                <a:gridCol w="1313204">
                  <a:extLst>
                    <a:ext uri="{9D8B030D-6E8A-4147-A177-3AD203B41FA5}">
                      <a16:colId xmlns:a16="http://schemas.microsoft.com/office/drawing/2014/main" val="1318491407"/>
                    </a:ext>
                  </a:extLst>
                </a:gridCol>
              </a:tblGrid>
              <a:tr h="873061">
                <a:tc>
                  <a:txBody>
                    <a:bodyPr/>
                    <a:lstStyle/>
                    <a:p>
                      <a:pPr algn="ctr"/>
                      <a:r>
                        <a:rPr lang="en-US" sz="2400" dirty="0"/>
                        <a:t>Model</a:t>
                      </a:r>
                    </a:p>
                  </a:txBody>
                  <a:tcPr marL="106828" marR="106828" marT="54115" marB="54115"/>
                </a:tc>
                <a:tc>
                  <a:txBody>
                    <a:bodyPr/>
                    <a:lstStyle/>
                    <a:p>
                      <a:pPr algn="ctr"/>
                      <a:r>
                        <a:rPr lang="en-US" sz="2400"/>
                        <a:t>Accuracy</a:t>
                      </a:r>
                    </a:p>
                  </a:txBody>
                  <a:tcPr marL="106828" marR="106828" marT="54115" marB="54115"/>
                </a:tc>
                <a:tc>
                  <a:txBody>
                    <a:bodyPr/>
                    <a:lstStyle/>
                    <a:p>
                      <a:pPr algn="ctr"/>
                      <a:r>
                        <a:rPr lang="en-US" sz="2400"/>
                        <a:t>Precision</a:t>
                      </a:r>
                    </a:p>
                  </a:txBody>
                  <a:tcPr marL="106828" marR="106828" marT="54115" marB="54115"/>
                </a:tc>
                <a:tc>
                  <a:txBody>
                    <a:bodyPr/>
                    <a:lstStyle/>
                    <a:p>
                      <a:pPr algn="ctr"/>
                      <a:r>
                        <a:rPr lang="en-US" sz="2400"/>
                        <a:t>Recall</a:t>
                      </a:r>
                    </a:p>
                  </a:txBody>
                  <a:tcPr marL="106828" marR="106828" marT="54115" marB="54115"/>
                </a:tc>
                <a:tc>
                  <a:txBody>
                    <a:bodyPr/>
                    <a:lstStyle/>
                    <a:p>
                      <a:pPr algn="ctr"/>
                      <a:r>
                        <a:rPr lang="en-US" sz="2400"/>
                        <a:t>F1-Score</a:t>
                      </a:r>
                    </a:p>
                  </a:txBody>
                  <a:tcPr marL="106828" marR="106828" marT="54115" marB="54115"/>
                </a:tc>
                <a:extLst>
                  <a:ext uri="{0D108BD9-81ED-4DB2-BD59-A6C34878D82A}">
                    <a16:rowId xmlns:a16="http://schemas.microsoft.com/office/drawing/2014/main" val="2579313046"/>
                  </a:ext>
                </a:extLst>
              </a:tr>
              <a:tr h="873061">
                <a:tc>
                  <a:txBody>
                    <a:bodyPr/>
                    <a:lstStyle/>
                    <a:p>
                      <a:r>
                        <a:rPr lang="en-US" sz="2400"/>
                        <a:t>Random Forest</a:t>
                      </a:r>
                    </a:p>
                  </a:txBody>
                  <a:tcPr marL="106828" marR="106828" marT="54115" marB="54115"/>
                </a:tc>
                <a:tc>
                  <a:txBody>
                    <a:bodyPr/>
                    <a:lstStyle/>
                    <a:p>
                      <a:pPr algn="ctr"/>
                      <a:r>
                        <a:rPr lang="en-US" sz="2400"/>
                        <a:t>0.9761</a:t>
                      </a:r>
                    </a:p>
                  </a:txBody>
                  <a:tcPr marL="106828" marR="106828" marT="54115" marB="54115"/>
                </a:tc>
                <a:tc>
                  <a:txBody>
                    <a:bodyPr/>
                    <a:lstStyle/>
                    <a:p>
                      <a:pPr algn="ctr"/>
                      <a:r>
                        <a:rPr lang="en-US" sz="2400"/>
                        <a:t>0.98</a:t>
                      </a:r>
                    </a:p>
                  </a:txBody>
                  <a:tcPr marL="106828" marR="106828" marT="54115" marB="54115"/>
                </a:tc>
                <a:tc>
                  <a:txBody>
                    <a:bodyPr/>
                    <a:lstStyle/>
                    <a:p>
                      <a:pPr algn="ctr"/>
                      <a:r>
                        <a:rPr lang="en-US" sz="2400"/>
                        <a:t>0.98</a:t>
                      </a:r>
                    </a:p>
                  </a:txBody>
                  <a:tcPr marL="106828" marR="106828" marT="54115" marB="54115"/>
                </a:tc>
                <a:tc>
                  <a:txBody>
                    <a:bodyPr/>
                    <a:lstStyle/>
                    <a:p>
                      <a:pPr algn="ctr"/>
                      <a:r>
                        <a:rPr lang="en-US" sz="2400"/>
                        <a:t>0.98</a:t>
                      </a:r>
                    </a:p>
                  </a:txBody>
                  <a:tcPr marL="106828" marR="106828" marT="54115" marB="54115"/>
                </a:tc>
                <a:extLst>
                  <a:ext uri="{0D108BD9-81ED-4DB2-BD59-A6C34878D82A}">
                    <a16:rowId xmlns:a16="http://schemas.microsoft.com/office/drawing/2014/main" val="2479927546"/>
                  </a:ext>
                </a:extLst>
              </a:tr>
              <a:tr h="512292">
                <a:tc>
                  <a:txBody>
                    <a:bodyPr/>
                    <a:lstStyle/>
                    <a:p>
                      <a:r>
                        <a:rPr lang="en-US" sz="2400"/>
                        <a:t>KNN</a:t>
                      </a:r>
                    </a:p>
                  </a:txBody>
                  <a:tcPr marL="106828" marR="106828" marT="54115" marB="54115"/>
                </a:tc>
                <a:tc>
                  <a:txBody>
                    <a:bodyPr/>
                    <a:lstStyle/>
                    <a:p>
                      <a:pPr algn="ctr"/>
                      <a:r>
                        <a:rPr lang="en-US" sz="2400"/>
                        <a:t>0.9517</a:t>
                      </a:r>
                    </a:p>
                  </a:txBody>
                  <a:tcPr marL="106828" marR="106828" marT="54115" marB="54115"/>
                </a:tc>
                <a:tc>
                  <a:txBody>
                    <a:bodyPr/>
                    <a:lstStyle/>
                    <a:p>
                      <a:pPr algn="ctr"/>
                      <a:r>
                        <a:rPr lang="en-US" sz="2400"/>
                        <a:t>0.95</a:t>
                      </a:r>
                    </a:p>
                  </a:txBody>
                  <a:tcPr marL="106828" marR="106828" marT="54115" marB="54115"/>
                </a:tc>
                <a:tc>
                  <a:txBody>
                    <a:bodyPr/>
                    <a:lstStyle/>
                    <a:p>
                      <a:pPr algn="ctr"/>
                      <a:r>
                        <a:rPr lang="en-US" sz="2400"/>
                        <a:t>0.95</a:t>
                      </a:r>
                    </a:p>
                  </a:txBody>
                  <a:tcPr marL="106828" marR="106828" marT="54115" marB="54115"/>
                </a:tc>
                <a:tc>
                  <a:txBody>
                    <a:bodyPr/>
                    <a:lstStyle/>
                    <a:p>
                      <a:pPr algn="ctr"/>
                      <a:r>
                        <a:rPr lang="en-US" sz="2400"/>
                        <a:t>0.95</a:t>
                      </a:r>
                    </a:p>
                  </a:txBody>
                  <a:tcPr marL="106828" marR="106828" marT="54115" marB="54115"/>
                </a:tc>
                <a:extLst>
                  <a:ext uri="{0D108BD9-81ED-4DB2-BD59-A6C34878D82A}">
                    <a16:rowId xmlns:a16="http://schemas.microsoft.com/office/drawing/2014/main" val="860877854"/>
                  </a:ext>
                </a:extLst>
              </a:tr>
              <a:tr h="512292">
                <a:tc>
                  <a:txBody>
                    <a:bodyPr/>
                    <a:lstStyle/>
                    <a:p>
                      <a:r>
                        <a:rPr lang="en-US" sz="2400"/>
                        <a:t>XGBoost</a:t>
                      </a:r>
                    </a:p>
                  </a:txBody>
                  <a:tcPr marL="106828" marR="106828" marT="54115" marB="54115"/>
                </a:tc>
                <a:tc>
                  <a:txBody>
                    <a:bodyPr/>
                    <a:lstStyle/>
                    <a:p>
                      <a:pPr algn="ctr"/>
                      <a:r>
                        <a:rPr lang="en-US" sz="2400"/>
                        <a:t>0.9821</a:t>
                      </a:r>
                    </a:p>
                  </a:txBody>
                  <a:tcPr marL="106828" marR="106828" marT="54115" marB="54115"/>
                </a:tc>
                <a:tc>
                  <a:txBody>
                    <a:bodyPr/>
                    <a:lstStyle/>
                    <a:p>
                      <a:pPr algn="ctr"/>
                      <a:r>
                        <a:rPr lang="en-US" sz="2400"/>
                        <a:t>0.98</a:t>
                      </a:r>
                    </a:p>
                  </a:txBody>
                  <a:tcPr marL="106828" marR="106828" marT="54115" marB="54115"/>
                </a:tc>
                <a:tc>
                  <a:txBody>
                    <a:bodyPr/>
                    <a:lstStyle/>
                    <a:p>
                      <a:pPr algn="ctr"/>
                      <a:r>
                        <a:rPr lang="en-US" sz="2400"/>
                        <a:t>0.98</a:t>
                      </a:r>
                    </a:p>
                  </a:txBody>
                  <a:tcPr marL="106828" marR="106828" marT="54115" marB="54115"/>
                </a:tc>
                <a:tc>
                  <a:txBody>
                    <a:bodyPr/>
                    <a:lstStyle/>
                    <a:p>
                      <a:pPr algn="ctr"/>
                      <a:r>
                        <a:rPr lang="en-US" sz="2400" dirty="0"/>
                        <a:t>0.98</a:t>
                      </a:r>
                    </a:p>
                  </a:txBody>
                  <a:tcPr marL="106828" marR="106828" marT="54115" marB="54115"/>
                </a:tc>
                <a:extLst>
                  <a:ext uri="{0D108BD9-81ED-4DB2-BD59-A6C34878D82A}">
                    <a16:rowId xmlns:a16="http://schemas.microsoft.com/office/drawing/2014/main" val="2022800398"/>
                  </a:ext>
                </a:extLst>
              </a:tr>
            </a:tbl>
          </a:graphicData>
        </a:graphic>
      </p:graphicFrame>
    </p:spTree>
    <p:extLst>
      <p:ext uri="{BB962C8B-B14F-4D97-AF65-F5344CB8AC3E}">
        <p14:creationId xmlns:p14="http://schemas.microsoft.com/office/powerpoint/2010/main" val="209612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D742-C958-A1C5-C8E9-B486C4AC3910}"/>
              </a:ext>
            </a:extLst>
          </p:cNvPr>
          <p:cNvSpPr>
            <a:spLocks noGrp="1"/>
          </p:cNvSpPr>
          <p:nvPr>
            <p:ph type="title"/>
          </p:nvPr>
        </p:nvSpPr>
        <p:spPr>
          <a:xfrm>
            <a:off x="612648" y="548640"/>
            <a:ext cx="10945037" cy="1133856"/>
          </a:xfrm>
        </p:spPr>
        <p:txBody>
          <a:bodyPr anchor="t">
            <a:normAutofit/>
          </a:bodyPr>
          <a:lstStyle/>
          <a:p>
            <a:r>
              <a:rPr lang="en-US" dirty="0"/>
              <a:t>Results &amp; Analysis</a:t>
            </a:r>
          </a:p>
        </p:txBody>
      </p:sp>
      <p:graphicFrame>
        <p:nvGraphicFramePr>
          <p:cNvPr id="5" name="Content Placeholder 2">
            <a:extLst>
              <a:ext uri="{FF2B5EF4-FFF2-40B4-BE49-F238E27FC236}">
                <a16:creationId xmlns:a16="http://schemas.microsoft.com/office/drawing/2014/main" id="{945B064B-7351-DAD5-7795-ADF12AB7AAAF}"/>
              </a:ext>
            </a:extLst>
          </p:cNvPr>
          <p:cNvGraphicFramePr>
            <a:graphicFrameLocks noGrp="1"/>
          </p:cNvGraphicFramePr>
          <p:nvPr>
            <p:ph idx="1"/>
            <p:extLst>
              <p:ext uri="{D42A27DB-BD31-4B8C-83A1-F6EECF244321}">
                <p14:modId xmlns:p14="http://schemas.microsoft.com/office/powerpoint/2010/main" val="2542979064"/>
              </p:ext>
            </p:extLst>
          </p:nvPr>
        </p:nvGraphicFramePr>
        <p:xfrm>
          <a:off x="612648" y="1881051"/>
          <a:ext cx="10945037" cy="4195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970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97ACF1-C2F7-8EC0-1F2E-CE9BA1D86362}"/>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3B0AD-28E5-229F-3808-5FE32F532850}"/>
              </a:ext>
            </a:extLst>
          </p:cNvPr>
          <p:cNvSpPr>
            <a:spLocks noGrp="1"/>
          </p:cNvSpPr>
          <p:nvPr>
            <p:ph type="title"/>
          </p:nvPr>
        </p:nvSpPr>
        <p:spPr>
          <a:xfrm>
            <a:off x="838200" y="365125"/>
            <a:ext cx="10515600" cy="1325563"/>
          </a:xfrm>
        </p:spPr>
        <p:txBody>
          <a:bodyPr>
            <a:normAutofit/>
          </a:bodyPr>
          <a:lstStyle/>
          <a:p>
            <a:r>
              <a:rPr lang="en-US" dirty="0"/>
              <a:t>Conclusion</a:t>
            </a:r>
            <a:endParaRPr lang="en-US"/>
          </a:p>
        </p:txBody>
      </p:sp>
      <p:graphicFrame>
        <p:nvGraphicFramePr>
          <p:cNvPr id="5" name="Content Placeholder 2">
            <a:extLst>
              <a:ext uri="{FF2B5EF4-FFF2-40B4-BE49-F238E27FC236}">
                <a16:creationId xmlns:a16="http://schemas.microsoft.com/office/drawing/2014/main" id="{259BAB5B-E004-8C63-C504-FEDC64EA77B2}"/>
              </a:ext>
            </a:extLst>
          </p:cNvPr>
          <p:cNvGraphicFramePr>
            <a:graphicFrameLocks noGrp="1"/>
          </p:cNvGraphicFramePr>
          <p:nvPr>
            <p:ph idx="1"/>
            <p:extLst>
              <p:ext uri="{D42A27DB-BD31-4B8C-83A1-F6EECF244321}">
                <p14:modId xmlns:p14="http://schemas.microsoft.com/office/powerpoint/2010/main" val="1416272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6708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D768-2701-F7AF-09A0-6762C9A9F725}"/>
              </a:ext>
            </a:extLst>
          </p:cNvPr>
          <p:cNvSpPr>
            <a:spLocks noGrp="1"/>
          </p:cNvSpPr>
          <p:nvPr>
            <p:ph type="title"/>
          </p:nvPr>
        </p:nvSpPr>
        <p:spPr/>
        <p:txBody>
          <a:bodyPr/>
          <a:lstStyle/>
          <a:p>
            <a:r>
              <a:rPr lang="en-US" dirty="0"/>
              <a:t>Thank you</a:t>
            </a:r>
          </a:p>
        </p:txBody>
      </p:sp>
      <p:pic>
        <p:nvPicPr>
          <p:cNvPr id="2050" name="Picture 2">
            <a:extLst>
              <a:ext uri="{FF2B5EF4-FFF2-40B4-BE49-F238E27FC236}">
                <a16:creationId xmlns:a16="http://schemas.microsoft.com/office/drawing/2014/main" id="{7903B585-D3B9-4E53-9731-03094B67B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75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6BBB0-D105-2E7B-26BC-46A01666F4F4}"/>
              </a:ext>
            </a:extLst>
          </p:cNvPr>
          <p:cNvSpPr>
            <a:spLocks noGrp="1"/>
          </p:cNvSpPr>
          <p:nvPr>
            <p:ph type="title"/>
          </p:nvPr>
        </p:nvSpPr>
        <p:spPr>
          <a:xfrm>
            <a:off x="838201" y="365125"/>
            <a:ext cx="5251316" cy="1807305"/>
          </a:xfrm>
        </p:spPr>
        <p:txBody>
          <a:bodyPr>
            <a:normAutofit/>
          </a:bodyPr>
          <a:lstStyle/>
          <a:p>
            <a:r>
              <a:rPr lang="en-US"/>
              <a:t>Introduction</a:t>
            </a:r>
            <a:endParaRPr lang="en-US" dirty="0"/>
          </a:p>
        </p:txBody>
      </p:sp>
      <p:sp>
        <p:nvSpPr>
          <p:cNvPr id="3" name="Content Placeholder 2">
            <a:extLst>
              <a:ext uri="{FF2B5EF4-FFF2-40B4-BE49-F238E27FC236}">
                <a16:creationId xmlns:a16="http://schemas.microsoft.com/office/drawing/2014/main" id="{3D686C1C-1014-942A-81B0-2FFC758871CA}"/>
              </a:ext>
            </a:extLst>
          </p:cNvPr>
          <p:cNvSpPr>
            <a:spLocks noGrp="1"/>
          </p:cNvSpPr>
          <p:nvPr>
            <p:ph idx="1"/>
          </p:nvPr>
        </p:nvSpPr>
        <p:spPr>
          <a:xfrm>
            <a:off x="838200" y="1899138"/>
            <a:ext cx="5759548" cy="4277825"/>
          </a:xfrm>
        </p:spPr>
        <p:txBody>
          <a:bodyPr>
            <a:normAutofit/>
          </a:bodyPr>
          <a:lstStyle/>
          <a:p>
            <a:r>
              <a:rPr lang="en-US" sz="2000"/>
              <a:t>This presentation explores historic complaint data reported to the NYPD from 2006 to 2020, provided by NYC Open Data. The dataset includes details such as complaint type, location, date, and demographic information. It helps identify crime patterns and trends across New York City, supporting transparency and informed decision-making for policymakers, researchers, and the public.</a:t>
            </a:r>
          </a:p>
          <a:p>
            <a:r>
              <a:rPr lang="en-US" sz="2000"/>
              <a:t>By analyzing this data, we can uncover insights into how crime has changed over time. It also highlights areas that may need increased attention or resources for public safety.</a:t>
            </a:r>
          </a:p>
          <a:p>
            <a:pPr marL="0" indent="0">
              <a:buNone/>
            </a:pPr>
            <a:endParaRPr lang="en-US" sz="1700" dirty="0"/>
          </a:p>
        </p:txBody>
      </p:sp>
      <p:pic>
        <p:nvPicPr>
          <p:cNvPr id="5" name="Picture 4" descr="Aerial view of skyscrapers">
            <a:extLst>
              <a:ext uri="{FF2B5EF4-FFF2-40B4-BE49-F238E27FC236}">
                <a16:creationId xmlns:a16="http://schemas.microsoft.com/office/drawing/2014/main" id="{3318E32B-93DF-DAFF-550A-9E36C3853F54}"/>
              </a:ext>
            </a:extLst>
          </p:cNvPr>
          <p:cNvPicPr>
            <a:picLocks noChangeAspect="1"/>
          </p:cNvPicPr>
          <p:nvPr/>
        </p:nvPicPr>
        <p:blipFill>
          <a:blip r:embed="rId2"/>
          <a:srcRect l="15971" r="25992" b="-1"/>
          <a:stretch/>
        </p:blipFill>
        <p:spPr>
          <a:xfrm>
            <a:off x="7160455" y="10"/>
            <a:ext cx="503154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1974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6DF5A-E0E2-80D9-EE83-3D733CBB1327}"/>
              </a:ext>
            </a:extLst>
          </p:cNvPr>
          <p:cNvSpPr>
            <a:spLocks noGrp="1"/>
          </p:cNvSpPr>
          <p:nvPr>
            <p:ph type="title"/>
          </p:nvPr>
        </p:nvSpPr>
        <p:spPr>
          <a:xfrm>
            <a:off x="841248" y="426720"/>
            <a:ext cx="10506456" cy="1919141"/>
          </a:xfrm>
        </p:spPr>
        <p:txBody>
          <a:bodyPr anchor="b">
            <a:normAutofit/>
          </a:bodyPr>
          <a:lstStyle/>
          <a:p>
            <a:r>
              <a:rPr lang="en-US" sz="6000"/>
              <a:t>Dataset</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E79203D-40A5-8FD9-F319-945880763023}"/>
              </a:ext>
            </a:extLst>
          </p:cNvPr>
          <p:cNvSpPr>
            <a:spLocks noGrp="1"/>
          </p:cNvSpPr>
          <p:nvPr>
            <p:ph idx="1"/>
          </p:nvPr>
        </p:nvSpPr>
        <p:spPr>
          <a:xfrm>
            <a:off x="841248" y="3337269"/>
            <a:ext cx="10509504" cy="2905686"/>
          </a:xfrm>
        </p:spPr>
        <p:txBody>
          <a:bodyPr>
            <a:normAutofit/>
          </a:bodyPr>
          <a:lstStyle/>
          <a:p>
            <a:r>
              <a:rPr lang="en-US" sz="2200"/>
              <a:t>Link: </a:t>
            </a:r>
            <a:r>
              <a:rPr lang="en-US" sz="2200">
                <a:hlinkClick r:id="rId2"/>
              </a:rPr>
              <a:t>https://data.cityofnewyork.us/Public-Safety/NYPD-Complaint-Data-Historic/qgea-i56i/about_data</a:t>
            </a:r>
            <a:endParaRPr lang="en-US" sz="2200"/>
          </a:p>
          <a:p>
            <a:endParaRPr lang="en-US" sz="2200"/>
          </a:p>
          <a:p>
            <a:r>
              <a:rPr lang="en-US" sz="2200"/>
              <a:t>The NYPD Complaint Data Historic dataset contains over </a:t>
            </a:r>
            <a:r>
              <a:rPr lang="en-US" sz="2200" b="1"/>
              <a:t>7 million rows</a:t>
            </a:r>
            <a:r>
              <a:rPr lang="en-US" sz="2200"/>
              <a:t>, covering reported crimes from </a:t>
            </a:r>
            <a:r>
              <a:rPr lang="en-US" sz="2200" b="1"/>
              <a:t>2006 to 2019</a:t>
            </a:r>
            <a:r>
              <a:rPr lang="en-US" sz="2200"/>
              <a:t>. Each row includes details such as </a:t>
            </a:r>
            <a:r>
              <a:rPr lang="en-US" sz="2200" b="1"/>
              <a:t>complaint number, offense type, location (borough, precinct, coordinates), date/time of incident, and suspect/victim demographics</a:t>
            </a:r>
            <a:r>
              <a:rPr lang="en-US" sz="2200"/>
              <a:t>. This structured data helps track crime trends across time and geography in New York City.</a:t>
            </a:r>
          </a:p>
          <a:p>
            <a:endParaRPr lang="en-US" sz="2200"/>
          </a:p>
        </p:txBody>
      </p:sp>
    </p:spTree>
    <p:extLst>
      <p:ext uri="{BB962C8B-B14F-4D97-AF65-F5344CB8AC3E}">
        <p14:creationId xmlns:p14="http://schemas.microsoft.com/office/powerpoint/2010/main" val="65670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5CF51F-00C2-A085-F6CC-004DBA9A8ABB}"/>
              </a:ext>
            </a:extLst>
          </p:cNvPr>
          <p:cNvSpPr>
            <a:spLocks noGrp="1"/>
          </p:cNvSpPr>
          <p:nvPr>
            <p:ph type="title"/>
          </p:nvPr>
        </p:nvSpPr>
        <p:spPr>
          <a:xfrm>
            <a:off x="612648" y="1078992"/>
            <a:ext cx="6268770" cy="1536192"/>
          </a:xfrm>
        </p:spPr>
        <p:txBody>
          <a:bodyPr anchor="b">
            <a:normAutofit/>
          </a:bodyPr>
          <a:lstStyle/>
          <a:p>
            <a:r>
              <a:rPr lang="en-US" sz="5200"/>
              <a:t>ML Models used:</a:t>
            </a:r>
          </a:p>
        </p:txBody>
      </p:sp>
      <p:sp>
        <p:nvSpPr>
          <p:cNvPr id="1038" name="Rectangle 1037">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0" name="Rectangle 1039">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636C244-3699-B725-2471-BBC6C7F119C4}"/>
              </a:ext>
            </a:extLst>
          </p:cNvPr>
          <p:cNvSpPr>
            <a:spLocks noGrp="1"/>
          </p:cNvSpPr>
          <p:nvPr>
            <p:ph idx="1"/>
          </p:nvPr>
        </p:nvSpPr>
        <p:spPr>
          <a:xfrm>
            <a:off x="612648" y="3355848"/>
            <a:ext cx="6268770" cy="2825496"/>
          </a:xfrm>
        </p:spPr>
        <p:txBody>
          <a:bodyPr>
            <a:normAutofit/>
          </a:bodyPr>
          <a:lstStyle/>
          <a:p>
            <a:pPr>
              <a:buNone/>
            </a:pPr>
            <a:r>
              <a:rPr lang="en-US" sz="1900"/>
              <a:t>Based on your notebook, here's a short, polished summary in the same style:</a:t>
            </a:r>
          </a:p>
          <a:p>
            <a:r>
              <a:rPr lang="en-US" sz="1900"/>
              <a:t>In our analysis, We used KNN, Random Forest, and XGBoost models to classify NYPD crime complaints, with preprocessing steps like missing value handling, encoding, and feature scaling. EDA and visualizations using pandas, NumPy, seaborn, and matplotlib helped reveal key crime patterns. This project offers valuable insights for public safety agencies and urban planners to better understand and address crime in New York City.</a:t>
            </a:r>
          </a:p>
        </p:txBody>
      </p:sp>
      <p:pic>
        <p:nvPicPr>
          <p:cNvPr id="1026" name="Picture 2" descr="Machine Learning Fundamentals, Applications, and Expert Insight">
            <a:extLst>
              <a:ext uri="{FF2B5EF4-FFF2-40B4-BE49-F238E27FC236}">
                <a16:creationId xmlns:a16="http://schemas.microsoft.com/office/drawing/2014/main" id="{8055326E-D8CE-A87A-5AE6-12C5E657A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333" r="18239"/>
          <a:stretch/>
        </p:blipFill>
        <p:spPr bwMode="auto">
          <a:xfrm>
            <a:off x="7494066" y="954274"/>
            <a:ext cx="4237686" cy="487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54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16E66-F84B-6711-7A3C-4E2604F65E7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Flow Diagram</a:t>
            </a:r>
          </a:p>
        </p:txBody>
      </p:sp>
      <p:pic>
        <p:nvPicPr>
          <p:cNvPr id="4" name="Content Placeholder 3">
            <a:extLst>
              <a:ext uri="{FF2B5EF4-FFF2-40B4-BE49-F238E27FC236}">
                <a16:creationId xmlns:a16="http://schemas.microsoft.com/office/drawing/2014/main" id="{3F95F8D5-AE4E-0026-D5F7-7C518C0F8AE1}"/>
              </a:ext>
            </a:extLst>
          </p:cNvPr>
          <p:cNvPicPr>
            <a:picLocks noGrp="1" noChangeAspect="1"/>
          </p:cNvPicPr>
          <p:nvPr>
            <p:ph idx="1"/>
          </p:nvPr>
        </p:nvPicPr>
        <p:blipFill>
          <a:blip r:embed="rId2"/>
          <a:stretch>
            <a:fillRect/>
          </a:stretch>
        </p:blipFill>
        <p:spPr>
          <a:xfrm>
            <a:off x="5036234" y="464234"/>
            <a:ext cx="5036233" cy="5964701"/>
          </a:xfrm>
          <a:prstGeom prst="rect">
            <a:avLst/>
          </a:prstGeom>
        </p:spPr>
      </p:pic>
    </p:spTree>
    <p:extLst>
      <p:ext uri="{BB962C8B-B14F-4D97-AF65-F5344CB8AC3E}">
        <p14:creationId xmlns:p14="http://schemas.microsoft.com/office/powerpoint/2010/main" val="46837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8D4D-0FAA-E7BF-2B34-C9D21D2F9DAC}"/>
              </a:ext>
            </a:extLst>
          </p:cNvPr>
          <p:cNvSpPr>
            <a:spLocks noGrp="1"/>
          </p:cNvSpPr>
          <p:nvPr>
            <p:ph type="title"/>
          </p:nvPr>
        </p:nvSpPr>
        <p:spPr/>
        <p:txBody>
          <a:bodyPr/>
          <a:lstStyle/>
          <a:p>
            <a:r>
              <a:rPr lang="en-US" dirty="0"/>
              <a:t>EDA – Removing null and missing values</a:t>
            </a:r>
          </a:p>
        </p:txBody>
      </p:sp>
      <p:pic>
        <p:nvPicPr>
          <p:cNvPr id="4" name="Content Placeholder 3">
            <a:extLst>
              <a:ext uri="{FF2B5EF4-FFF2-40B4-BE49-F238E27FC236}">
                <a16:creationId xmlns:a16="http://schemas.microsoft.com/office/drawing/2014/main" id="{D648FBA1-4F97-B285-61CD-2BAB7075D255}"/>
              </a:ext>
            </a:extLst>
          </p:cNvPr>
          <p:cNvPicPr>
            <a:picLocks noGrp="1" noChangeAspect="1"/>
          </p:cNvPicPr>
          <p:nvPr>
            <p:ph idx="1"/>
          </p:nvPr>
        </p:nvPicPr>
        <p:blipFill>
          <a:blip r:embed="rId2"/>
          <a:stretch>
            <a:fillRect/>
          </a:stretch>
        </p:blipFill>
        <p:spPr>
          <a:xfrm>
            <a:off x="612648" y="1463040"/>
            <a:ext cx="10653713" cy="3573193"/>
          </a:xfrm>
          <a:prstGeom prst="rect">
            <a:avLst/>
          </a:prstGeom>
        </p:spPr>
      </p:pic>
      <p:pic>
        <p:nvPicPr>
          <p:cNvPr id="5" name="Picture 4">
            <a:extLst>
              <a:ext uri="{FF2B5EF4-FFF2-40B4-BE49-F238E27FC236}">
                <a16:creationId xmlns:a16="http://schemas.microsoft.com/office/drawing/2014/main" id="{E040D6F8-F119-3AD8-6106-C5A4D2D6C89C}"/>
              </a:ext>
            </a:extLst>
          </p:cNvPr>
          <p:cNvPicPr>
            <a:picLocks noChangeAspect="1"/>
          </p:cNvPicPr>
          <p:nvPr/>
        </p:nvPicPr>
        <p:blipFill>
          <a:blip r:embed="rId3"/>
          <a:stretch>
            <a:fillRect/>
          </a:stretch>
        </p:blipFill>
        <p:spPr>
          <a:xfrm>
            <a:off x="612648" y="5392093"/>
            <a:ext cx="10653713" cy="512169"/>
          </a:xfrm>
          <a:prstGeom prst="rect">
            <a:avLst/>
          </a:prstGeom>
        </p:spPr>
      </p:pic>
    </p:spTree>
    <p:extLst>
      <p:ext uri="{BB962C8B-B14F-4D97-AF65-F5344CB8AC3E}">
        <p14:creationId xmlns:p14="http://schemas.microsoft.com/office/powerpoint/2010/main" val="70563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3062-7604-4827-5DFF-795CCC59B938}"/>
              </a:ext>
            </a:extLst>
          </p:cNvPr>
          <p:cNvSpPr>
            <a:spLocks noGrp="1"/>
          </p:cNvSpPr>
          <p:nvPr>
            <p:ph type="title"/>
          </p:nvPr>
        </p:nvSpPr>
        <p:spPr>
          <a:xfrm>
            <a:off x="492940" y="473829"/>
            <a:ext cx="11294162" cy="1170252"/>
          </a:xfrm>
        </p:spPr>
        <p:txBody>
          <a:bodyPr vert="horz" lIns="91440" tIns="45720" rIns="91440" bIns="45720" rtlCol="0" anchor="b">
            <a:normAutofit/>
          </a:bodyPr>
          <a:lstStyle/>
          <a:p>
            <a:r>
              <a:rPr lang="en-US" sz="4000"/>
              <a:t>Exploratory Data Analysis  </a:t>
            </a:r>
            <a:endParaRPr lang="en-US" sz="4000" dirty="0"/>
          </a:p>
        </p:txBody>
      </p:sp>
      <p:pic>
        <p:nvPicPr>
          <p:cNvPr id="4" name="Content Placeholder 3">
            <a:extLst>
              <a:ext uri="{FF2B5EF4-FFF2-40B4-BE49-F238E27FC236}">
                <a16:creationId xmlns:a16="http://schemas.microsoft.com/office/drawing/2014/main" id="{1AE1A49A-3DCA-EE8A-3A02-003FE8804B77}"/>
              </a:ext>
            </a:extLst>
          </p:cNvPr>
          <p:cNvPicPr>
            <a:picLocks noGrp="1" noChangeAspect="1"/>
          </p:cNvPicPr>
          <p:nvPr>
            <p:ph idx="1"/>
          </p:nvPr>
        </p:nvPicPr>
        <p:blipFill>
          <a:blip r:embed="rId2"/>
          <a:stretch>
            <a:fillRect/>
          </a:stretch>
        </p:blipFill>
        <p:spPr>
          <a:xfrm>
            <a:off x="5973787" y="2012500"/>
            <a:ext cx="4914900" cy="4051300"/>
          </a:xfrm>
          <a:prstGeom prst="rect">
            <a:avLst/>
          </a:prstGeom>
        </p:spPr>
      </p:pic>
      <p:pic>
        <p:nvPicPr>
          <p:cNvPr id="5" name="Picture 4">
            <a:extLst>
              <a:ext uri="{FF2B5EF4-FFF2-40B4-BE49-F238E27FC236}">
                <a16:creationId xmlns:a16="http://schemas.microsoft.com/office/drawing/2014/main" id="{6B52C29B-8CE4-97A7-3343-4279F9FF1CBB}"/>
              </a:ext>
            </a:extLst>
          </p:cNvPr>
          <p:cNvPicPr>
            <a:picLocks noChangeAspect="1"/>
          </p:cNvPicPr>
          <p:nvPr/>
        </p:nvPicPr>
        <p:blipFill>
          <a:blip r:embed="rId3"/>
          <a:stretch>
            <a:fillRect/>
          </a:stretch>
        </p:blipFill>
        <p:spPr>
          <a:xfrm>
            <a:off x="1041578" y="2117910"/>
            <a:ext cx="4096513" cy="3840480"/>
          </a:xfrm>
          <a:prstGeom prst="rect">
            <a:avLst/>
          </a:prstGeom>
        </p:spPr>
      </p:pic>
    </p:spTree>
    <p:extLst>
      <p:ext uri="{BB962C8B-B14F-4D97-AF65-F5344CB8AC3E}">
        <p14:creationId xmlns:p14="http://schemas.microsoft.com/office/powerpoint/2010/main" val="345910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7026-7133-B90D-0A34-40220524D1BE}"/>
              </a:ext>
            </a:extLst>
          </p:cNvPr>
          <p:cNvSpPr>
            <a:spLocks noGrp="1"/>
          </p:cNvSpPr>
          <p:nvPr>
            <p:ph type="title"/>
          </p:nvPr>
        </p:nvSpPr>
        <p:spPr/>
        <p:txBody>
          <a:bodyPr/>
          <a:lstStyle/>
          <a:p>
            <a:r>
              <a:rPr lang="en-US" dirty="0"/>
              <a:t>Visualizations</a:t>
            </a:r>
          </a:p>
        </p:txBody>
      </p:sp>
      <p:pic>
        <p:nvPicPr>
          <p:cNvPr id="4" name="Content Placeholder 3">
            <a:extLst>
              <a:ext uri="{FF2B5EF4-FFF2-40B4-BE49-F238E27FC236}">
                <a16:creationId xmlns:a16="http://schemas.microsoft.com/office/drawing/2014/main" id="{EE5F76CF-957D-7A77-6FBE-E6F4F4EBCB7E}"/>
              </a:ext>
            </a:extLst>
          </p:cNvPr>
          <p:cNvPicPr>
            <a:picLocks noGrp="1" noChangeAspect="1"/>
          </p:cNvPicPr>
          <p:nvPr>
            <p:ph idx="1"/>
          </p:nvPr>
        </p:nvPicPr>
        <p:blipFill>
          <a:blip r:embed="rId2"/>
          <a:stretch>
            <a:fillRect/>
          </a:stretch>
        </p:blipFill>
        <p:spPr>
          <a:xfrm>
            <a:off x="858128" y="1708679"/>
            <a:ext cx="5237871" cy="4592637"/>
          </a:xfrm>
          <a:prstGeom prst="rect">
            <a:avLst/>
          </a:prstGeom>
        </p:spPr>
      </p:pic>
      <p:pic>
        <p:nvPicPr>
          <p:cNvPr id="5" name="Picture 4">
            <a:extLst>
              <a:ext uri="{FF2B5EF4-FFF2-40B4-BE49-F238E27FC236}">
                <a16:creationId xmlns:a16="http://schemas.microsoft.com/office/drawing/2014/main" id="{C340B148-3DB3-2C0E-300E-A20173FABB72}"/>
              </a:ext>
            </a:extLst>
          </p:cNvPr>
          <p:cNvPicPr>
            <a:picLocks noChangeAspect="1"/>
          </p:cNvPicPr>
          <p:nvPr/>
        </p:nvPicPr>
        <p:blipFill>
          <a:blip r:embed="rId3"/>
          <a:stretch>
            <a:fillRect/>
          </a:stretch>
        </p:blipFill>
        <p:spPr>
          <a:xfrm>
            <a:off x="7241889" y="2003445"/>
            <a:ext cx="4024337" cy="4297871"/>
          </a:xfrm>
          <a:prstGeom prst="rect">
            <a:avLst/>
          </a:prstGeom>
        </p:spPr>
      </p:pic>
    </p:spTree>
    <p:extLst>
      <p:ext uri="{BB962C8B-B14F-4D97-AF65-F5344CB8AC3E}">
        <p14:creationId xmlns:p14="http://schemas.microsoft.com/office/powerpoint/2010/main" val="2184346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9823-F194-9CDF-1705-5116D40C62EE}"/>
              </a:ext>
            </a:extLst>
          </p:cNvPr>
          <p:cNvSpPr>
            <a:spLocks noGrp="1"/>
          </p:cNvSpPr>
          <p:nvPr>
            <p:ph type="title"/>
          </p:nvPr>
        </p:nvSpPr>
        <p:spPr/>
        <p:txBody>
          <a:bodyPr/>
          <a:lstStyle/>
          <a:p>
            <a:r>
              <a:rPr lang="en-US" dirty="0"/>
              <a:t>Visualizations</a:t>
            </a:r>
          </a:p>
        </p:txBody>
      </p:sp>
      <p:pic>
        <p:nvPicPr>
          <p:cNvPr id="4" name="Content Placeholder 3">
            <a:extLst>
              <a:ext uri="{FF2B5EF4-FFF2-40B4-BE49-F238E27FC236}">
                <a16:creationId xmlns:a16="http://schemas.microsoft.com/office/drawing/2014/main" id="{392592B0-0C93-FF38-02F4-5D47A33BB947}"/>
              </a:ext>
            </a:extLst>
          </p:cNvPr>
          <p:cNvPicPr>
            <a:picLocks noGrp="1" noChangeAspect="1"/>
          </p:cNvPicPr>
          <p:nvPr>
            <p:ph idx="1"/>
          </p:nvPr>
        </p:nvPicPr>
        <p:blipFill>
          <a:blip r:embed="rId2"/>
          <a:stretch>
            <a:fillRect/>
          </a:stretch>
        </p:blipFill>
        <p:spPr>
          <a:xfrm>
            <a:off x="2292608" y="1825625"/>
            <a:ext cx="7606783" cy="4351338"/>
          </a:xfrm>
          <a:prstGeom prst="rect">
            <a:avLst/>
          </a:prstGeom>
        </p:spPr>
      </p:pic>
    </p:spTree>
    <p:extLst>
      <p:ext uri="{BB962C8B-B14F-4D97-AF65-F5344CB8AC3E}">
        <p14:creationId xmlns:p14="http://schemas.microsoft.com/office/powerpoint/2010/main" val="223304114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Office 2013 - 2022 Theme</Template>
  <TotalTime>817</TotalTime>
  <Words>515</Words>
  <Application>Microsoft Office PowerPoint</Application>
  <PresentationFormat>Widescreen</PresentationFormat>
  <Paragraphs>50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Office 2013 - 2022 Theme</vt:lpstr>
      <vt:lpstr>Analyzing NYPD Historic Complaint Data</vt:lpstr>
      <vt:lpstr>Introduction</vt:lpstr>
      <vt:lpstr>Dataset</vt:lpstr>
      <vt:lpstr>ML Models used:</vt:lpstr>
      <vt:lpstr>Flow Diagram</vt:lpstr>
      <vt:lpstr>EDA – Removing null and missing values</vt:lpstr>
      <vt:lpstr>Exploratory Data Analysis  </vt:lpstr>
      <vt:lpstr>Visualizations</vt:lpstr>
      <vt:lpstr>Visualizations</vt:lpstr>
      <vt:lpstr>Visualizations</vt:lpstr>
      <vt:lpstr>Visualizations</vt:lpstr>
      <vt:lpstr>Random Forest</vt:lpstr>
      <vt:lpstr>KNN</vt:lpstr>
      <vt:lpstr>XGBoost Model</vt:lpstr>
      <vt:lpstr>Comparison</vt:lpstr>
      <vt:lpstr>Results &amp;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Naidugari, Sri Sindhu</dc:creator>
  <cp:lastModifiedBy>Addula, Sai Dinesh Kumar Reddy</cp:lastModifiedBy>
  <cp:revision>9</cp:revision>
  <dcterms:created xsi:type="dcterms:W3CDTF">2025-04-30T06:15:03Z</dcterms:created>
  <dcterms:modified xsi:type="dcterms:W3CDTF">2025-06-16T19:17:10Z</dcterms:modified>
</cp:coreProperties>
</file>